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4" r:id="rId1"/>
  </p:sldMasterIdLst>
  <p:sldIdLst>
    <p:sldId id="259" r:id="rId2"/>
    <p:sldId id="289" r:id="rId3"/>
    <p:sldId id="280" r:id="rId4"/>
    <p:sldId id="322" r:id="rId5"/>
    <p:sldId id="321" r:id="rId6"/>
    <p:sldId id="329" r:id="rId7"/>
    <p:sldId id="328" r:id="rId8"/>
    <p:sldId id="327" r:id="rId9"/>
    <p:sldId id="332" r:id="rId10"/>
    <p:sldId id="331" r:id="rId11"/>
    <p:sldId id="330" r:id="rId12"/>
    <p:sldId id="333" r:id="rId13"/>
    <p:sldId id="344" r:id="rId14"/>
    <p:sldId id="290" r:id="rId15"/>
    <p:sldId id="272" r:id="rId16"/>
    <p:sldId id="281" r:id="rId17"/>
    <p:sldId id="323" r:id="rId18"/>
    <p:sldId id="336" r:id="rId19"/>
    <p:sldId id="337" r:id="rId20"/>
    <p:sldId id="338" r:id="rId21"/>
    <p:sldId id="339" r:id="rId22"/>
    <p:sldId id="340" r:id="rId23"/>
    <p:sldId id="341" r:id="rId24"/>
    <p:sldId id="342" r:id="rId25"/>
    <p:sldId id="291" r:id="rId26"/>
    <p:sldId id="308" r:id="rId27"/>
    <p:sldId id="325" r:id="rId28"/>
    <p:sldId id="324" r:id="rId29"/>
    <p:sldId id="370" r:id="rId30"/>
    <p:sldId id="371" r:id="rId31"/>
    <p:sldId id="288" r:id="rId32"/>
    <p:sldId id="262" r:id="rId33"/>
    <p:sldId id="335" r:id="rId34"/>
    <p:sldId id="320" r:id="rId35"/>
    <p:sldId id="334" r:id="rId36"/>
    <p:sldId id="261" r:id="rId37"/>
    <p:sldId id="265" r:id="rId38"/>
    <p:sldId id="345" r:id="rId39"/>
    <p:sldId id="352" r:id="rId40"/>
    <p:sldId id="348" r:id="rId41"/>
    <p:sldId id="351" r:id="rId42"/>
    <p:sldId id="350" r:id="rId43"/>
    <p:sldId id="349" r:id="rId44"/>
    <p:sldId id="264" r:id="rId45"/>
    <p:sldId id="319" r:id="rId46"/>
    <p:sldId id="326" r:id="rId47"/>
    <p:sldId id="356" r:id="rId48"/>
    <p:sldId id="355" r:id="rId49"/>
    <p:sldId id="354" r:id="rId50"/>
    <p:sldId id="353" r:id="rId51"/>
    <p:sldId id="347" r:id="rId52"/>
    <p:sldId id="346" r:id="rId53"/>
    <p:sldId id="360" r:id="rId54"/>
    <p:sldId id="359" r:id="rId55"/>
    <p:sldId id="358" r:id="rId56"/>
    <p:sldId id="366" r:id="rId57"/>
    <p:sldId id="365" r:id="rId58"/>
    <p:sldId id="364" r:id="rId59"/>
    <p:sldId id="363" r:id="rId60"/>
    <p:sldId id="362" r:id="rId61"/>
    <p:sldId id="361" r:id="rId62"/>
    <p:sldId id="369" r:id="rId63"/>
    <p:sldId id="368" r:id="rId64"/>
    <p:sldId id="367" r:id="rId65"/>
    <p:sldId id="357" r:id="rId66"/>
    <p:sldId id="282" r:id="rId6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2681"/>
    <a:srgbClr val="FFFFFF"/>
    <a:srgbClr val="FAFCFF"/>
    <a:srgbClr val="F1F1FB"/>
    <a:srgbClr val="BD3939"/>
    <a:srgbClr val="FF99FF"/>
    <a:srgbClr val="A05D04"/>
    <a:srgbClr val="993300"/>
    <a:srgbClr val="FAC176"/>
    <a:srgbClr val="6AA8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>
        <p:scale>
          <a:sx n="110" d="100"/>
          <a:sy n="110" d="100"/>
        </p:scale>
        <p:origin x="630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17.06.2025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9595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17.06.2025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7093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17.06.2025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7802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17.06.2025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5552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17.06.2025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4769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17.06.2025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8879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17.06.2025</a:t>
            </a:fld>
            <a:endParaRPr lang="ru-RU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82451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17.06.2025</a:t>
            </a:fld>
            <a:endParaRPr lang="ru-RU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5373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17.06.2025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5032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17.06.2025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23495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17.06.2025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3664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A859269-34BF-42BE-8762-BCCA346AC64F}" type="datetimeFigureOut">
              <a:rPr lang="ru-RU" smtClean="0"/>
              <a:t>17.06.2025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2755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luga.47lib.ru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hyperlink" Target="https://www.uchmet.ru/events/7966/?offline=yes&amp;UCHMET_TAG_SPEC%5b%5d=librarian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rgub.ru/video/workshop/" TargetMode="External"/><Relationship Id="rId4" Type="http://schemas.openxmlformats.org/officeDocument/2006/relationships/image" Target="../media/image2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ro.culture.ru/" TargetMode="Externa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biblioclub.ru/index.php?page=book_blocks&amp;view=main_ub" TargetMode="External"/><Relationship Id="rId4" Type="http://schemas.openxmlformats.org/officeDocument/2006/relationships/image" Target="../media/image2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iblioteka29.ru/collegs/metodcabinet/webinars/?ysclid=mbz1cjkk9i600200714&amp;PAGEN_2=2" TargetMode="Externa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1" y="-11700"/>
            <a:ext cx="7381103" cy="686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8" y="52563"/>
            <a:ext cx="815009" cy="8150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" y="731770"/>
            <a:ext cx="65985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5400" dirty="0">
              <a:solidFill>
                <a:schemeClr val="bg1"/>
              </a:solidFill>
              <a:latin typeface="Sitka Small" panose="02000505000000020004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658" y="886110"/>
            <a:ext cx="698251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Образовательный семинар для библиотекарей</a:t>
            </a:r>
          </a:p>
          <a:p>
            <a:pPr algn="ctr"/>
            <a:endParaRPr lang="ru-RU" sz="4400" dirty="0" smtClean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ctr"/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«БИБЛИОТЕЧНАЯ ПАНОРАМА: </a:t>
            </a:r>
          </a:p>
          <a:p>
            <a:pPr algn="ctr"/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НОВОЕ В РАБОТЕ БИБЛИОТЕК </a:t>
            </a:r>
          </a:p>
          <a:p>
            <a:pPr algn="ctr"/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В 2025 ГОДУ»</a:t>
            </a:r>
            <a:endParaRPr lang="ru-RU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tka Small" panose="02000505000000020004" pitchFamily="2" charset="0"/>
            </a:endParaRPr>
          </a:p>
        </p:txBody>
      </p:sp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524" y="1479886"/>
            <a:ext cx="4872475" cy="4130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08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5" name="Рисунок 4" descr="IMG_0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2949702" y="-2018655"/>
            <a:ext cx="6857999" cy="10895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93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5" name="Рисунок 4" descr="IMG_0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3143575" y="-2190423"/>
            <a:ext cx="6857999" cy="1123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23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0609" t="10210" r="22026" b="3904"/>
          <a:stretch/>
        </p:blipFill>
        <p:spPr>
          <a:xfrm>
            <a:off x="766289" y="395394"/>
            <a:ext cx="7218176" cy="60789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l="22365" t="9970" r="23108" b="2942"/>
          <a:stretch/>
        </p:blipFill>
        <p:spPr>
          <a:xfrm>
            <a:off x="7457587" y="1564544"/>
            <a:ext cx="4521314" cy="4061899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 flipH="1">
            <a:off x="3534032" y="205946"/>
            <a:ext cx="2174790" cy="914400"/>
          </a:xfrm>
          <a:prstGeom prst="straightConnector1">
            <a:avLst/>
          </a:prstGeom>
          <a:ln w="38100">
            <a:solidFill>
              <a:srgbClr val="7A26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3080951" y="1729946"/>
            <a:ext cx="1754660" cy="8238"/>
          </a:xfrm>
          <a:prstGeom prst="line">
            <a:avLst/>
          </a:prstGeom>
          <a:ln w="38100">
            <a:solidFill>
              <a:srgbClr val="7A26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10230021" y="963904"/>
            <a:ext cx="714860" cy="2371742"/>
          </a:xfrm>
          <a:prstGeom prst="straightConnector1">
            <a:avLst/>
          </a:prstGeom>
          <a:ln w="38100">
            <a:solidFill>
              <a:srgbClr val="7A26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068189" y="346365"/>
            <a:ext cx="4031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ЗДЕСЬ ЖЕ БУДЕТ ФОРМА С ПОЯСНЕНИЯМИ</a:t>
            </a:r>
            <a:endParaRPr lang="ru-RU" sz="2000" dirty="0">
              <a:solidFill>
                <a:srgbClr val="7A26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18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741" y="-19643"/>
            <a:ext cx="1080268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7A2681"/>
                </a:solidFill>
                <a:latin typeface="Sitka Small" pitchFamily="2" charset="0"/>
              </a:rPr>
              <a:t>1. </a:t>
            </a:r>
            <a:r>
              <a:rPr lang="ru-RU" sz="3200" b="1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itchFamily="2" charset="0"/>
              </a:rPr>
              <a:t>Новую форму </a:t>
            </a:r>
            <a:r>
              <a:rPr lang="ru-RU" sz="3200" dirty="0" smtClean="0">
                <a:solidFill>
                  <a:srgbClr val="7A2681"/>
                </a:solidFill>
                <a:latin typeface="Sitka Small" pitchFamily="2" charset="0"/>
              </a:rPr>
              <a:t>можно скачать на сайте МКУК ЛМПРБ </a:t>
            </a:r>
            <a:r>
              <a:rPr lang="en-US" sz="3200" dirty="0" smtClean="0">
                <a:solidFill>
                  <a:srgbClr val="7A2681"/>
                </a:solidFill>
                <a:latin typeface="Sitka Small" pitchFamily="2" charset="0"/>
                <a:hlinkClick r:id="rId4"/>
              </a:rPr>
              <a:t>luga.47lib.ru</a:t>
            </a:r>
            <a:r>
              <a:rPr lang="ru-RU" sz="3200" dirty="0" smtClean="0">
                <a:solidFill>
                  <a:srgbClr val="7A2681"/>
                </a:solidFill>
                <a:latin typeface="Sitka Small" pitchFamily="2" charset="0"/>
              </a:rPr>
              <a:t> в </a:t>
            </a:r>
            <a:r>
              <a:rPr lang="ru-RU" sz="3200" u="sng" dirty="0" smtClean="0">
                <a:solidFill>
                  <a:srgbClr val="7A2681"/>
                </a:solidFill>
                <a:latin typeface="Sitka Small" pitchFamily="2" charset="0"/>
              </a:rPr>
              <a:t>разделе коллегам.</a:t>
            </a:r>
          </a:p>
          <a:p>
            <a:endParaRPr lang="ru-RU" sz="2400" dirty="0" smtClean="0">
              <a:solidFill>
                <a:srgbClr val="7A2681"/>
              </a:solidFill>
              <a:latin typeface="Sitka Small" pitchFamily="2" charset="0"/>
            </a:endParaRPr>
          </a:p>
          <a:p>
            <a:r>
              <a:rPr lang="ru-RU" sz="3200" dirty="0" smtClean="0">
                <a:solidFill>
                  <a:srgbClr val="7A2681"/>
                </a:solidFill>
                <a:latin typeface="Sitka Small" pitchFamily="2" charset="0"/>
              </a:rPr>
              <a:t>2. </a:t>
            </a:r>
            <a:r>
              <a:rPr lang="ru-RU" sz="3200" b="1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itchFamily="2" charset="0"/>
              </a:rPr>
              <a:t>Форма с пояснениями </a:t>
            </a:r>
            <a:r>
              <a:rPr lang="ru-RU" sz="3200" dirty="0" smtClean="0">
                <a:solidFill>
                  <a:srgbClr val="7A2681"/>
                </a:solidFill>
                <a:latin typeface="Sitka Small" pitchFamily="2" charset="0"/>
              </a:rPr>
              <a:t>будет в </a:t>
            </a:r>
            <a:r>
              <a:rPr lang="ru-RU" sz="3200" u="sng" dirty="0" smtClean="0">
                <a:solidFill>
                  <a:srgbClr val="7A2681"/>
                </a:solidFill>
                <a:latin typeface="Sitka Small" pitchFamily="2" charset="0"/>
              </a:rPr>
              <a:t>том же разделе.</a:t>
            </a:r>
          </a:p>
          <a:p>
            <a:endParaRPr lang="ru-RU" sz="2400" dirty="0" smtClean="0">
              <a:solidFill>
                <a:srgbClr val="7A2681"/>
              </a:solidFill>
              <a:latin typeface="Sitka Small" pitchFamily="2" charset="0"/>
            </a:endParaRPr>
          </a:p>
          <a:p>
            <a:r>
              <a:rPr lang="ru-RU" sz="3200" dirty="0" smtClean="0">
                <a:solidFill>
                  <a:srgbClr val="7A2681"/>
                </a:solidFill>
                <a:latin typeface="Sitka Small" pitchFamily="2" charset="0"/>
              </a:rPr>
              <a:t>3. Форма всем будет выслана </a:t>
            </a:r>
            <a:r>
              <a:rPr lang="ru-RU" sz="3200" u="sng" dirty="0" smtClean="0">
                <a:solidFill>
                  <a:srgbClr val="7A2681"/>
                </a:solidFill>
                <a:latin typeface="Sitka Small" pitchFamily="2" charset="0"/>
              </a:rPr>
              <a:t>на электронную почту.</a:t>
            </a:r>
          </a:p>
          <a:p>
            <a:endParaRPr lang="ru-RU" sz="2400" dirty="0" smtClean="0">
              <a:solidFill>
                <a:srgbClr val="7A2681"/>
              </a:solidFill>
              <a:latin typeface="Sitka Small" pitchFamily="2" charset="0"/>
            </a:endParaRPr>
          </a:p>
          <a:p>
            <a:r>
              <a:rPr lang="ru-RU" sz="3200" dirty="0" smtClean="0">
                <a:solidFill>
                  <a:srgbClr val="7A2681"/>
                </a:solidFill>
                <a:latin typeface="Sitka Small" pitchFamily="2" charset="0"/>
              </a:rPr>
              <a:t>4. </a:t>
            </a:r>
            <a:r>
              <a:rPr lang="ru-RU" sz="3200" b="1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itchFamily="2" charset="0"/>
              </a:rPr>
              <a:t>В 2025 году по старой форме приниматься отчет 6-НК не будет!!!</a:t>
            </a:r>
          </a:p>
          <a:p>
            <a:endParaRPr lang="ru-RU" sz="2400" dirty="0" smtClean="0">
              <a:solidFill>
                <a:srgbClr val="7A2681"/>
              </a:solidFill>
              <a:latin typeface="Sitka Small" pitchFamily="2" charset="0"/>
            </a:endParaRPr>
          </a:p>
          <a:p>
            <a:r>
              <a:rPr lang="ru-RU" sz="3200" dirty="0" smtClean="0">
                <a:solidFill>
                  <a:srgbClr val="7A2681"/>
                </a:solidFill>
                <a:latin typeface="Sitka Small" pitchFamily="2" charset="0"/>
              </a:rPr>
              <a:t>5. К 1 декабря 2025 года должны быть посчитаны все цифры по 6-НК! </a:t>
            </a:r>
            <a:r>
              <a:rPr lang="ru-RU" sz="2800" b="1" u="sng" dirty="0" smtClean="0">
                <a:solidFill>
                  <a:srgbClr val="7A2681"/>
                </a:solidFill>
                <a:latin typeface="Sitka Small" pitchFamily="2" charset="0"/>
              </a:rPr>
              <a:t>(ДЛЯ СЕЛЬСКИХ)</a:t>
            </a:r>
          </a:p>
          <a:p>
            <a:endParaRPr lang="ru-RU" sz="3200" dirty="0" smtClean="0">
              <a:solidFill>
                <a:srgbClr val="7A2681"/>
              </a:solidFill>
              <a:latin typeface="Sitka Small" pitchFamily="2" charset="0"/>
            </a:endParaRPr>
          </a:p>
          <a:p>
            <a:endParaRPr lang="ru-RU" sz="3200" b="1" u="sng" dirty="0" smtClean="0">
              <a:solidFill>
                <a:srgbClr val="7A2681"/>
              </a:solidFill>
              <a:latin typeface="Sitka Small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53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506" y="1566857"/>
            <a:ext cx="5568878" cy="3712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6698974" cy="686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8" y="52563"/>
            <a:ext cx="815009" cy="8150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" y="931835"/>
            <a:ext cx="659850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МЕРОПРИЯТИЯ В БИБЛИОТЕКЕ КАК ВАЖНЫЙ ИНСТРУМЕНТ РАБОТЫ С НАСЕЛЕНИЕМ</a:t>
            </a:r>
          </a:p>
          <a:p>
            <a:pPr algn="ctr"/>
            <a:endParaRPr lang="ru-RU" sz="4400" dirty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r"/>
            <a:r>
              <a:rPr lang="ru-RU" sz="4000" i="1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Колесова Е.В.</a:t>
            </a:r>
            <a:endParaRPr lang="ru-RU" sz="4000" i="1" dirty="0">
              <a:solidFill>
                <a:schemeClr val="bg1"/>
              </a:solidFill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24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4287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469330" y="210410"/>
            <a:ext cx="82296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СОВРЕМЕННАЯ БИБЛИОТЕКА</a:t>
            </a:r>
            <a:endParaRPr lang="ru-RU" sz="4000" dirty="0">
              <a:solidFill>
                <a:srgbClr val="7A26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tka Small" panose="02000505000000020004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6023" y="1173392"/>
            <a:ext cx="11289965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	Это </a:t>
            </a:r>
            <a:r>
              <a:rPr lang="ru-RU" sz="3000" dirty="0">
                <a:solidFill>
                  <a:srgbClr val="7A2681"/>
                </a:solidFill>
                <a:latin typeface="Sitka Small" panose="02000505000000020004" pitchFamily="2" charset="0"/>
              </a:rPr>
              <a:t>уже давно не просто учреждение культуры, которое собирает и хранит произведения печати и письменности для общественного пользования. </a:t>
            </a:r>
            <a:r>
              <a:rPr lang="ru-RU" sz="3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Такое </a:t>
            </a:r>
            <a:r>
              <a:rPr lang="ru-RU" sz="3000" dirty="0">
                <a:solidFill>
                  <a:srgbClr val="7A2681"/>
                </a:solidFill>
                <a:latin typeface="Sitka Small" panose="02000505000000020004" pitchFamily="2" charset="0"/>
              </a:rPr>
              <a:t>огромное книгохранилище, куда можно прийти и взять книгу на дом или поработать в читальном зале.</a:t>
            </a:r>
            <a:endParaRPr lang="ru-RU" sz="3000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r>
              <a:rPr lang="ru-RU" sz="3000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	Библиотека </a:t>
            </a:r>
            <a:r>
              <a:rPr lang="ru-RU" sz="3000" dirty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сегодня </a:t>
            </a:r>
            <a:r>
              <a:rPr lang="ru-RU" sz="3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– это многофункциональный </a:t>
            </a:r>
            <a:r>
              <a:rPr lang="ru-RU" sz="3000" dirty="0">
                <a:solidFill>
                  <a:srgbClr val="7A2681"/>
                </a:solidFill>
                <a:latin typeface="Sitka Small" panose="02000505000000020004" pitchFamily="2" charset="0"/>
              </a:rPr>
              <a:t>досуговый центр. Центр знаний, культуры и общения.</a:t>
            </a:r>
            <a:endParaRPr lang="ru-RU" sz="3000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r>
              <a:rPr lang="ru-RU" sz="3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	Она </a:t>
            </a:r>
            <a:r>
              <a:rPr lang="ru-RU" sz="3000" dirty="0">
                <a:solidFill>
                  <a:srgbClr val="7A2681"/>
                </a:solidFill>
                <a:latin typeface="Sitka Small" panose="02000505000000020004" pitchFamily="2" charset="0"/>
              </a:rPr>
              <a:t>объединяет традиционные функции хранения и распространения знаний с новыми технологиями и культурными инициативами.</a:t>
            </a:r>
            <a:endParaRPr lang="ru-RU" sz="3000" dirty="0">
              <a:solidFill>
                <a:srgbClr val="7A2681"/>
              </a:solidFill>
              <a:effectLst/>
              <a:latin typeface="Sitka Small" panose="02000505000000020004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681" y="5001632"/>
            <a:ext cx="1804071" cy="1804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00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31046" y="415916"/>
            <a:ext cx="112085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БИБЛИОТЕКА – МЕСТО ВСТРЕЧИ ЕДИНОМЫШЛЕННИКОВ</a:t>
            </a:r>
            <a:endParaRPr lang="ru-RU" sz="2800" dirty="0">
              <a:solidFill>
                <a:srgbClr val="7A26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tka Small" panose="02000505000000020004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40820" y="1366751"/>
            <a:ext cx="1041545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	Одной </a:t>
            </a: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</a:rPr>
              <a:t>из </a:t>
            </a:r>
            <a:r>
              <a:rPr lang="ru-RU" sz="2800" dirty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особенностей</a:t>
            </a: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</a:rPr>
              <a:t> современной библиотеки является организация культурных мероприятий, которые привлекают посетителей разного возраста и интересов. </a:t>
            </a:r>
            <a:endParaRPr lang="ru-RU" sz="2800" dirty="0" smtClean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algn="just"/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</a:rPr>
              <a:t>	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Таким </a:t>
            </a: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</a:rPr>
              <a:t>образом библиотека становится местом встречи единомышленников.</a:t>
            </a:r>
            <a:endParaRPr lang="ru-RU" sz="2800" dirty="0">
              <a:solidFill>
                <a:srgbClr val="7A2681"/>
              </a:solidFill>
              <a:effectLst/>
              <a:latin typeface="Sitka Small" panose="02000505000000020004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699" y="3645805"/>
            <a:ext cx="3599695" cy="359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85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4058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32886" y="124181"/>
            <a:ext cx="91630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ВАЖНОСТЬ МЕРОПРИЯТИЙ</a:t>
            </a:r>
            <a:endParaRPr lang="ru-RU" sz="4800" dirty="0">
              <a:solidFill>
                <a:srgbClr val="7A26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tka Small" panose="02000505000000020004" pitchFamily="2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89886" y="1303408"/>
            <a:ext cx="2778034" cy="5085806"/>
          </a:xfrm>
          <a:prstGeom prst="roundRect">
            <a:avLst/>
          </a:prstGeom>
          <a:solidFill>
            <a:srgbClr val="7A2681"/>
          </a:solidFill>
          <a:ln>
            <a:solidFill>
              <a:srgbClr val="7A2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252856" y="1303408"/>
            <a:ext cx="2778034" cy="5085806"/>
          </a:xfrm>
          <a:prstGeom prst="roundRect">
            <a:avLst/>
          </a:prstGeom>
          <a:solidFill>
            <a:srgbClr val="7A2681"/>
          </a:solidFill>
          <a:ln>
            <a:solidFill>
              <a:srgbClr val="7A2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85977" y="1303408"/>
            <a:ext cx="2778034" cy="5085806"/>
          </a:xfrm>
          <a:prstGeom prst="roundRect">
            <a:avLst/>
          </a:prstGeom>
          <a:solidFill>
            <a:srgbClr val="7A2681"/>
          </a:solidFill>
          <a:ln>
            <a:solidFill>
              <a:srgbClr val="7A2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466960" y="1303408"/>
            <a:ext cx="2778034" cy="5085806"/>
          </a:xfrm>
          <a:prstGeom prst="roundRect">
            <a:avLst/>
          </a:prstGeom>
          <a:solidFill>
            <a:srgbClr val="7A2681"/>
          </a:solidFill>
          <a:ln>
            <a:solidFill>
              <a:srgbClr val="7A2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2145596" y="862149"/>
            <a:ext cx="1040115" cy="335798"/>
          </a:xfrm>
          <a:prstGeom prst="straightConnector1">
            <a:avLst/>
          </a:prstGeom>
          <a:ln>
            <a:solidFill>
              <a:srgbClr val="7A26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4124835" y="855933"/>
            <a:ext cx="1040115" cy="335798"/>
          </a:xfrm>
          <a:prstGeom prst="straightConnector1">
            <a:avLst/>
          </a:prstGeom>
          <a:ln>
            <a:solidFill>
              <a:srgbClr val="7A26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337174" y="855933"/>
            <a:ext cx="952325" cy="387542"/>
          </a:xfrm>
          <a:prstGeom prst="straightConnector1">
            <a:avLst/>
          </a:prstGeom>
          <a:ln>
            <a:solidFill>
              <a:srgbClr val="7A26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0165711" y="809145"/>
            <a:ext cx="952325" cy="387542"/>
          </a:xfrm>
          <a:prstGeom prst="straightConnector1">
            <a:avLst/>
          </a:prstGeom>
          <a:ln>
            <a:solidFill>
              <a:srgbClr val="7A26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589886" y="2299765"/>
            <a:ext cx="275706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Помогают </a:t>
            </a:r>
            <a:r>
              <a:rPr lang="ru-RU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продвигать </a:t>
            </a:r>
            <a:r>
              <a:rPr lang="ru-RU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информа-ционные</a:t>
            </a:r>
            <a:r>
              <a:rPr lang="ru-RU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 ресурсы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tka Small" panose="02000505000000020004" pitchFamily="2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466960" y="1923483"/>
            <a:ext cx="277803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Формируют 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систему ценностей, приоритетных для общества </a:t>
            </a:r>
            <a:r>
              <a:rPr lang="ru-RU" sz="2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(патриотизм, уважение к национальным традициям, семейные ценности и т.д</a:t>
            </a:r>
            <a:r>
              <a:rPr lang="ru-RU" sz="2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.)</a:t>
            </a:r>
            <a:endParaRPr lang="ru-RU" sz="2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tka Small" panose="02000505000000020004" pitchFamily="2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450411" y="2225152"/>
            <a:ext cx="275802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Позволяют 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развивать навыки общения и социального </a:t>
            </a:r>
            <a:r>
              <a:rPr lang="ru-RU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взаимо</a:t>
            </a: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-действия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tka Small" panose="02000505000000020004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72304" y="2477481"/>
            <a:ext cx="269965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С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пособствуют 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организации доступной досуговой деятельности для детей и 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взрослых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32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78141" y="354415"/>
            <a:ext cx="91390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МЕРОПРИЯТИЯ И ИМИДЖ БИБЛИОТЕКИ</a:t>
            </a:r>
            <a:endParaRPr lang="ru-RU" sz="3200" dirty="0">
              <a:solidFill>
                <a:srgbClr val="7A26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tka Small" panose="02000505000000020004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1046" y="1075071"/>
            <a:ext cx="6328873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	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Также </a:t>
            </a: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</a:rPr>
              <a:t>через проведение массовых мероприятий библиотека формирует </a:t>
            </a:r>
            <a:r>
              <a:rPr lang="ru-RU" sz="2800" dirty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свой имидж как культурного, образовательного и развлекательного центра</a:t>
            </a:r>
            <a:r>
              <a:rPr lang="ru-RU" sz="2800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.</a:t>
            </a:r>
          </a:p>
          <a:p>
            <a:pPr algn="just"/>
            <a:endParaRPr lang="ru-RU" sz="2800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algn="just"/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	Актуальные</a:t>
            </a: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</a:rPr>
              <a:t>, интересные, содержательные и яркие мероприятия сделают его положительным и привлекательным для новых пользователей.</a:t>
            </a:r>
            <a:endParaRPr lang="ru-RU" sz="2800" dirty="0">
              <a:solidFill>
                <a:srgbClr val="7A2681"/>
              </a:solidFill>
              <a:effectLst/>
              <a:latin typeface="Sitka Small" panose="02000505000000020004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442" y="1010194"/>
            <a:ext cx="4952558" cy="5847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03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38663" y="352483"/>
            <a:ext cx="83936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ОСНОВНАЯ ЦЕЛЬ МЕРОПРИЯТИЙ</a:t>
            </a:r>
            <a:endParaRPr lang="ru-RU" sz="3600" dirty="0">
              <a:solidFill>
                <a:srgbClr val="7A26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tka Small" panose="02000505000000020004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44731" y="1640788"/>
            <a:ext cx="1098150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	Основной </a:t>
            </a:r>
            <a:r>
              <a:rPr lang="ru-RU" sz="2400" dirty="0">
                <a:solidFill>
                  <a:srgbClr val="7A2681"/>
                </a:solidFill>
                <a:latin typeface="Sitka Small" panose="02000505000000020004" pitchFamily="2" charset="0"/>
              </a:rPr>
              <a:t>целью проведения мероприятий в библиотеке (будь то лекции, мастер-классы, выставки, кинопоказы и пр.) является </a:t>
            </a:r>
            <a:r>
              <a:rPr lang="ru-RU" sz="2600" dirty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стимулирование читательской и познавательной деятельности пользователей, продвижение и популяризация книг и чтения.</a:t>
            </a:r>
          </a:p>
          <a:p>
            <a:pPr algn="just"/>
            <a:r>
              <a:rPr lang="ru-RU" sz="24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	</a:t>
            </a:r>
          </a:p>
          <a:p>
            <a:pPr algn="just"/>
            <a:r>
              <a:rPr lang="ru-RU" sz="2400" dirty="0">
                <a:solidFill>
                  <a:srgbClr val="7A2681"/>
                </a:solidFill>
                <a:latin typeface="Sitka Small" panose="02000505000000020004" pitchFamily="2" charset="0"/>
              </a:rPr>
              <a:t>	</a:t>
            </a:r>
            <a:r>
              <a:rPr lang="ru-RU" sz="24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Каждое </a:t>
            </a:r>
            <a:r>
              <a:rPr lang="ru-RU" sz="2400" dirty="0">
                <a:solidFill>
                  <a:srgbClr val="7A2681"/>
                </a:solidFill>
                <a:latin typeface="Sitka Small" panose="02000505000000020004" pitchFamily="2" charset="0"/>
              </a:rPr>
              <a:t>мероприятие сопровождается упоминанием и демонстрацией книг. Таким образом, осуществляется всестороннее раскрытие фонда библиотеки. И формирование фонда в соответствии с информационными потребностями и запросами пользователей.</a:t>
            </a:r>
          </a:p>
        </p:txBody>
      </p:sp>
    </p:spTree>
    <p:extLst>
      <p:ext uri="{BB962C8B-B14F-4D97-AF65-F5344CB8AC3E}">
        <p14:creationId xmlns:p14="http://schemas.microsoft.com/office/powerpoint/2010/main" val="188057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55" b="2765"/>
          <a:stretch/>
        </p:blipFill>
        <p:spPr bwMode="auto">
          <a:xfrm>
            <a:off x="6352949" y="2018721"/>
            <a:ext cx="5839051" cy="3211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8442"/>
            <a:ext cx="6698974" cy="686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8" y="52563"/>
            <a:ext cx="815009" cy="8150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628035"/>
            <a:ext cx="6698974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ФОРМА ФЕДЕРАЛЬНО-СТАТИСТИЧЕСКОГО НАБЛЮДЕНИЯ №6-НК. </a:t>
            </a:r>
          </a:p>
          <a:p>
            <a:pPr algn="ctr"/>
            <a: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ТРЕБОВАНИЯ В 2025 ГОДУ</a:t>
            </a:r>
          </a:p>
          <a:p>
            <a:pPr algn="ctr"/>
            <a:endParaRPr lang="ru-RU" sz="4400" dirty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r"/>
            <a:r>
              <a:rPr lang="ru-RU" sz="4000" i="1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Ботикова Т.С.</a:t>
            </a:r>
            <a:endParaRPr lang="ru-RU" sz="4000" i="1" dirty="0">
              <a:solidFill>
                <a:schemeClr val="bg1"/>
              </a:solidFill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77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64455" y="124181"/>
            <a:ext cx="62840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ВИДЫ МЕРОПРИЯТИЙ</a:t>
            </a:r>
            <a:endParaRPr lang="ru-RU" sz="4000" dirty="0">
              <a:solidFill>
                <a:srgbClr val="7A26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tka Small" panose="02000505000000020004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3541" y="832067"/>
            <a:ext cx="11556274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7A2681"/>
                </a:solidFill>
                <a:latin typeface="Sitka Small" panose="02000505000000020004" pitchFamily="2" charset="0"/>
              </a:rPr>
              <a:t>Мероприятия, проводимые в библиотеке, бывают </a:t>
            </a:r>
            <a:r>
              <a:rPr lang="ru-RU" sz="2000" dirty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традиционными и инновационными. </a:t>
            </a:r>
            <a:endParaRPr lang="ru-RU" dirty="0">
              <a:solidFill>
                <a:srgbClr val="7A26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tka Small" panose="02000505000000020004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b="1" dirty="0" smtClean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algn="ctr"/>
            <a:r>
              <a:rPr lang="ru-RU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К </a:t>
            </a:r>
            <a:r>
              <a:rPr lang="ru-RU" b="1" dirty="0">
                <a:solidFill>
                  <a:srgbClr val="7A2681"/>
                </a:solidFill>
                <a:latin typeface="Sitka Small" panose="02000505000000020004" pitchFamily="2" charset="0"/>
              </a:rPr>
              <a:t>традиционным можно отнести такие мероприятия:</a:t>
            </a:r>
            <a:endParaRPr lang="ru-RU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endParaRPr lang="ru-RU" dirty="0" smtClean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Библиотечные </a:t>
            </a:r>
            <a:r>
              <a:rPr lang="ru-RU" sz="2000" dirty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выставки </a:t>
            </a:r>
            <a:r>
              <a:rPr lang="ru-RU" dirty="0">
                <a:solidFill>
                  <a:srgbClr val="7A2681"/>
                </a:solidFill>
                <a:latin typeface="Sitka Small" panose="02000505000000020004" pitchFamily="2" charset="0"/>
              </a:rPr>
              <a:t>— публичная демонстрация специально подобранных и систематизированных произведений, которые рекомендуются пользователям библиотеки для обозрения и ознакомления. Основная цель таких выставок: стимулирование познавательной и читательской деятельности. Книжная выставка в библиотеке — это своего рода реклама и пропаганда лучших печатных изданий фонда </a:t>
            </a:r>
            <a:r>
              <a:rPr lang="ru-RU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библиотеки.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 smtClean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Библиографический </a:t>
            </a:r>
            <a:r>
              <a:rPr lang="ru-RU" sz="2000" dirty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обзор </a:t>
            </a:r>
            <a:r>
              <a:rPr lang="ru-RU" dirty="0">
                <a:solidFill>
                  <a:srgbClr val="7A2681"/>
                </a:solidFill>
                <a:latin typeface="Sitka Small" panose="02000505000000020004" pitchFamily="2" charset="0"/>
              </a:rPr>
              <a:t>- краткое изложение каких-либо книг, периодически изданий, новых поступлений. Цель обзора — заинтересовать читателя, вызвать у него интерес к книге или документу. </a:t>
            </a:r>
            <a:endParaRPr lang="ru-RU" dirty="0" smtClean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Обзоры </a:t>
            </a:r>
            <a:r>
              <a:rPr lang="ru-RU" sz="2000" dirty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новых поступлений </a:t>
            </a:r>
            <a:r>
              <a:rPr lang="ru-RU" dirty="0">
                <a:solidFill>
                  <a:srgbClr val="7A2681"/>
                </a:solidFill>
                <a:latin typeface="Sitka Small" panose="02000505000000020004" pitchFamily="2" charset="0"/>
              </a:rPr>
              <a:t>— библиотекарь сообщает о книгах, поступивших в фонд, и дает им краткую </a:t>
            </a:r>
            <a:r>
              <a:rPr lang="ru-RU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характеристику.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 smtClean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Персональные </a:t>
            </a:r>
            <a:r>
              <a:rPr lang="ru-RU" sz="2000" dirty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обзоры </a:t>
            </a:r>
            <a:r>
              <a:rPr lang="ru-RU" dirty="0">
                <a:solidFill>
                  <a:srgbClr val="7A2681"/>
                </a:solidFill>
                <a:latin typeface="Sitka Small" panose="02000505000000020004" pitchFamily="2" charset="0"/>
              </a:rPr>
              <a:t>— рассказы о выдающихся личностях, построенные на основании документов о них или их произведениях.</a:t>
            </a:r>
            <a:endParaRPr lang="ru-RU" dirty="0">
              <a:solidFill>
                <a:srgbClr val="7A2681"/>
              </a:solidFill>
              <a:effectLst/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85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47083" y="692897"/>
            <a:ext cx="10624457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Литературное </a:t>
            </a:r>
            <a:r>
              <a:rPr lang="ru-RU" sz="2000" dirty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обозрение </a:t>
            </a:r>
            <a:r>
              <a:rPr lang="ru-RU" dirty="0">
                <a:solidFill>
                  <a:srgbClr val="7A2681"/>
                </a:solidFill>
                <a:latin typeface="Sitka Small" panose="02000505000000020004" pitchFamily="2" charset="0"/>
              </a:rPr>
              <a:t>- встреча, на которой участники обсуждают сюжет недавно вышедшего художественного произведения. Мероприятие</a:t>
            </a:r>
            <a:r>
              <a:rPr lang="ru-RU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, как </a:t>
            </a:r>
            <a:r>
              <a:rPr lang="ru-RU" dirty="0">
                <a:solidFill>
                  <a:srgbClr val="7A2681"/>
                </a:solidFill>
                <a:latin typeface="Sitka Small" panose="02000505000000020004" pitchFamily="2" charset="0"/>
              </a:rPr>
              <a:t>правило, проводится с целью ознакомления аудитории с новинками литературы</a:t>
            </a:r>
            <a:r>
              <a:rPr lang="ru-RU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Читательские конференции- </a:t>
            </a:r>
            <a:r>
              <a:rPr lang="ru-RU" dirty="0">
                <a:solidFill>
                  <a:srgbClr val="7A2681"/>
                </a:solidFill>
                <a:latin typeface="Sitka Small" panose="02000505000000020004" pitchFamily="2" charset="0"/>
              </a:rPr>
              <a:t>встреча, на которой участникам предлагают высказать свою точку зрения, подискутировать, обсудить прочитанное. Такое мероприятие поможет найти мотивацию к чтению, пообщаться с другими людьми, развить мышление через рассуждение о тексте. Обычно конференция посвящается одной теме или одному писателю, обсуждение ведется по заранее заготовленным вопросам</a:t>
            </a:r>
            <a:r>
              <a:rPr lang="ru-RU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Беседа </a:t>
            </a:r>
            <a:r>
              <a:rPr lang="ru-RU" dirty="0">
                <a:solidFill>
                  <a:srgbClr val="7A2681"/>
                </a:solidFill>
                <a:latin typeface="Sitka Small" panose="02000505000000020004" pitchFamily="2" charset="0"/>
              </a:rPr>
              <a:t>— может быть тематической по книге или по творчеству писателя. При работе с детьми рекомендуется использовать игровые элементы, цель которых создать эмоциональный настрой на восприятие новой информации</a:t>
            </a:r>
            <a:r>
              <a:rPr lang="ru-RU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Различные виды громких </a:t>
            </a:r>
            <a:r>
              <a:rPr lang="ru-RU" sz="2000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чтений</a:t>
            </a:r>
            <a:r>
              <a:rPr lang="ru-RU" dirty="0">
                <a:solidFill>
                  <a:srgbClr val="7A2681"/>
                </a:solidFill>
                <a:latin typeface="Sitka Small" panose="02000505000000020004" pitchFamily="2" charset="0"/>
              </a:rPr>
              <a:t>:</a:t>
            </a:r>
            <a:endParaRPr lang="ru-RU" dirty="0" smtClean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r>
              <a:rPr lang="ru-RU" i="1" dirty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 </a:t>
            </a:r>
            <a:r>
              <a:rPr lang="ru-RU" i="1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        Комментированное </a:t>
            </a:r>
            <a:r>
              <a:rPr lang="ru-RU" i="1" dirty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чтение </a:t>
            </a:r>
            <a:r>
              <a:rPr lang="ru-RU" dirty="0">
                <a:solidFill>
                  <a:srgbClr val="7A2681"/>
                </a:solidFill>
                <a:latin typeface="Sitka Small" panose="02000505000000020004" pitchFamily="2" charset="0"/>
              </a:rPr>
              <a:t>(чтец дает свои комментарии</a:t>
            </a:r>
            <a:r>
              <a:rPr lang="ru-RU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);</a:t>
            </a:r>
          </a:p>
          <a:p>
            <a:r>
              <a:rPr lang="ru-RU" i="1" dirty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 </a:t>
            </a:r>
            <a:r>
              <a:rPr lang="ru-RU" i="1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        Литературное </a:t>
            </a:r>
            <a:r>
              <a:rPr lang="ru-RU" i="1" dirty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чтение </a:t>
            </a:r>
            <a:r>
              <a:rPr lang="ru-RU" dirty="0">
                <a:solidFill>
                  <a:srgbClr val="7A2681"/>
                </a:solidFill>
                <a:latin typeface="Sitka Small" panose="02000505000000020004" pitchFamily="2" charset="0"/>
              </a:rPr>
              <a:t>(своеобразный театр одного актера</a:t>
            </a:r>
            <a:r>
              <a:rPr lang="ru-RU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);</a:t>
            </a:r>
          </a:p>
          <a:p>
            <a:r>
              <a:rPr lang="ru-RU" i="1" dirty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 </a:t>
            </a:r>
            <a:r>
              <a:rPr lang="ru-RU" i="1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        Циклы </a:t>
            </a:r>
            <a:r>
              <a:rPr lang="ru-RU" i="1" dirty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чтений </a:t>
            </a:r>
            <a:r>
              <a:rPr lang="ru-RU" dirty="0">
                <a:solidFill>
                  <a:srgbClr val="7A2681"/>
                </a:solidFill>
                <a:latin typeface="Sitka Small" panose="02000505000000020004" pitchFamily="2" charset="0"/>
              </a:rPr>
              <a:t>(посвящены каким-либо событиям или жизни замечательных людей</a:t>
            </a:r>
            <a:r>
              <a:rPr lang="ru-RU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).</a:t>
            </a:r>
            <a:endParaRPr lang="ru-RU" dirty="0">
              <a:solidFill>
                <a:srgbClr val="7A2681"/>
              </a:solidFill>
              <a:effectLst/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79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59544" y="422757"/>
            <a:ext cx="46939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7A2681"/>
                </a:solidFill>
                <a:latin typeface="Sitka Small" panose="02000505000000020004" pitchFamily="2" charset="0"/>
              </a:rPr>
              <a:t>Инновационные мероприятия:</a:t>
            </a:r>
            <a:endParaRPr lang="ru-RU" sz="2000" b="1" dirty="0">
              <a:solidFill>
                <a:srgbClr val="7A2681"/>
              </a:solidFill>
              <a:effectLst/>
              <a:latin typeface="Sitka Small" panose="02000505000000020004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90067" y="1192476"/>
            <a:ext cx="10432868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 err="1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Квест</a:t>
            </a:r>
            <a:r>
              <a:rPr lang="ru-RU" dirty="0">
                <a:solidFill>
                  <a:srgbClr val="7A2681"/>
                </a:solidFill>
                <a:latin typeface="Sitka Small" panose="02000505000000020004" pitchFamily="2" charset="0"/>
              </a:rPr>
              <a:t> -интерактивная, приключенческая игра, участники которой перемещаются по пунктам, находят и выполняют задания в рамках общего сценария. Цель библиотечного </a:t>
            </a:r>
            <a:r>
              <a:rPr lang="ru-RU" dirty="0" err="1">
                <a:solidFill>
                  <a:srgbClr val="7A2681"/>
                </a:solidFill>
                <a:latin typeface="Sitka Small" panose="02000505000000020004" pitchFamily="2" charset="0"/>
              </a:rPr>
              <a:t>квеста</a:t>
            </a:r>
            <a:r>
              <a:rPr lang="ru-RU" dirty="0">
                <a:solidFill>
                  <a:srgbClr val="7A2681"/>
                </a:solidFill>
                <a:latin typeface="Sitka Small" panose="02000505000000020004" pitchFamily="2" charset="0"/>
              </a:rPr>
              <a:t> — продвижение книги и чтения креативными средствами. Игра может проходить в форме театрализации, экскурсии, маршрута. Итогом игры может быть составление </a:t>
            </a:r>
            <a:r>
              <a:rPr lang="ru-RU" dirty="0" err="1">
                <a:solidFill>
                  <a:srgbClr val="7A2681"/>
                </a:solidFill>
                <a:latin typeface="Sitka Small" panose="02000505000000020004" pitchFamily="2" charset="0"/>
              </a:rPr>
              <a:t>пазла</a:t>
            </a:r>
            <a:r>
              <a:rPr lang="ru-RU" dirty="0">
                <a:solidFill>
                  <a:srgbClr val="7A2681"/>
                </a:solidFill>
                <a:latin typeface="Sitka Small" panose="02000505000000020004" pitchFamily="2" charset="0"/>
              </a:rPr>
              <a:t>, фразы, накопление баллов или артефактов. </a:t>
            </a:r>
            <a:endParaRPr lang="ru-RU" dirty="0" smtClean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Виртуальная книжная выставка </a:t>
            </a:r>
            <a:r>
              <a:rPr lang="ru-RU" dirty="0">
                <a:solidFill>
                  <a:srgbClr val="7A2681"/>
                </a:solidFill>
                <a:latin typeface="Sitka Small" panose="02000505000000020004" pitchFamily="2" charset="0"/>
              </a:rPr>
              <a:t>- подборка произведений, которые демонстрируются в интернете. Преимущества такой выставки в том, что на обозрение может быть представлено большое количество книг. Выставки можно запускать в автоматическом режиме и демонстрировать без специального сопровождения</a:t>
            </a:r>
            <a:r>
              <a:rPr lang="ru-RU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Книжный </a:t>
            </a:r>
            <a:r>
              <a:rPr lang="ru-RU" sz="2000" dirty="0" err="1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фримаркет</a:t>
            </a:r>
            <a:r>
              <a:rPr lang="ru-RU" sz="2000" dirty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 </a:t>
            </a:r>
            <a:r>
              <a:rPr lang="ru-RU" dirty="0">
                <a:solidFill>
                  <a:srgbClr val="7A2681"/>
                </a:solidFill>
                <a:latin typeface="Sitka Small" panose="02000505000000020004" pitchFamily="2" charset="0"/>
              </a:rPr>
              <a:t>- бесплатная книжная ярмарка, где участники могут найти и подарить книгу. Для этого нужно найти в домашней библиотеке прочитанную книгу, принести ее с собой на ярмарку и обменять на другую. Участвовать могут художественные книги на любых языках, словари, учебники — все, чем участники готовы безвозмездно поделиться с другим.</a:t>
            </a:r>
            <a:endParaRPr lang="ru-RU" dirty="0">
              <a:solidFill>
                <a:srgbClr val="7A2681"/>
              </a:solidFill>
              <a:effectLst/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78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47083" y="124181"/>
            <a:ext cx="1074432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	Ежемесячно каждая библиотека предоставляет свой </a:t>
            </a:r>
            <a:r>
              <a:rPr lang="ru-RU" sz="2000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план мероприятий </a:t>
            </a: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в виде таблицы. Благодаря этой информации можно оценить работу каждой библиотеки. Мероприятия, которые здесь указываются не должны быть значимыми для района или области. Они </a:t>
            </a:r>
            <a:r>
              <a:rPr lang="ru-RU" sz="2000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в первую очередь должны заинтересовать и привлечь новых пользователей</a:t>
            </a: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, стать стимулом к чтению, желанию познавать и развиваться. </a:t>
            </a:r>
            <a:endParaRPr lang="ru-RU" sz="2000" dirty="0">
              <a:solidFill>
                <a:srgbClr val="7A2681"/>
              </a:solidFill>
              <a:effectLst/>
              <a:latin typeface="Sitka Small" panose="02000505000000020004" pitchFamily="2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747474"/>
              </p:ext>
            </p:extLst>
          </p:nvPr>
        </p:nvGraphicFramePr>
        <p:xfrm>
          <a:off x="757645" y="2063172"/>
          <a:ext cx="11033764" cy="47904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6355"/>
                <a:gridCol w="609600"/>
                <a:gridCol w="696686"/>
                <a:gridCol w="853440"/>
                <a:gridCol w="2786743"/>
                <a:gridCol w="2516777"/>
                <a:gridCol w="2804163"/>
              </a:tblGrid>
              <a:tr h="12547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+mn-ea"/>
                          <a:cs typeface="+mn-cs"/>
                        </a:rPr>
                        <a:t>Дата/время начала</a:t>
                      </a:r>
                      <a:endParaRPr lang="ru-RU" sz="1200" dirty="0" smtClean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</a:endParaRPr>
                    </a:p>
                    <a:p>
                      <a:pPr algn="ctr"/>
                      <a:endParaRPr lang="ru-RU" sz="1200" dirty="0">
                        <a:solidFill>
                          <a:srgbClr val="7A2681"/>
                        </a:solidFill>
                        <a:latin typeface="Sitka Small" panose="02000505000000020004" pitchFamily="2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+mn-ea"/>
                          <a:cs typeface="+mn-cs"/>
                        </a:rPr>
                        <a:t>Дата/время окончания</a:t>
                      </a:r>
                      <a:endParaRPr lang="ru-RU" sz="1200" dirty="0" smtClean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</a:endParaRPr>
                    </a:p>
                    <a:p>
                      <a:pPr algn="ctr"/>
                      <a:endParaRPr lang="ru-RU" sz="1200" dirty="0">
                        <a:solidFill>
                          <a:srgbClr val="7A2681"/>
                        </a:solidFill>
                        <a:latin typeface="Sitka Small" panose="02000505000000020004" pitchFamily="2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7A2681"/>
                          </a:solidFill>
                          <a:latin typeface="Sitka Small" panose="02000505000000020004" pitchFamily="2" charset="0"/>
                        </a:rPr>
                        <a:t>Адрес</a:t>
                      </a:r>
                      <a:endParaRPr lang="ru-RU" sz="1200" dirty="0">
                        <a:solidFill>
                          <a:srgbClr val="7A2681"/>
                        </a:solidFill>
                        <a:latin typeface="Sitka Small" panose="02000505000000020004" pitchFamily="2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7A2681"/>
                          </a:solidFill>
                          <a:latin typeface="Sitka Small" panose="02000505000000020004" pitchFamily="2" charset="0"/>
                        </a:rPr>
                        <a:t>Название мероприятия</a:t>
                      </a:r>
                      <a:endParaRPr lang="ru-RU" sz="1200" dirty="0">
                        <a:solidFill>
                          <a:srgbClr val="7A2681"/>
                        </a:solidFill>
                        <a:latin typeface="Sitka Small" panose="02000505000000020004" pitchFamily="2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7A2681"/>
                          </a:solidFill>
                          <a:latin typeface="Sitka Small" panose="02000505000000020004" pitchFamily="2" charset="0"/>
                        </a:rPr>
                        <a:t>Краткое описание</a:t>
                      </a:r>
                      <a:endParaRPr lang="ru-RU" sz="1200" dirty="0">
                        <a:solidFill>
                          <a:srgbClr val="7A2681"/>
                        </a:solidFill>
                        <a:latin typeface="Sitka Small" panose="02000505000000020004" pitchFamily="2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7A2681"/>
                          </a:solidFill>
                          <a:latin typeface="Sitka Small" panose="02000505000000020004" pitchFamily="2" charset="0"/>
                        </a:rPr>
                        <a:t>Подробное описание</a:t>
                      </a:r>
                      <a:endParaRPr lang="ru-RU" sz="1200" dirty="0">
                        <a:solidFill>
                          <a:srgbClr val="7A2681"/>
                        </a:solidFill>
                        <a:latin typeface="Sitka Small" panose="02000505000000020004" pitchFamily="2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+mn-ea"/>
                          <a:cs typeface="+mn-cs"/>
                        </a:rPr>
                        <a:t>Картинка </a:t>
                      </a:r>
                      <a:endParaRPr lang="ru-RU" sz="1200" dirty="0" smtClean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+mn-ea"/>
                          <a:cs typeface="+mn-cs"/>
                        </a:rPr>
                        <a:t>где находится</a:t>
                      </a:r>
                      <a:endParaRPr lang="ru-RU" sz="1200" dirty="0" smtClean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+mn-ea"/>
                          <a:cs typeface="+mn-cs"/>
                        </a:rPr>
                        <a:t>мероприятие</a:t>
                      </a:r>
                      <a:endParaRPr lang="ru-RU" sz="1200" dirty="0" smtClean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</a:endParaRPr>
                    </a:p>
                    <a:p>
                      <a:pPr algn="ctr"/>
                      <a:endParaRPr lang="ru-RU" sz="1200" dirty="0">
                        <a:solidFill>
                          <a:srgbClr val="7A2681"/>
                        </a:solidFill>
                        <a:latin typeface="Sitka Small" panose="02000505000000020004" pitchFamily="2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042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kern="1200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+mn-ea"/>
                          <a:cs typeface="+mn-cs"/>
                        </a:rPr>
                        <a:t>Рассказать о программе (например: посетители узнают о…),</a:t>
                      </a:r>
                    </a:p>
                    <a:p>
                      <a:pPr algn="ctr"/>
                      <a:endParaRPr lang="ru-RU" sz="1600" b="0" dirty="0" smtClean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</a:endParaRPr>
                    </a:p>
                    <a:p>
                      <a:pPr algn="ctr"/>
                      <a:r>
                        <a:rPr lang="ru-RU" sz="1600" b="0" kern="1200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+mn-ea"/>
                          <a:cs typeface="+mn-cs"/>
                        </a:rPr>
                        <a:t>перечислить основные мероприятия (например: конкурсы, игры, мастер-классы для детей),</a:t>
                      </a:r>
                    </a:p>
                    <a:p>
                      <a:pPr algn="ctr"/>
                      <a:endParaRPr lang="ru-RU" sz="1600" b="0" dirty="0" smtClean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</a:endParaRPr>
                    </a:p>
                    <a:p>
                      <a:pPr algn="ctr"/>
                      <a:r>
                        <a:rPr lang="ru-RU" sz="1600" b="0" kern="1200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+mn-ea"/>
                          <a:cs typeface="+mn-cs"/>
                        </a:rPr>
                        <a:t>написать несколько слов о сюжете</a:t>
                      </a:r>
                      <a:endParaRPr lang="ru-RU" sz="1600" b="0" dirty="0" smtClean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</a:endParaRP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+mn-ea"/>
                          <a:cs typeface="+mn-cs"/>
                        </a:rPr>
                        <a:t>В данной графе можно указать цель мероприятия, задачи мероприятия, ожидаемый результат, кто является организатором и участниками, сценарий мероприятия и т.д.</a:t>
                      </a:r>
                      <a:endParaRPr lang="ru-RU" sz="1600" b="0" dirty="0" smtClean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</a:endParaRPr>
                    </a:p>
                    <a:p>
                      <a:pPr algn="ctr"/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7A2681"/>
                          </a:solidFill>
                          <a:latin typeface="Sitka Small" panose="02000505000000020004" pitchFamily="2" charset="0"/>
                        </a:rPr>
                        <a:t>Теперь здесь должна размещаться фотография (картинка), описывающая суть мероприятия. Например, выставка, посвященная </a:t>
                      </a:r>
                      <a:r>
                        <a:rPr lang="ru-RU" sz="1600" dirty="0" err="1" smtClean="0">
                          <a:solidFill>
                            <a:srgbClr val="7A2681"/>
                          </a:solidFill>
                          <a:latin typeface="Sitka Small" panose="02000505000000020004" pitchFamily="2" charset="0"/>
                        </a:rPr>
                        <a:t>А.С.Пушкину</a:t>
                      </a:r>
                      <a:r>
                        <a:rPr lang="ru-RU" sz="1600" dirty="0" smtClean="0">
                          <a:solidFill>
                            <a:srgbClr val="7A2681"/>
                          </a:solidFill>
                          <a:latin typeface="Sitka Small" panose="02000505000000020004" pitchFamily="2" charset="0"/>
                        </a:rPr>
                        <a:t> – фото Пушкина или фото книг Пушкина.</a:t>
                      </a:r>
                      <a:endParaRPr lang="ru-RU" sz="1600" dirty="0">
                        <a:solidFill>
                          <a:srgbClr val="7A2681"/>
                        </a:solidFill>
                        <a:latin typeface="Sitka Small" panose="02000505000000020004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661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01783" y="239297"/>
            <a:ext cx="96316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…О СЕЛЬСКИХ БИБЛИОТЕКАХ</a:t>
            </a:r>
            <a:endParaRPr lang="ru-RU" sz="3200" dirty="0">
              <a:solidFill>
                <a:srgbClr val="7A26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tka Small" panose="02000505000000020004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1045" y="1028343"/>
            <a:ext cx="10520725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	</a:t>
            </a:r>
            <a:r>
              <a:rPr lang="ru-RU" sz="21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Находясь </a:t>
            </a:r>
            <a:r>
              <a:rPr lang="ru-RU" sz="2100" dirty="0">
                <a:solidFill>
                  <a:srgbClr val="7A2681"/>
                </a:solidFill>
                <a:latin typeface="Sitka Small" panose="02000505000000020004" pitchFamily="2" charset="0"/>
              </a:rPr>
              <a:t>в максимальной близости к населению и его потребностям, сельские библиотеки в большей степени, чем другие, выполняют функции социальной коммуникации. </a:t>
            </a:r>
            <a:endParaRPr lang="ru-RU" sz="2100" dirty="0" smtClean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algn="just"/>
            <a:r>
              <a:rPr lang="ru-RU" sz="2100" dirty="0">
                <a:solidFill>
                  <a:srgbClr val="7A2681"/>
                </a:solidFill>
                <a:latin typeface="Sitka Small" panose="02000505000000020004" pitchFamily="2" charset="0"/>
              </a:rPr>
              <a:t>	</a:t>
            </a:r>
            <a:r>
              <a:rPr lang="ru-RU" sz="21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Сельский </a:t>
            </a:r>
            <a:r>
              <a:rPr lang="ru-RU" sz="2100" dirty="0">
                <a:solidFill>
                  <a:srgbClr val="7A2681"/>
                </a:solidFill>
                <a:latin typeface="Sitka Small" panose="02000505000000020004" pitchFamily="2" charset="0"/>
              </a:rPr>
              <a:t>библиотекарь — это не только человек работающий с книгами. Он и библиограф, и артист, и организатор досуга, и психолог, и педагог, и краевед</a:t>
            </a:r>
            <a:r>
              <a:rPr lang="ru-RU" sz="21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...</a:t>
            </a:r>
          </a:p>
          <a:p>
            <a:pPr algn="just"/>
            <a:r>
              <a:rPr lang="ru-RU" sz="2100" dirty="0">
                <a:solidFill>
                  <a:srgbClr val="7A2681"/>
                </a:solidFill>
                <a:latin typeface="Sitka Small" panose="02000505000000020004" pitchFamily="2" charset="0"/>
              </a:rPr>
              <a:t>	</a:t>
            </a:r>
            <a:r>
              <a:rPr lang="ru-RU" sz="21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А </a:t>
            </a:r>
            <a:r>
              <a:rPr lang="ru-RU" sz="2100" dirty="0">
                <a:solidFill>
                  <a:srgbClr val="7A2681"/>
                </a:solidFill>
                <a:latin typeface="Sitka Small" panose="02000505000000020004" pitchFamily="2" charset="0"/>
              </a:rPr>
              <a:t>сельская библиотека зачастую становится и впрямь единственным культурно-просветительским центром, в котором собираются не только местные жители, но и гости, приехавшие отдохнуть от городской суеты. </a:t>
            </a:r>
            <a:endParaRPr lang="ru-RU" sz="2100" dirty="0" smtClean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algn="just"/>
            <a:r>
              <a:rPr lang="ru-RU" sz="2100" dirty="0">
                <a:solidFill>
                  <a:srgbClr val="7A2681"/>
                </a:solidFill>
                <a:latin typeface="Sitka Small" panose="02000505000000020004" pitchFamily="2" charset="0"/>
              </a:rPr>
              <a:t>	</a:t>
            </a:r>
            <a:r>
              <a:rPr lang="ru-RU" sz="21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Проводимые </a:t>
            </a:r>
            <a:r>
              <a:rPr lang="ru-RU" sz="2100" dirty="0">
                <a:solidFill>
                  <a:srgbClr val="7A2681"/>
                </a:solidFill>
                <a:latin typeface="Sitka Small" panose="02000505000000020004" pitchFamily="2" charset="0"/>
              </a:rPr>
              <a:t>мероприятия в библиотеке очень важны. Так как они дают возможность удовлетворить запрос современных посетителей, которые хотят, чтобы их удивляли, предложили увидеть, потрогать, ощутить или даже попробовать на вкус что-нибудь незнакомое, интересное и необычное. </a:t>
            </a:r>
            <a:endParaRPr lang="ru-RU" sz="2100" dirty="0" smtClean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algn="just"/>
            <a:r>
              <a:rPr lang="ru-RU" sz="2100" dirty="0">
                <a:solidFill>
                  <a:srgbClr val="7A2681"/>
                </a:solidFill>
                <a:latin typeface="Sitka Small" panose="02000505000000020004" pitchFamily="2" charset="0"/>
              </a:rPr>
              <a:t>	</a:t>
            </a:r>
            <a:r>
              <a:rPr lang="ru-RU" sz="21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Мероприятия </a:t>
            </a:r>
            <a:r>
              <a:rPr lang="ru-RU" sz="2100" dirty="0">
                <a:solidFill>
                  <a:srgbClr val="7A2681"/>
                </a:solidFill>
                <a:latin typeface="Sitka Small" panose="02000505000000020004" pitchFamily="2" charset="0"/>
              </a:rPr>
              <a:t>могут стать ключом в работе с населением и сделать чтение популярным!</a:t>
            </a:r>
            <a:endParaRPr lang="ru-RU" sz="2100" dirty="0">
              <a:solidFill>
                <a:srgbClr val="7A2681"/>
              </a:solidFill>
              <a:effectLst/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92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578"/>
          <a:stretch/>
        </p:blipFill>
        <p:spPr bwMode="auto">
          <a:xfrm>
            <a:off x="5717919" y="1115568"/>
            <a:ext cx="6461889" cy="508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6698974" cy="686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8" y="52563"/>
            <a:ext cx="815009" cy="8150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532790"/>
            <a:ext cx="669897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РАБОТА С ДОКУМЕНТАМИ ОГРАНИЧЕННОГО ДОСТУПА</a:t>
            </a:r>
          </a:p>
          <a:p>
            <a:pPr algn="ctr"/>
            <a:endParaRPr lang="ru-RU" sz="5400" dirty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r"/>
            <a:r>
              <a:rPr lang="ru-RU" sz="4000" i="1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Конышева М.В.</a:t>
            </a:r>
            <a:endParaRPr lang="ru-RU" sz="4000" i="1" dirty="0">
              <a:solidFill>
                <a:schemeClr val="bg1"/>
              </a:solidFill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52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66354" y="1443841"/>
            <a:ext cx="10964092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Произведения </a:t>
            </a:r>
            <a:r>
              <a:rPr lang="ru-RU" sz="2400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художественной литературы</a:t>
            </a:r>
            <a:r>
              <a:rPr lang="ru-RU" sz="2400" dirty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,  обнародованные с 1 августа 1990 года </a:t>
            </a:r>
            <a:r>
              <a:rPr lang="ru-RU" sz="2400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и </a:t>
            </a:r>
            <a:r>
              <a:rPr lang="ru-RU" sz="2400" dirty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содержащие</a:t>
            </a:r>
            <a:r>
              <a:rPr lang="ru-RU" sz="2000" b="1" dirty="0">
                <a:solidFill>
                  <a:srgbClr val="7A2681"/>
                </a:solidFill>
                <a:latin typeface="Sitka Small" panose="02000505000000020004" pitchFamily="2" charset="0"/>
              </a:rPr>
              <a:t> </a:t>
            </a: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>оправданную </a:t>
            </a: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жанром неотъемлемую </a:t>
            </a: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>часть художественного замысла информацию </a:t>
            </a:r>
            <a:endParaRPr lang="ru-RU" sz="2000" dirty="0" smtClean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indent="449580">
              <a:spcBef>
                <a:spcPts val="0"/>
              </a:spcBef>
              <a:spcAft>
                <a:spcPts val="0"/>
              </a:spcAft>
            </a:pPr>
            <a:endParaRPr lang="ru-RU" sz="2000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о </a:t>
            </a: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>способах, методах незаконных разработки, производства, изготовления, переработки, хранения, перевозки, пересылки, сбыта, приобретения, использования, потребления, ввоза на территорию РФ, вывоза с территории РФ </a:t>
            </a:r>
            <a:r>
              <a:rPr lang="ru-RU" sz="2000" i="1" dirty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наркотических средств, психотропных веществ</a:t>
            </a:r>
            <a:r>
              <a:rPr lang="ru-RU" sz="2000" dirty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, </a:t>
            </a: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>их аналогов или </a:t>
            </a:r>
            <a:r>
              <a:rPr lang="ru-RU" sz="2000" dirty="0" err="1">
                <a:solidFill>
                  <a:srgbClr val="7A2681"/>
                </a:solidFill>
                <a:latin typeface="Sitka Small" panose="02000505000000020004" pitchFamily="2" charset="0"/>
              </a:rPr>
              <a:t>прекурсоров</a:t>
            </a: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>, местах их </a:t>
            </a: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приобретения;</a:t>
            </a: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ru-RU" sz="2000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о </a:t>
            </a: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>способах, методах незаконного приобретения, хранения, перевозки, пересылки, культивирования </a:t>
            </a:r>
            <a:r>
              <a:rPr lang="ru-RU" sz="2000" dirty="0" err="1">
                <a:solidFill>
                  <a:srgbClr val="7A2681"/>
                </a:solidFill>
                <a:latin typeface="Sitka Small" panose="02000505000000020004" pitchFamily="2" charset="0"/>
              </a:rPr>
              <a:t>наркосодержащих</a:t>
            </a: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> растений, местах их приобретения.</a:t>
            </a:r>
            <a:endParaRPr lang="ru-RU" sz="2000" dirty="0">
              <a:solidFill>
                <a:srgbClr val="7A2681"/>
              </a:solidFill>
              <a:effectLst/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43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31046" y="256257"/>
            <a:ext cx="10485891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4400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ОСНОВАНИЯ: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dirty="0">
                <a:solidFill>
                  <a:srgbClr val="7A2681"/>
                </a:solidFill>
                <a:latin typeface="Sitka Small" panose="02000505000000020004" pitchFamily="2" charset="0"/>
              </a:rPr>
              <a:t> </a:t>
            </a:r>
          </a:p>
          <a:p>
            <a:pPr marL="685800" indent="-4572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solidFill>
                  <a:srgbClr val="7A2681"/>
                </a:solidFill>
                <a:latin typeface="Sitka Small" panose="02000505000000020004" pitchFamily="2" charset="0"/>
              </a:rPr>
              <a:t>Федеральный закон от 08.01.1998г. № 3-ФЗ «О наркотических средствах  и психотропных веществах», статья 46</a:t>
            </a:r>
            <a:r>
              <a:rPr lang="ru-RU" sz="2400" b="1" dirty="0">
                <a:solidFill>
                  <a:srgbClr val="7A2681"/>
                </a:solidFill>
                <a:latin typeface="Sitka Small" panose="02000505000000020004" pitchFamily="2" charset="0"/>
              </a:rPr>
              <a:t> </a:t>
            </a:r>
            <a:r>
              <a:rPr lang="ru-RU" sz="24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пункты 2, 2.1 и 2.2</a:t>
            </a:r>
            <a:r>
              <a:rPr lang="ru-RU" sz="24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;</a:t>
            </a:r>
          </a:p>
          <a:p>
            <a:pPr marL="685800" indent="-4572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marL="685800" indent="-4572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solidFill>
                  <a:srgbClr val="7A2681"/>
                </a:solidFill>
                <a:latin typeface="Sitka Small" panose="02000505000000020004" pitchFamily="2" charset="0"/>
              </a:rPr>
              <a:t>Положение о Министерстве цифрового развития, связи и массовых коммуникаций РФ, утвержденного постановлением Правительства РФ от 02.06.2008г. № 418, пункт 5, </a:t>
            </a:r>
            <a:r>
              <a:rPr lang="ru-RU" sz="24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подпункты 5.2.71 и 5.2.72</a:t>
            </a:r>
            <a:r>
              <a:rPr lang="ru-RU" sz="24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;</a:t>
            </a:r>
          </a:p>
          <a:p>
            <a:pPr marL="685800" indent="-4572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marL="685800" indent="-4572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solidFill>
                  <a:srgbClr val="7A2681"/>
                </a:solidFill>
                <a:latin typeface="Sitka Small" panose="02000505000000020004" pitchFamily="2" charset="0"/>
              </a:rPr>
              <a:t>Приказ Министерства цифрового развития, связи и массовых коммуникаций РФ от 20.05.2025 № 475 «Об утверждении порядка маркировки и перечня произведений литературы. </a:t>
            </a:r>
            <a:r>
              <a:rPr lang="ru-RU" sz="2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Приказ вступает в силу с 1 сентября 2025 года и действует в течение 6 лет.</a:t>
            </a:r>
          </a:p>
        </p:txBody>
      </p:sp>
    </p:spTree>
    <p:extLst>
      <p:ext uri="{BB962C8B-B14F-4D97-AF65-F5344CB8AC3E}">
        <p14:creationId xmlns:p14="http://schemas.microsoft.com/office/powerpoint/2010/main" val="89045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31046" y="950890"/>
            <a:ext cx="10589623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algn="ctr">
              <a:spcBef>
                <a:spcPts val="0"/>
              </a:spcBef>
              <a:spcAft>
                <a:spcPts val="0"/>
              </a:spcAft>
            </a:pPr>
            <a:r>
              <a:rPr lang="ru-RU" sz="3200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МАРКИРОВКА</a:t>
            </a:r>
            <a:r>
              <a:rPr lang="ru-RU" sz="32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</a:t>
            </a:r>
            <a:r>
              <a:rPr lang="ru-RU" sz="3200" dirty="0">
                <a:solidFill>
                  <a:srgbClr val="7A2681"/>
                </a:solidFill>
                <a:latin typeface="Sitka Small" panose="02000505000000020004" pitchFamily="2" charset="0"/>
              </a:rPr>
              <a:t>произведений литературы осуществляется производителями или распространителями.</a:t>
            </a:r>
          </a:p>
          <a:p>
            <a:pPr marL="685800" algn="ctr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</a:rPr>
              <a:t> </a:t>
            </a:r>
          </a:p>
          <a:p>
            <a:pPr marL="685800" algn="ctr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</a:rPr>
              <a:t> </a:t>
            </a:r>
          </a:p>
          <a:p>
            <a:pPr indent="449580" algn="just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</a:rPr>
              <a:t>Маркировке подлежат издания, включенные в </a:t>
            </a: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перечень</a:t>
            </a: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</a:rPr>
              <a:t> произведений литературы, указанных в </a:t>
            </a: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подпункте 1 </a:t>
            </a: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</a:rPr>
              <a:t>пункта 2 статьи 46 Федерального закона «О наркотических средствах и психотропных веществах».</a:t>
            </a:r>
            <a:endParaRPr lang="ru-RU" sz="2800" dirty="0">
              <a:solidFill>
                <a:srgbClr val="7A2681"/>
              </a:solidFill>
              <a:effectLst/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46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46937" y="452637"/>
            <a:ext cx="10538143" cy="575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rgbClr val="7A2681"/>
                </a:solidFill>
                <a:effectLst/>
                <a:latin typeface="Sitka Small" panose="02000505000000020004" pitchFamily="2" charset="0"/>
                <a:cs typeface="Times New Roman" panose="02020603050405020304" pitchFamily="18" charset="0"/>
              </a:rPr>
              <a:t>ПЕЧАТНЫЕ ИЗДАНИЯ, ПРОИЗВЕДЕННЫЕ </a:t>
            </a:r>
            <a:r>
              <a:rPr kumimoji="0" lang="ru-RU" altLang="ru-RU" sz="2400" b="1" i="1" u="sng" strike="noStrike" cap="none" normalizeH="0" baseline="0" dirty="0" smtClean="0">
                <a:ln>
                  <a:noFill/>
                </a:ln>
                <a:solidFill>
                  <a:srgbClr val="7A2681"/>
                </a:solidFill>
                <a:effectLst/>
                <a:latin typeface="Sitka Small" panose="02000505000000020004" pitchFamily="2" charset="0"/>
                <a:cs typeface="Times New Roman" panose="02020603050405020304" pitchFamily="18" charset="0"/>
              </a:rPr>
              <a:t>С</a:t>
            </a:r>
            <a:r>
              <a:rPr kumimoji="0" lang="ru-RU" altLang="ru-RU" sz="2400" b="1" i="1" u="none" strike="noStrike" cap="none" normalizeH="0" baseline="0" dirty="0" smtClean="0">
                <a:ln>
                  <a:noFill/>
                </a:ln>
                <a:solidFill>
                  <a:srgbClr val="7A2681"/>
                </a:solidFill>
                <a:effectLst/>
                <a:latin typeface="Sitka Small" panose="02000505000000020004" pitchFamily="2" charset="0"/>
                <a:cs typeface="Times New Roman" panose="02020603050405020304" pitchFamily="18" charset="0"/>
              </a:rPr>
              <a:t> 1 СЕНТЯБРЯ 2025 ГОДА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7A2681"/>
                </a:solidFill>
                <a:effectLst/>
                <a:latin typeface="Sitka Small" panose="02000505000000020004" pitchFamily="2" charset="0"/>
                <a:cs typeface="Times New Roman" panose="02020603050405020304" pitchFamily="18" charset="0"/>
              </a:rPr>
              <a:t>, маркируются производителями типографским способом в виде: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rgbClr val="7A2681"/>
              </a:solidFill>
              <a:effectLst/>
              <a:latin typeface="Sitka Small" panose="02000505000000020004" pitchFamily="2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altLang="ru-RU" sz="2800" b="0" i="0" u="sng" strike="noStrike" cap="none" normalizeH="0" baseline="0" dirty="0" smtClean="0">
                <a:ln>
                  <a:noFill/>
                </a:ln>
                <a:solidFill>
                  <a:srgbClr val="7A2681"/>
                </a:solidFill>
                <a:effectLst/>
                <a:latin typeface="Sitka Small" panose="02000505000000020004" pitchFamily="2" charset="0"/>
                <a:cs typeface="Times New Roman" panose="02020603050405020304" pitchFamily="18" charset="0"/>
              </a:rPr>
              <a:t>предупреждающего знака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7A2681"/>
                </a:solidFill>
                <a:effectLst/>
                <a:latin typeface="Sitka Small" panose="02000505000000020004" pitchFamily="2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7A2681"/>
                </a:solidFill>
                <a:effectLst/>
                <a:latin typeface="Sitka Small" panose="02000505000000020004" pitchFamily="2" charset="0"/>
                <a:cs typeface="Times New Roman" panose="02020603050405020304" pitchFamily="18" charset="0"/>
              </a:rPr>
              <a:t>представляющего равносторонний треугольник с закругленными углами и вписанным восклицательным знаком: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ru-RU" altLang="ru-RU" sz="2400" dirty="0">
              <a:solidFill>
                <a:srgbClr val="7A2681"/>
              </a:solidFill>
              <a:latin typeface="Sitka Small" panose="02000505000000020004" pitchFamily="2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rgbClr val="7A2681"/>
              </a:solidFill>
              <a:effectLst/>
              <a:latin typeface="Sitka Small" panose="02000505000000020004" pitchFamily="2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7A2681"/>
                </a:solidFill>
                <a:effectLst/>
                <a:latin typeface="Sitka Small" panose="02000505000000020004" pitchFamily="2" charset="0"/>
                <a:cs typeface="Calibri" panose="020F0502020204030204" pitchFamily="34" charset="0"/>
              </a:rPr>
              <a:t>  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rgbClr val="7A2681"/>
              </a:solidFill>
              <a:effectLst/>
              <a:latin typeface="Sitka Small" panose="02000505000000020004" pitchFamily="2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7A2681"/>
                </a:solidFill>
                <a:effectLst/>
                <a:latin typeface="Sitka Small" panose="02000505000000020004" pitchFamily="2" charset="0"/>
                <a:cs typeface="Times New Roman" panose="02020603050405020304" pitchFamily="18" charset="0"/>
              </a:rPr>
              <a:t>- </a:t>
            </a:r>
            <a:r>
              <a:rPr kumimoji="0" lang="ru-RU" altLang="ru-RU" sz="2800" b="0" i="0" u="sng" strike="noStrike" cap="none" normalizeH="0" baseline="0" dirty="0" smtClean="0">
                <a:ln>
                  <a:noFill/>
                </a:ln>
                <a:solidFill>
                  <a:srgbClr val="7A2681"/>
                </a:solidFill>
                <a:effectLst/>
                <a:latin typeface="Sitka Small" panose="02000505000000020004" pitchFamily="2" charset="0"/>
                <a:cs typeface="Times New Roman" panose="02020603050405020304" pitchFamily="18" charset="0"/>
              </a:rPr>
              <a:t>текстового сообщения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7A2681"/>
                </a:solidFill>
                <a:effectLst/>
                <a:latin typeface="Sitka Small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7A2681"/>
                </a:solidFill>
                <a:effectLst/>
                <a:latin typeface="Sitka Small" panose="02000505000000020004" pitchFamily="2" charset="0"/>
                <a:cs typeface="Times New Roman" panose="02020603050405020304" pitchFamily="18" charset="0"/>
              </a:rPr>
              <a:t>следующего содержания: «Незаконное потребление наркотических средств, психотропных веществ, их аналогов причиняет вред здоровью, их незаконный оборот запрещен и влечет установленную законодательством ответственность».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rgbClr val="7A2681"/>
              </a:solidFill>
              <a:effectLst/>
              <a:latin typeface="Sitka Small" panose="02000505000000020004" pitchFamily="2" charset="0"/>
              <a:cs typeface="Calibri" panose="020F0502020204030204" pitchFamily="34" charset="0"/>
            </a:endParaRPr>
          </a:p>
        </p:txBody>
      </p:sp>
      <p:sp>
        <p:nvSpPr>
          <p:cNvPr id="4" name="AutoShape 2" descr="data:image/png;base64,iVBORw0KGgoAAAANSUhEUgAAAMUAAACuCAYAAACGC8lpAAAAAXNSR0IArs4c6QAAIABJREFUeF6c3QvYvm821//n11bbMSISFTXTBg0ppEEqlbZUqpkIiZJSUxShsUmDKdu2CqHQRtqpTEmZSkgbm5QII0YKFcYYxnS87/+8nuPzO+d6vjP9v8fxPe7nvu7r3K1zrc/6rHWe13k99pKXvOQld3d3d9///d9/933f9313P+yH/bC7V3qlV7rr8gtf+MK7H/zBH7z7UT/qR939kB/yQ+5e9KIX3e7rnh/+w3/47doLXvCC270/4kf8iNu17v/e7/3eqrwv9+IXv/h2rft/9I/+0bffKvfYY4/d19U9tde12uuz9n7gB37g7of+0B969yN/5I+8L1d7fa8fym17jaPr/V6/+ru69FO5s0+1X3uNv3saS9fqd9/73/irqz6RU/XoU/f2d/fVLtnVp8rV7+/5nu+5+4Iv+ILb/y/7si+7++///b/ffdd3fdfdE5/4xLvXeq3XunvzN3/zu1/8i3/x3VOf+tRb25U1XvPSp7rNXX3qWr+RQXOSDLq285J8jaU2Kte/+kaW3aOurjXerlV3ckoe9etR8iWnyiXL7q0/laUHtV8/u1a9yalrtde/+t1c0DH3dO3H/Jgfc+vT1bzUXv2nB93f+PpuvO6pveqvrsd+8Ad/8GYXJpECVkGDN9ldXyVtEATUvcqtchtU1/pPuQyiNteY6iDhd2+/97+2qr++JBDtVZaAqtOkMeYVhvGtoTS+Fcbe030UUL/rQ+11X9dSiNo1aZSkMfzv//2/b7+TU33+ju/4jrtP/uRPvvuUT/mUu2/5lm+5++7v/u7buJJN/xhrfwceP+fn/Jy793qv97r79b/+198mv7q6t36vktanrteX6qtvFJVRMPCVr/lk8PSAIgG5sz0GV1vNQXXrQ2X0E8g1L0CVMXUPhWcUfZIvfWKUtcFwGltzALAb95Ux1c/uaR6qjz71N1B3z+OM4vu+7/tuRnGzkMceu3X0pc7jNpD+VfFD92yZh+7pOiFQxL43EP+u6oG6hKWePhlZ5SGafqtL3yv/0D1dp5QJy/fqMn4ycU1dlCHUYaiNjwfsfob8H/7Df7gp+Fd8xVfcJucV+Qct3/Zt3/bu2c9+9t1rvuZr3vpkfMlPHxkxlD3lS07aNVd9pzDQmHwB0aP6muzIzXi1dSVzfadTO56ubT9fUT089a56aof+9Lf2do5XT4zxVva7v/u7X9KPLDxBZ+FccTev24MCCb8KQgEI2n3oFxToE6rW+dwXirSUjJvt/qgVCze5tVe5rB6lWBeOttVGKMvToDq8DQqoPQhaOWOBoJSye7qWAizy1s/uqb36wnMqx2v+g3/wD+6e8Yxn3H3rt37r/eSQiwmtjQWh2mE8yfSN3uiN7v7cn/tzN++BSkK5K2+w6MhQljKgMSflRW+xBB5456V6eLi8JI+BTdTeScNrj+fkxfr8sT/2x96Ag3zXu5/MYecuD5W8at+8VH91NS+87dI9ctL+ehHM6OZxX/jCF96MgmX1IxSGFGvBV5bOIteF1ymKssixCEGw6od2kLt6UYH1CPqrvW2/+6pn0YHiue9EkisPsygFAa88BZCArsYgNvn8z//8u3d913e9e/7zn38ziCskXApVH923fzeeN3uzN7v79E//9LvXfu3XvtVT2xQeKq/nExcZb+30L7kZizZOGRgzvVCOZyHf7au6XNNe3xn9Gj5KRCdqc73O6sF659XXcyzmYfuJ7q6c9X89lboeiztVEb6FF18h7wbagpIz6FpL3UAQerBmAQ4PpT1epM+HAu0GDAlTPpTsRMIrZBDDQPGEopyxCGr1Cd9EMzYhAWEY8BrFf/2v//Xu6U9/+l3UaRUA6KyRCOJNJoWgDBSu+j7u4z7u7glPeMJ94oAMeL/m4CrIFGjnDapXcGrOt5xg+KF5qex6W8zhZBy8JlawMUV9wBy096hA27yIO+obHUteeYj6xNtJgKz3KY7r+3pEBnsfaL/4xS++ZZ9qaDtssvutmykEDsmiBTwNOoFwhcpBLorgHuXqII+UYLec4K3fV9kgisCURxK3bN3QUoAuqBSs1T/C2EAbym2MwGtRCFkdmS3BW/d953d+590Hf/AH3338x3/8bUyL+lfegoeTbWMwjVVWBk35C3/hL9y9wzu8w+26PvGavOTKDkVa+VbOnJNvfTjHYj7JiXKbzw20z3nZ+Gb1oL/1XTC+YxErXc1nfU023VN7aDFKhGKjTeRHV/SpfvevucQkquvmhb7ne77nJQ30oU6pHAelZBSPwegUZIA6Jlun8GSD2YzAmQqWbVhDw6e1T1HEButFtm7j2+yGdK2Af++BHoz4IdCofYCA4yezf/tv/+3dr/21v/aWcYL2p3E03rd4i7e4e+u3fusb8j/vec+7e85znnMLxpd6mjQU5+f//J9/97f/9t++e7VXe7UbFTplwLOhPOiDbKB+Aghjq58UYzNaZC6rt+nw6mJUa2jbB+XWG9ADKeQ1UIa2Wa/1NNvejuUsJ+6oLWBzlUI2P3TqZhRnwJGg+y+VxppZeMIWBD2KxmyuHFoJTqUz15jQmA20GRPE5vZOasXN17elbfWztimEuq1FMN7KC7QZEyrXbwS79JJc1pPWr/r623/7b7/7h//wHz4ujljl/hk/42fcfcInfMLNIDZmqf9/6S/9pbs/9sf+2C2tK4ZjEJDymc985t37vd/73a/HnN4AoOxYyOCkrqjkUldz1zWpbqnnc40ohZUAsdYjqF75bvAPiJpPoIeprHL3mzk3B4CXHqKmmzRwDxrOu6Pv6B49VPfNU3z/93//LdCu4jNQ9n2Rjus/g1uIybVVBsViZJBoEYW7b/BXARokvKJPG6hrDzouT8RTlwouOi7lqByPsUFbfdbeSdfqo2AyBfrrf/2v3/3O3/k7b3z5DJzrw6u8yqvc7mmRrn5vsCdeiSK9z/u8z43OnHFG97fI9/f//t+/+9k/+2ffJ0Z4c4FrZVHDDZS11/ggKPmiE2jtzp35NFbyJEseU1snpVM3XTnlS1bKLX3awHl1tX7unAPurZuHRuHU1SdZiQlvRmFFGwpAmG5qUtdS6ywLh+qCmQ2Y14swuF2l3IBOOWhVRwWC0nR44noorlHsA+W6Z8eC93PhUM8ECdYqf6aeHxVoN7HWJzZ12Or0r/k1v+ZGn844wuTkBT7wAz/w5lHqx4/7cT/u3iOQZ9fLWkWTHqJf7/zO73zzKrVzBtHSkktB0RHoiEpCevJtftzT3w/RmKXKaMwu1EkWvLxUMGOSbEDJljlQdsbbeNezSRpcJRu6xkMUaNceHeMRqxdVvnmKRQwegDILVLhviC44dp0HWXffb+pLwQyMpVOSm6nPouFJGQRwJ9ppc7M46trfTqWCEK7f0OFYuFQPj+NeFMj9xmAd5WM/9mPvPuADPuBWn4ARQiX4aFPrFqVVqzujbYJTJl5B3PaFX/iFd7/hN/yG28o3igXl+v7jf/yPv3mct3qrt7o3HIiHs+vn9ndlbZwSC0Bv06nks30451s6k9dlEOp/VPv1eVF750NfT4+7erdzfv5Nj+mrOem7vyUN7vXB4t25FL7Ii4MK6CBKldmntKgjYN6Y4uSJZ3tXaMWLQIFFBulh92xgD63qk3TtLvrVbwiaYsq46JN4pfaMZQPtHct6mq/7uq+7e8u3fMvbmsT5D2UJ2X/zb/7NNyrWP5mlxsiL1W7f89R5lT/zZ/7MfXUoHCWLgv3jf/yP7zOEGVj9z/tscLqBLz4NQdFL4+1zYzaZGt5ADJXM80jirDppznf7joXAK/nyBhsMn/I9Ywr9rr0z7drcij/N+elFKif2s9ArG3kDvRbv+kNHoC4U45oTFF5NaPt90X9RZrm9DFHlZTTOeKMOL6/laQyUEE1svy8fpmhdV3fX0IENFpfDQmCozrMJ3k7uueOV0XjP93zP294mdaifIhdUf/Znf/a9QQp8GWXz0DUGWJ++6Zu+6RaMf/M3f/PNME5K1tgztAL76oGI6x2NxbxAdbIDDNV/9onn6TfovzEB77aBduOQnsZCMA7zcjIH8t3YVD/ppj50LzrEs+nnxhL0wrVkgk7zpKjbxpi3DYGCY0FmA5IVomQQjcsRiJlQBlIdNYgqdR9UZ+GQMA/E0xCecuhHZXfXqjjDwtyjAmboyIs1Fh5CDCM1rL36b2L0kzLK/JgIEx+il0ZtZ+tSIPcxyr/39/7ezZOcacGrhSSTFXX6xE/8xLv3fd/3fRyFWpr7U37KT7n7oi/6oruf8BN+ws1wjOVKOc0nww1sVr6L9CnQGqh0LbAhX/PL21N8237OREZyZKCbSFj5rh5IlZL3gt1Vn8QGlTtZAcClB+JBAHHz6ALt3VmqoVxjleaKIfiZ2tpyTTZvsKjDNSWcdY1rON1zbuXevP+68OqWVVna1E5SLnzTe7VzrlajDCaye6QTuf7qSuHRRjxUIAhVv/3bv/1Gif7pP/2njwuKceNk8k7v9E53f/7P//n7rfL9Zts9lF3aYiz1s9RsxvQf/+N/vFf65dT16w/+wT949yEf8iH3qVGKujRGMH61x4t8Kekq4CZJ6gA5NZ+79lFfN0UPFHb3ctf0qfHK0J1pbQFz7ZETIGzsaNO5a2LLGa8gmo7pNw9y7tl77AUveMFt8U66bVFAahJV4R14lqUqPASEY0Tok/oTCjROEA/RIO4WHeDupOm2npM+XSHKFVoJaKEHQ6tuwRevyUNy04yoTylY7n6pS3+/xmu8xs1gnvSkJ90/a7HeaMfCAyQjFDZZ/J2/83fu3vEd3/FeXkulaiMv0cLf673e692jI2/wqBQnQzdPYh/0sDo2Nbrz0j1SyBuoq2vT6KeHWvp01U/M4YrWrr6ec1U5urJpZQuYQHnvMV/J6davFu/QCgpw8verVCVlhgKQd4Mu5c49K5A+Qe6CDJ7IQ2ygvYNCa2rzDP4TytWC4rm6uSk4iYQTQWvnTD1DNOnpnov4db/u191QXGaK4lDGD/3QD737Q3/oD93HC4S/LpybX9e/qJpM3u7t3u6m+OI+VEm7Gc2f/JN/8u6VX/mV7yngKV+etDo22SDtuvvA1Hu1oo3qhOIQ3LzUJj3AHMRLldtEhhVtVGdRfVPIjBc1N5/LVLq2gTbd5DX1qb6g4buIDBwfe9GLXvQSk7cBMgsVAJmABt4/6TnfXUMZfOcVoEHlsvT9R/iuoQZLP7Tvnn6jHOrz/eyTNrcMdDhR3Xfjo+C1Sxar9B/+4R9+96xnPet+5+kieH+/8Ru/8d3f+Bt/4+6n/tSf+rht45SSdyEDY9F+3xnHF3/xF98M49u+7dse93ASmUS5/upf/at3v+pX/ar/D/FeOlc7d+pdeZJLv/HM0H7nZufc3PCgqxdnuxugrxy7j3HtnK9+kac6d47FLtveqYcPjVc/eOalo/e7ZDfFKTYQdNk/vzycpV4t3p0LK/i8mKIO1Z4gWobnof3za+FQfb2BNQLIoD38UkyDjqBN4gWB7kNbFOrvpmart3v/03/6T3dv//Zvf8sQncbAoxRHlBniNXk/iF3fzu0lAtg+oWp9T+mLHdpkaBJ9ykqVqcoIm7PGySt338YU3R8y8sBig12wVad5kRShFxIn9Q3ybgxjS49yJ+Oob1cxBUq221IAA2/As1iE6/czNji3pbiHXmRMWMkyjsfskj1jCZwOKrLK9SoESyGaBAqIi/a5nBkSoRAyEcshdwFouefJF5cL1oeNGyCcDAq0wke3LokFWY76RKHwZhO7aya/9/f+3hsy70IZOdWfX/2rf/XdZ3zGZ9wSFfeueTbdURqxmzmAoPWDgkDzr//6r7/Rta/5mq+599jr9brYnqrf83t+z03hGv9ye/OpPt5PPAXQAGP1bbaNxz/npXt4Gui/VKdyZ2xqDoyX7JYWi1+TzeoK/dHvK/3V/pkZlWkyNkzCPLxMTFGHLHht1gDnFahAsIceHK/BK0ulQJBUPXV0kQG9SGH3HinURyED5K3PoQfkpWT1ofblrHm7jSkgKD5NqdXVqvTTnva0u//zf/7Py+xvqu/tb/qcz/mcuzd5kze5AYW4CsfnfaBV48HNT8+GQqEG7YvqSb6lj/v3k5/85LvSv62erzfY2CBF4LWu5nxlfpbjpckXyj4UU5yLdysDW2UYjD6JRcjp9Gz04FFMxSLuMoBNytQPnqax6MPjHkeF9LsKzMIrJAha6z0Dba4poQuCluqwXkHelfAfCrTri8DoUQEkdHzIKKRrN4Vcf68CbelS6emE2ETkBZ773OfeP+HXuHnR6up57I/5mI+5X1Dr98Zc21x/j2L2b6nVZkcYE87sgZzqaFt6axOQHtXhMWv/oz/6o+8PFGDM9W0RG3XdQHtpRX9vOrzyAI3iGtsq7gbaV0ZBD9BS87nAYBfy1e4HGUZ0etP9W64+odNXoEN/H2cUP/ADP3DbJSubIqXKtTXw7ZTAatO13ObSpyZHx09agioJwlEVaKzufu+alKCgCTWiZKgRGoSumVDf0TzuXf79pE9SeWRQ/bIy9elP/+k/ffdH/+gfvefoAl3K+zqv8zo3pH7d133dm+yMQ3Br8Q7lQPu6Dy2RsmVAFA/Y9JhrnurciYtKveqrvuptM+Ev+AW/4HLFf2kQerF0AlUBgOZz6TAa0j3oDNkZc/efdHhTqpvSbWwSD90j6SDtuvOCLmEXq78YAOMHpOS9dB8YGO8tgdDi3SL/psTOAItbr/MbPK1RQCJCrL51z7tjEkUS+Fo42kEwQunaM9DG+SE9lFu6t17LYs8G/4yOECEho0gxPWAfp/8Vv+JX3H3t137t4zYRymLUfh7i3d/93W8cGz1gmI11x9s9V0mDTdeiTdVlDjKGKFTPbG8GZzMxZaFaQ9ndpvWz7/pDvpRrz1hCNSiO5IqgGuVtDOS5SQOec8FKvAAwxVVLi6tfEN/Yd/HOXO3iXfecoM7ABejmh05bHJXwqV408bGOuFEA4rLsE5kh4iLjmSJj7d0jqN5yUB6inXVSgDPN5jr0UM8G0Mro09Z9Q4CXHu6117u3OpU1ZqguIK2dlOIP/+E/fKMljB1tQZ/aoJci/sSf+BPv29Oufm3q+6Fxbvv16exn7X7pl37pLUXbKSHaR59ShqjeX/7Lf/l2bhR5kSPa1PVT5q6tPAXDFLB76I2+bj3G7D5ydC89OWV/1qWNs//q3xSytlaft488xPaTZ16dvo8p8PBQ0TaGRRhKvlmKKoS8vIGYovul7pbvnenaKy8CGaDOBl27TyhF3QBdubNP7kmQ54KiuqF6914F9o2lAwh++S//5bet3Ixxlbeyf+2v/bVbdohyojeQ33jri0BwOe8u3jUXoVfXNqitXP2un62T/PE//sfv25MpMslv8AZvcBfVytPtwlzzkCylOPHwq31Yp5e+itk2KbOUu36Qufmsj/U9mYfYqBZUJ4M9qoYxStTsomrlxTDVeaaezWd1GN95YAL53sDTLlmcVcBRBYRB0NCiz5P/c+syEWgUhN6oH8+sDXx0ry3XZun6IP7APXHv2jvTgq5R0O23cq6Jb07k4ebLMkWJ8gLrVRb5WrMImSvTpIkHAAoZoInLta9QDi2VgRNUA6bq+R//43/cvc3bvM3df/7P//lmB7bOMIrk1yr37/pdv+umOI0PxURrVk7oCaM3L4ywe9Eoc7fy3TmAzAxgU888H6+5sYQ5QPHECDxm9TIc99Bf/azfq78YgPEJ9MUS6NdtPm0IDK0EtbiVg6bsOZc5YTCQV2yg83seaY3K7Z9epPpkBNbCF602UyQ2WB6+Fr5Hm8jcLMrW791ABnXOxTu7Rjcj0d6l3/gbf+N9QMkY0JbK/Kt/9a/u3vAN3/BmnKGjsXXvctfl7+dYKNB6botS4pPkK8Wb7D/1Uz/17j3e4z3uT1xhED7bRfvP//k/v/tJP+kn3Z/3ZP2meT/nQJ82Hmyud/FObNBYkpO4g/eDztW1T7ldzbnkzkO6Io50H+9TXT1o1b/msvuqY/Ug+exazaMWImXZbot3DZhL25Sq1KjJWGTgws9UWvc4PFnnKNcGZjp3Bp7QrntlHeqfDiu3izasftO1qNWWk0VqjIJqCoA2dU+/80jd13E1GUQpUEaw8Ullf//v//13H/ERH3GfKeP6KQn5Lt2TqoS83SPwherdsyv/wANip9Dd00p2/YPa1VMfa68xtZjXdhTrMydNXCAkb3FA9a9RUPhlBXRljQI6S2tvqp0cAdMmeKof0jMA2SieZRcZ6crSfnKqHt5eXWhU91jHWfp12yXLRRIggW7WgLJskCjDg+9RxDMFx2Vzf1ynLMyuXego44AeMhnqwkMZVeVM3mkcm+JFQRrrSWco56ZBu6/jKt/7vd/7HoAZBKUrBZsnKQ1aneRSWVydkqOZJuukkGhd9/V/kx4pQnOygIT2/Yt/8S9uW07yIhvv8GjFFP/oH/2ju47HSVYoHYUScPa9PvSdgS6dQV0YDI+B5lZu55eXxCbIB82Sstbnk86gkHRFskI/gSQgW/1ZuvaQ/qBYDPgmhz1LVofl7ykX1NsAy7MP0penN0gYAh6Iguqcga9ACf3iLlMA9OdqcYmhrjdY5O/3+sD7UdKdIMa1XBlid619TS3U9ahp5XdS+jsv+pEf+ZG3xbr+2VphsnmDTTas8VIaBrAeKuPMAJLBxifrRTYWyRs4yMAkL5XqQIW2pVRn9SU3WSj9POkPD1E9FjD1aamrtDIvIsVauXPxbgNflAzlbK7snKU/vq8nRUGlh1fH6KZg/EwhG8t6W+3fYuAOLtiJhlx9numsk6v6DnkEoF3fa/29v/n7ql331vbW81BbJl9Ar4x6luY81H/3bJqVt+yYmZ6R3jEYW/V1mNnf+lt/68Zt9QEqae8qMNdPvz3UTwi+dezYtp6v+qqvunmLb/iGb7g34PVqKcmf/bN/9vZcBo+57ev3zs8JBOfcnnO083x170Nz8PKur8z33lNup55hL1tmdYwO7vy+zFmygq5u5pquVrTxNFs5FtVRhl1ttCDD9UPLpRXLJRvcxitLtRoADir4Xx4MVZtQq8dW1aVGeTaI1r3eF4FGdZpGT9T9z//5P+8pASWt/ZSsILfFvOWu9Q867TaY+hCicdnuObfBbOAprX3y9yZ5vTRP+qf+1J+6+7AP+7AHj/svEdBKd1vZyYDs6rcsX785TV22zFhennw3uWEO+jQWcwCx+81YztgLLebd1a0P62lO+YpheGnMoe+2l/Bi+nADtnObB26GVuBu3Vyl6667hhsuF90YgeeBQty17+sRKBwOi5+KI9SlD7jvehzIAQm3PfyUB8TvnVJX/fUdz/4tv+W33A4cW7RNoILDtllEV/wu3QeV0MLlqwLGrhnfmZqtPmMWW3QNtaK44rt+C4gyLudO9dCTtDn6xdg6XbAt6IJt9BIQGsfKqTFtPAe5xWWnbjCws98ATd2bGu3e+rCxqXrMnTnX3sZcvDs5bZ+UM7+nLFfmt5iCsNAHqS3IsItLWTSDqRN7gvWVpRqMcvt6JcGcYG0XifoN5+Ux1htAlM0anFtAukdGgme7yjZIGcvMVC7u/ft+3++7xSTSwpSxfrz6q7/63d/8m3/z7uf9vJ93v0kR502BrrazMNCHnjdZLw0JZW42ZhPrmRdKzQj+yl/5K7dsE897xhd5idZbegBKFqg+8b4U1jXzAnl5NjGFcrx7/TjnpfncLSCMQbxQX7uWDLRHTryIeVrPcu6SPePW5qJr9b1yMqkbEzNGGcnb1nHWLNBWwRqFQNCiiUl7FD1Av7jQBOOcIPntFKnrmz3YxZ4Eoi395LUYIWQzqF1ckjRYo1gjrO1ok4mu7v/1v/7XLcXZCR1nXIAnf9AHfdDdH/kjf+T2c6uyKFPfFx2NpfFx/ZTVZO/KP8NB95YiUSTpU3XXnsA++Xa90wPzctv/+sCw+70t6M0NZW4MaAUPBTB5UTSG4dAV8kVnlyYCq4eCeCC7OtY1tG2zgjvntYG+L0VCzY2luq6MwpwwCjK/3xBI8XDX7ZQBryuXOtvsyvL+hMiA1iXKMK3ic21nflonxR2nK2XE6AzhMQ6IUr+XckBHAu6+6iLMj/qoj7rn5Qms36vDv94m9Lmf+7m3121V7lxzQWfEGWimFOfGFI1JXNPv2tkME+qCVhpv96BzYrZkUB0tJBZ0t8ZivPrfeDLkntDrWB7GQHmMeedzvTT5rqGvfHdeGBXDkzFE/Sj+xogLyvWNHixwktVmptAuIMlzmt8NCdxjzrefj3wcdekI4ZtYk3blvs6UI9fPzTdQ6TZIuBOCHkjd7YrkGsoibxO+5Qh/A20KiCbq566g96KVjpNJmdYQlKnNHjH9bb/tt93vquT9AAVuniJINqB7KwMod9KKDbRPJCSnDbQBjGu129tW3//93//+dMHqFHuJgdq8+Hf/7t+9P8IoOV8dC7PzuQEzbyA2O4NhNHzpXvcKtOkBg9t5QXUE2pXbFDLd2KOANpmj3NL3q0CbjhvLzdN7ESQ3KgCETicfPQNjgZbA60x9oRMNXKDcJ/erXL+brKvA+aQx2y91neV83z4op71+E6BVT6eFx8kF/VyrOn7ZL/tlN4QVnG/iAS1DB1eW0JfX9B0dW7n524TuWLff+DJEX1n223/7b//tRgO/8Ru/8fKw55SsR1ff5V3e5T5ljsKYq21v5avfK6cdy5a7kvkaKIO9CrDp28qk+lZfrto65/zs+9VY7nXsu77ru+4D7Sx4U2K4q+D0Kl0LxQW1LLwGrh4V9Aom6PEoDrqLheeelV2Q2S0KqADKAEU3PpIBkU2xV+vf//t/f9tcZ68RSkDA9acdp7/oF/2ilzk5r3FLCCzSCxZRHV4TOkJeysWz2F27gfbSivp0xaehM5raGssf+AN/4DbfjAYi14ef9tN+2t2XfMmX3C+Y2Ru23od8rxIZ9nilGygtZK/CAAAgAElEQVQScEDl0Jgz9Vx/dj8V71656tqXhgIAdV29wks8tjFF9YjZkvXKF73dFPLjPAXkqqPSpZvaWqSG6FAFmqJW+NoG0cosmi1C9Pu2B23x+UWH9Sj9jWtT4upRjqDdhw9z4Sa/yf1Nv+k33ZTeeKBUfenvELWTNFAyfaq9ymx6Wh8p45Wn4GWrXxs86iI1/o3O7Xdyumqva+3u/aW/9Jfetr3r7zkHnUnV6YLYQrLZNQWeeOVLRtD9Ic8PLHg95dZAT49u7DzMBvE7n6urtSM23dQsb33Kt37o+3rpGzi9vBdBUtast8Ygw5mmq+NnyvEqnSgjAOV4g5OHN0i8cTMZOO9Zd/08s2WSBv3mvQSQyQ7gFLNyLcK927u928s8J8Gr9NBQp3v/zJ/5M++PzqecUpVksBx7F7zOVCUvYtKhf23ucwYbH62ceFveBxJWHqp37fM+7/Nuj666BiAo+U/+yT/5Flu0sCfNu1s5HkLezfhAcEmD9Yhnat+cL5vYjZPAZb2BPgPOM11LN5uTq3S4ucJePEl5sqAbcOwuWZNmTWE3s50Zhe4xiX3KHpi0rq3iVncTtNkngRlObFV207xcsUyWezYjpu4zoNOnBHruw+IhmrxSsO1vij6hXWdgGpL2XDbkqR8dXUMBG8vSPQqHVljDoEiVW2rF2y3dQxkgn7TrmapkhChZ5Ta71++956LXjW0mildqrL/1t/7W+4XIxoLuobdXoLNGsdknXlqWjMKfK9pkR1d4W0wF1dngn65ItWMFS/vpDxCQFKq9k05v1hXDeex7v/d7b49ULOfdnG6/EcyVUq+Fb/R/cl5e5Cr3TPGXu67BmPQV3lUKefPhcvLu80yIRRt0ps8Uvq0RlGTpRfXkHVKozoSl/JQ6mTB+ns0kVN9mywCL1LMtL9KLlFqc0XilIWv3TFnzUFKjJr16gAbl+Tf/5t/c3rAUAJxZqNpxumBPDfrdwicgO7f9iCO1v0rt2nq/XYRDBXdjH4qFtgJA3h2qk7nxMmIxzLnNCI1f/TkNpjqsAz3y3KfNAa/C8waC2jp5phzXKNCfykHHpRWnUTyU5q3ODczwaZOmnBQnY9ZPSrrt9RqunmEuUyMArR2eomtlo7qnieSNKG51n0ZBkfceXqs6zsUlhrOB5/lAv3JXFAlNPA0Vb7ZTuBfA9A5unmdjjOp96lOfelvpbrVe0qA6liobL9CRlNjFUVzdvDDeqxXtpVbmU4y2z+UsONenkyLxWqtj7gGM9KdPdYstN1F0O0tWkCYDIgDkEgVgEFQ2ZoNLOXqdX6uHChtEoiECJEETryUgIygBa7+bTMGdfp8BaL/3n7Jn2MaWMApC2/JdihWPXYOobLSqR0yf+MQnPu4sWbKgHOd4+w7xrvpJTtpjhCtj41lqglLxIhu4rnwFq40zpeizE0jyBB5d3eAcBW5DYVtENgjdxIs530RIf5sTfXCNx0epzsSA5MzKaGW57TEW+kQvyWT11/gF2FfydW3ldqvT46gb1K6F10FcOeFm9X0/UWAtlfuCqpWjkBtoM4AzlXYu3lX3mXbd/TcoGcTGXXmoTd+iNl3rbKaC697/sAKi0BlCyPlmb/Zm98h0Uh0uvE+og+71KVgUU9TOrrh2zy5gkt2+SleW74z1Nq19enIyQXl5mjYw9gIYv2/mpb9/1s/6WbfDF3rr6s7LxoinfAXV3XMG2qiOOMdYKDjvvodN6NsZaK/sHip3tpfc6crGu4884qZdslCbtQv6TotclM66uOdF7oeQ7LRYVg0pt671TO6DulcogQ5Yd+geig0FIJJ+t2L9Du/wDrdnl9c7bFzRhsBOy9gVdQioj+stF8l2vLyca5s63Hqg23ri9bIyLzI9vB4UBjK8LvQlu6530EEvkOlJQf/cp92eMuzRVe2JLeTzrXyLQ/VnA/fq2tSo77zAyU70MRmtnOjTzqc54C1Pr0Au9ED8qK5Hfb/JYJ+820WMOrlHoqyF18ENYA3YXiIcVGCG8+J71S3AUg9EW+TdrIGga7dkEJTMlDUIyAvBuu9McZaC7blqtImxCDI7h7WHh3oJCqpzIrZ9XxvnoCo4toCOF+l3u0/PAxqkdMmAp2F4lPNcTNuU9bnAdqZGqzsP2YNGpakBArrU+F/t1V7tRinbRdscbBao++pnfcAuIHj92GQDz2ZeILZ4pbbtWuWBz9ir/l5tg6nu2t2Amf7+v2wz4m0bt34+bpdslZ6prTWAjRsSTv+v0qeEQZGvgkyrltUBxZdWyChAVZkB5QSnYgbuGY1Bh9CK6ula5XrEtPObnve8512uS9RGHqJTxXc3L5RbpK+fm3JsLAxg+7QZIqnKpXLJYe9Bt0y+SVtA2ZXaq1VnxoS6Aqv2RQUIn/Zpn3YzCnEM9K5fxR6f9EmfdL+dRWxSvxhz5aygr5cUg1jklAYFVgygtqX26RMZoHtXRiGR0Sdg2iwdo1gdA9jnkgC5Jd97gOxFkHVOugt/X/51WjhFrCNXlooTUnLKYULV3fc1NMoit09QCYZFy16ZYEZLwBSfkqEA6xF6z3XnwfJkS5/6+03f9E1vr9NqwQ7Hx5U3S0GgJmZjCmlA3lYm7Ipjr7IAiPrdvdALsACtFNg9KwNyoYi8T+NqLMmlPn3lV37lbUtLL4BZL8kwKlc81UHOzVdjhNjV3f/aIt/10l2jT7JXfe4iJ4qzz3FgHLzWCZJXoHzKdzNxUti1LV2rvRPseLubLDbQPoPhPaZFlsVCGXpwtb9p066QqAlByZpECzImjeC7X8B8utl+2zOlcMlNcdbGGQhWt9MD2xzX7tDQEocWE/meQZTTN/kE3adkQ3+bkMbCY5ATpZRYaKJ5vxTCeBcJV+EZSvVAOesaZ1pbXU0oqkMGG8Sfi6Mf/MEffDtdkKcQYzCMpzzlKbeYi6FtinOpsvZXBpIrS8MZJWOqXXvh6NNDqX0JCRRJ8uShV0HwYuIORmFHs+WG9TS81m3xro4L+EweFD8DJNRBEAMp6sQGSII9vH9p0Fq8ck3EplQ3sEID6ssiP4TbIFw5waN0ZsqSQNry3TPKhLVBW9d6BLVX9O5kCv52LPrd5xlgC+Qo1wbvmwRYmW+/tXeOdyll91/1YakZY7eAxwPzWhlXmbUOjUZ50E6G8uxnP/tGI9Ennqa+KANMjNP1M+CVCFl5otoSCu6hP7y4+RTz0RcMgA5XbhMvQPmqT6s/q6+Xj6Puiva63QbAUgXIUmmQoUFBq92rbvBWlDfQRhnOdC06sla/p/nh+Fcp5PqRIMQe1d0eoBbhdk2C4nWtbRshY8E1LwSdIVN92pgJ0qM6tYfqdM2eK2PZmG1TyGIRaVD93iA6L6l9MQelgXIoIQ+xyQ6KU91db2wF1L1+jLKt92wcvXW1Q9Y62+pc8OLxJUnIoL5J0Zu704sw3uaz34z3jD8xB156mQr6XnmMoznfFe2Nq+jmMhVz8LhAu+cp1tIhEGFTjkXuvQcqXlnooiKrZJF9Z2B1iOUvQkAN9agDAuOeEEo9PIeJrs7WIuLHbXdwnzH1PSV6z/d8z9u5q1BStgnaQN6zfbRjP/Wpz96NFxozGPEGJCXPHZ82e79E2aBkBax43cZJAXkNSF958u1v9ENiI4OQKerI/g5TW7kYY2VL0UazANnKgac1VzwzZAdOAKx61zuv/pivc/72Ozay1/RnGQMmsO2tfKuH7NaT3+oSU+DKm4Jz+FU7Cit48tsaxqcXQcUL60WaUHVDjz6tAbBwwfi2J/hn4dB50aP7WX3tN+AmsX51f9sb2iK9gvd39b/2a7/2bX9T567K+OgnA+6+6pVxwbGTU3X1fWOK5FMfOmup0zMowGlkjBMAUfrqi8oV32ygzajI7uTvi87mpWt7ind9Ua5HVzsWNK8GENZj9AriDmn4Jb/kl9zGYH4lDZq7DbQZI8SWsj5jikX11QMx4sq3/rgnWe9u137j/ZKTeGHT4TKrtqVs7CWNLnFyM4pNkeH7LAmPrTHZIF5ElgFioxXnirb6q5sLVxeFazJ2ZZpRcI0QUMxTXetpmvAnPOEJt0nFT2u3Pn31V3/17VmJXp643gFyVFceIk9BQBTY2kD38Ib1SfsmxLXl0drvgIAWAhnDQ56FQkLpJrfV5bJEaIR5gfyAwRyQMeoo7avv6CIERWPyBqVgIfvZx2hn21069E3dSwnxeO25hzI3fyg3Heu3TZn3ncF3z8aPxuca/dEeCsZQASj96jrdOfV3mdItzttdsqxJYLZbKyizTskmbfDWgHDgOsniKwuxr7aACILEBhsscsMM5qFdld23G88oWOV60UpPoBEMalE7Ca1s1Gd/9mff+DNDFwzKvJgExoCDrtCvJr1yKVNH4Z//lqKc1Kv+l1kJoVtTWUCS/1+qIhbZ1WeUisKaq/qJzpjzL//yL79tLy87t15CH2uzZ9N7LiM5AklKvcmGNVDG2OcaDOAiXzFS8t21BKzAfGziBJCqe7N69Vs9gAubOMuRAXr6WI+j6gjUIVgLcyiS4KlGKKA1jCtacUWtzu3HVylO6VOpu01V6hM+DK0a8L6ssbHUx3/5L//lbSLLx0MINKXPgutP/uRPvsUbTTakFPxTQIqkvSZpDRwSnoFgMijf31N7V4pP6ZbXuhYqZ6w9F44yVId9O7XPk2/wD53P4PRcV2k+V5HaDFiaNqVZjwpEOsWk/kQxGWEyl4ChfLh69/QP1dn5JM8C7U2IbMB8ppABUX2jdyg9it09EgKOHpJtS667KxfFBpbA+HaWLCURsCxVqCKUwH0oTb/J5PAk68Z4B5RmqRKL75r2oEff++e7ewgdBaBk+sC4E2YD7H/7fHq9L7qwiln/SsG2Sc7Eb/rSWoOxnXK6udo5OfEqZuie1j2ib4vAL+M2Li7E5Svba4fRIoi5cntIvuihqpeeMTxxVbJwumAPWy1wKF8fPvADP/D2sBXvzjjUs/00f4+SHxB5KHCW0SJb9ym3ulJ7PDlvYI7Qb2C3SY6lZjcb8Dgqi2uQWSEk7NMpgGupu98HMnCF50tb+v1M8/IiUGaR8HzJRwOVrj0XFDcVDPkEWKFacYK06AbWCaKHhtrfVK6+fxaS0L1NPiQX3mBpYkLchTJxTmW7L7R6znOec/e2b/u2j3tGeqnTQzQqOtc+pV7RlZw2Zltv0FhWvgLt7gEUK989nIByda3+Rtd+x+/4HfentQM+SvVar/VaN0NtN62kyHryjTMg/c5n7a1ncWKk5AYwQ8PNCyB8lPe5SoAoR3aeU7nar0Z/75+nOJHZRPEe0IKbX2DbjAXLbBJY7lVdyogZHoVmZwAKAfc6ha/NjKPdoL/yV/7Kx53ydwaRPXQT6lEeQWwCbHIyRF4Iyu+4z3Htd3LrWmsfguWV48rtynP0voveKfH6r//69wubqA3Pd3qD6jnlBV0XuZUnk8beuFvpf9d3fdfb6YLoBIMgpw6dLihfD3ClD9pYL6AO/Ty911X/Tx1cGZx6ub/RrS1/VdfO7e33M6ZYq98Up8Gclmo/zJU3gKBikSbFU2DL7RgPS4X0Z5quPlx5qF28oyRlk3rMVDB9KmAP6Yd4pWJx3n32QabiUYtL9tbUfu3yDk0G5GssLX6VzuwfBXvIU+z19l59wRd8wQ2V0dJ+197Kd737cuczXVsf1ksLmAFC37/sy77slgZue/3STn3vOZPO2u20ddsmHuVJz2cfeIPqtku2a5vVS/7o6/lMCj3o89zSs17SfjkxxSaBVsdQQPHu/ZuMpMkIhxEI1s6Uo9SZjIZym2nae6pHhiFhyER0DT/dFFyDk5Zbbo9b9vsGtXh113o/Q3SlR0w3YDSpTURrB235WA8pg4K3c73u6brMi/aNBc1wD4/Z+HrktQzXlZe58hCQK3qXl/npP/2n36cTaxcIJLfqt3qt35vNe3nyheLy932vTB70Yz/2Y2/dww6gbJ9v9VZvdQMVK+k7n2RA2QTVjPmqT/q+egjQqlu/ruRLVyr7EHh0z+oqJqNPvvf52EO7ZFlcn7tLto4KZuro1eY7XHJ5omBm04L4paDnLMdryUjUl939KXMCrXia3/27f/fdX/yLf/FSCetz56d+1md91m1dA23o5l2AImCBtwCSIjL+FEa5zZkDhDxiZy71Wi0Uj6I9ij5Vby9uzFPE4/H3RVCefMHm9FqbLZPWNi+Us88WaPtX/NU42lYf/QxY0KgVaHX02rOyaoLh6qk9iRNp+zPjgwHQMUDT5ynf2uRFVr48+XoD6WHxJ908s5inJwecZPfguU/duHl/QeZpFNKCp2tqUq/29mwOmhBd49I8nyDQrR4BrIlEydA2k99pd50Fm9CWXxp493V+U8gNHVFCyq2unTT0QPqQYBlT11cBTWReqXdFvNEbvdHLxCcvL6boPKbnPve5t4MEGEWGZWfnpiVlVfRzAeVM15oXaW0gx2iTC6VvJf6Gno89dr+2ITbpdMGoVqnjXUdaXVnKa0V7kyuC4/UGGIAU8u47A1ZrFNpbo6jd6q6ukh0P6S8d7/f7Fe32Pi0tWPfjpirG+6G6Tp0pOHQC5eByN3W27pXyLC3ZFCvUgVYUeO/Rpw4i6BHT0FV/N61bG51v1NYJ1AwNqr+ne+fKu6c+MywTUx8ab99x73XvZNChzT/35/7cl9mI+PLoVPFORl5s0TiuaKY6UE9y2sU0Sn3SUxSv/q8H7ntxQErV6YJStBvvVFfjL0Xb8yl0xbyQFWWsn2uw5gUgok/kiQ73eY6lOsmcMV7RLnVXh7myTMCTo3/o082L934KCiHospP1fFxyLZz1PirQvtrrQvhcqKALEgoEcWfCF9Serli6tkF++qd/+u2AZB4CTRHPlOL81//6X99SsbxPwlgPRUEIcQNB3mADM4GvcksTG1OyfP7zn387CMAEXhkDhVvFg8Sv8iqv8jJ7rtaT85pdOxfKNtDe3ctoIw98NS/d036wsk1LoSqDMUS7Omq0l9egt+IcSimwd/aW9H/yOR9HTY6VW5q4zOFkKufzPJI51U1/ycACHwbQvdLT2rsBT55CsMV97ndBDCTk8jf4onx7be9zHWKZeGhOSc4yEFp/9j4BNwvvvXRlQ/7Lf/kv9wH4cvjqKBvVi1ZqVzyygTv04tXOGOBs/xyv793HQ/Z3fStYtpFuY4rTGNYoek48T2EFu3KNY2nhZoe2/bMPvm/g7O8dZ3JBaVxva/nnfM7nPG536xp2OwbaAmJ12nzp25Wcunb2fce+9fvb7w/pFplrn/5czSdZArHHJRM6NnM52VoTK+QNdmGFK3xoq0EdOgPBDU5ZryAIVxaL9Km9DbTxaZ4mVKoPvdj9T/yJP3GT3ym8roVkZUt60Ur9OGMh6FE/cHV9Qu14nEdxXt4WjaifbVvvlVoOCrgyitpY5eyeUrFf/MVffJ+pk6Tg2V5eoL2JDGOp3i1n0c+ROraubJKkPrQi34r3Ki5ASS49l9FaTNfSl5TN8x+8e3XzImiw9gTRD8Vs9V8QLxhvztRNnzCHxnnGMOKs9e5kKa66GWtH3OC+NYxriy1qeLmge1gft3uWQ8kYHK/AigXCYpKT91V+4w1cEAWhIJUr5dnW5zIlq3D+DmnbENjEnoKl8AlDEI+fVv7lZZ/0O7nsxPI6XcsY2i+0W7NPD3FlFO016vkP3L/P/i//5wFOjs4oN1bbuOwcb3KpzOqCLdi1V4q259qlSdfzJK9eT9DaRRkzOiL7ZK70+8zSVdfGBKjrGQMJxqtfXzfNqm/iBKnglcHqD93cuPcm66sXQdoQKMV5pSzSgOeTdxsbiOwhfYOxzH7yROUg9sYUTTiXbsAE3PXev+BFK9xin5C3zX6f+Zmfeb9C7Td8lvfRJ1kZXqv7jRd/r0/Kndsm8GIxRZ6i7NO3fuu3Pg5pl8osJfB3wXkGX33aq87NymzSovrOtDauvPLdeUEjKcsmV5Y6Fxe1W7cHpk46k5yq52M+5mNuq+GC4zOriBWQb/Wc75lYVuD9FOgj5lB7nrV4edlPxl9Zc7des2tkIIV72zpOkfy4kXrC3JVTiC0jRYi4/VqljMmZXyZsQfRVVmUnhBLXL+jVtejdP/kn/+T+DCNou58F1wXg7TRNuQiRkqwrhkT6zdutN+BmG6/gH1rxbFDPhGQU0bc82Uk/GMCVonXuUokB48d/eWmGikry7rxW180TxWXgtZsMukfSxNz1uVQjxa2e4ob3e7/3uw/mGbXY4MlPfvLtSP/Xfd3XvTcMesFQqvtKvqs/m34Hjo25PtQv8pUlO/uN3somGl/za66k8iUfeJ+b13BCIPdbAzXWjygOty1wYUQmnYClRrk29bgPl6OI6qUojMOk6xPuqv0GQFHbjuBRSojKHVe+c1FDMMGputGE6j7b67uJpogoTN+h85ZzDT3UxyahVHGLd1/3dV93j7JXNG8NpHqiJBl9deknWa5HpMRdW9Ba2mU+yQb9IRdpTx4DQAKSwC/jLhPV6YLVvTI13tY1iu0ovz7V75Wd8nTMWgrvLoYwz+RKFyi+MS79XtpFt1xTjuHpN7nc6tuXtrBC+2jyEF0LKVjqUiv0YN0lN496dM+mXXmW3Vm6LpzhbKCdwCiqdHGDar3hGc94xj1loHGMo+xNyFXAykNsCtniHURBKxZ5lxefMthjUhLuBv/4e+0VS/zCX/gL777qq77qcUaxX9aDMJjWCNoli6NTnF2Zrk9Qj/erLtvnUZbmaMsxru6r3k2fdu+uAvNI6UELn2/3dm/3uC07a8x55tK4eUZB9LlfbRdHz4VIgXYyOB9HXRpun9J57M6Zdq1vW04GkB6oJ3mInR+3S5bldwMkWd7LiiEkBDtR76QC+ztENSksXZmH6ARKxCtFRcp2QN9FcgrWc9l5CuOCXv3u/9neqbXK3NzqS18fvCh70qEruTUR7RWyCPYoY9jfOvG8VOj+019z1G8r0/X4O7a9/5T1ypZ3J2cIvEbT6YI9TWjs2lFP/S7obg2DzlzNr/K88nre9QxXY9SWce08mKvVw023Yxy81Smb+7NkF+Wk6a5SaYtWoaFDDaBVA9tFonMhxwsON5WGopy7ZFk4TthgBGZNTBml/hnwCiHq0fPNPVnXoL3OycLRiY6VPQNtyAtlGwskarKhjHI8q4Cudr3svSD1S7/0S+/1exXiIcMso9ZTe+jRzksVbTqRB97nTSonqO3v9dLoyS5EQmeeBp3lET2XEhC1L6rEQX1f2qqdnmbsAS79rL1NSCRL9257Al+yq377sqRd+22POtoYqr/Pw+LER7XHs3RP41OPmOIG9C984QtvB3o8lBI7uehyw/6+4t9iCymxqxTcBrUnCm8sQ3nqLMGWpkzJ4riLRNCluntYpsW8/qGA+KTPfkM//G182yd9WLSBXpSL5+sestR27aVEPRp7etGTNq1X7RDkEFlbm5DYeVkPRh48J7mZK3Xt+CCntnk791h7YbyNJy/c9o41iGUYPRjVDt9AyXyKW3xf/RF87zX6c26/aWxiBAF65Vxb/bnyiufc7febUZwxxZm2uuLKdUq+3wKfcgkOgooFlvOeqTQZgdqRTtznsFG0rvV3aPXO7/zON669HmIn5O3f/u1vz13XlmzDPvdtm4Ism52W52LPjkU/a1PWadPD5MTIJBuqu8ltK/s/+2f/7GWOqDyNZBWz9Gbe8IwpyEm/+10Mc7WJTvCN419tCDQW3sfinXmBso2ray3kBUy9AGa9BSNPXp0V1emCPAT5btp1t9gAJGssm65NLuag9jY24EnNy5my3rkTR7qHTADZywTaTfippHV0F++4PUjPPaNNV+5L8MRdds8uQEGizZUL0CkXY/K8M6RcpEWTyo50yp+xCBQrs4t3FnvOlCoX3v0pIBSCirui7Z7GaG+Y8TbOhN/3DLVnxa+MYL3D/l081GECvNjKqT4BHXOg3zyU+dxERr9ReHJJ1mKGc52j+/dBIqiaMhXvtHV845z1VD05+IVf+IW3dwZS9OoP4IwFJTQvS3Wu9mpVrnt4EcAArFDe+imIX6PQ3lLJlW9yvX/ICMVZQe1KJN4mEIMYDAZarYAp+UnNWD1UXSXbwRAUI+olhp0/1ILWGUdUrvs7SuajP/qjb38vMqF0Z0qVcfW5lM7kQlnuneItOm/ue+lTAqaw9g8JEO+t46V/bIyBvhQ39QShMox4aUjzQE6CYsjNGE4vsltloCx5nmOpL5QzdBaDpFQ9utqR/Sn+SdsYZPNRirZyARv5J5dlJfRp5bvZMv3cdQrAKSYV7wKyXYikv4yRka7sau/GTKxoQ50EKO26VKeGq6D7IGEVdw/ltup8ptJ28OeKdh3pf3VsuSZ290VFm+LX7/M+73NPFeoPT1K/Sge2ZtHuUq7YESxLdSjupp61R/gUaV+zRQEJfwM6QW3lGgs07p6udYDCZ3zGZ7zCi3cpYwtlURAZsEU5BpfsktvpbaU9r6irXavkmzyu0qfktBQUwPVZv3qGvO0z5vUEq4Lkz/3cz72t0yydXgbA225SBuNIDueOAfokQN8ESHVZCb/aJYuGL20DOlLy94t3VSawws8FaRtMd48g7uUFbRvs3dzSSx9UUT+rlxojUOX0qX70iGmpvp5NuApOm+BQtRc7QpizHtRE+XX7e03/jG8DWUHpGdyegau+J7v6U78EzY+iULxE9XcGU7t6+9dYyCl5mAd1XY0Fem+qE1XYuds07MpWOVskeNWu040MprG1ZnTl/bpW7FEWzfPu+sDz0Y1zXiROjGN1yHjJpk+JCOUE3Ovt1aHcBv3KPe6Im0VCQWYdOnfJokh9oihZL+QVBO2+KAi6XA4ycMnKORJFKrayKUjPDFM+dIchlYLtKBl1iX3s2BTDSD1X7gp5eUQKYbGQW4e8m3qW3mtstY/fJjvbqfMUBf87wTuxDHavfeRHfuTtcGNURMqanLcRZckAACAASURBVPrO6Mh36Q9lPstZTJOe3iTJUqvl78aSUlmM5Y3aDxVgdYj0CViSMh0dWopWQgKFlqI/PduZ2k8Gu6BYH8Rs+nnFVJZxYEHdjxLyDuLd2zxcHYbGYq68x3mNdUJOSLqo3N8yPegXl0cJtt5FiK53AHBP1H37t3/7PWq6vws9hPMpn/IpN0RKcDuxlND91Q3pTmQ5EQlq6+MVckFcyLNe1rXqTbk7dE2b6r4yBogbCITCDP9E/CaXbHkO3uQhL3jOC6+jro1bVh4ZEMWlkI1V8qGtND2Ft95e+eouRVuavOfN+5ce8OhXfVoP8ChPcerK6dXNzzk+4Ll6d9+PF7zgBbf3aF8F2icPxwkb+AYqGwhuoC1DgH9yv312rY5BHeXwRJ4gVCxILesEEVZg/f30pz/9dlABFIvH8hTQQ3AqoKs9gaixXAXavN8GgusNTPAGfXg33t+ktvX6Ez7hE15mhXcNhzGYnLZqdwgDxWdQDwX2p3zFGRR957N7N+OjbnNljsVH9SFZVlf1nAut7e8qw9azF42bIhtT9WQ0z3zmM291BFy1T76byHhF5Gs+q+tRgfbOAR0nJ0yF/prj+xdBrvvKgrvRqQhojHtkXuqM4FjWaoVYh3kEwenmyuvwZrs2LWjS4qLv8R7v8biHgjaY6zmFHnApkCMgtGLTexSge2Q+TMhSK4H2erZVSuNLBrteINAWJ9Ve/xh9AXNvBVplQTVMCgXCezuGp9P6GK+sypkA2YBZggDdMwfVudQV6JwB+u5Tqq+bv9/0dH2WcKnudKXt+61LtKh65QFLgHRqY1viZaHoGD3YpAyPf+406B7AYE+bcmhx7VuPWT0418mkdJOHPjx4xI1JXy8CPWqQksnAnGlXrnUj+/72DIND0UwWl7yT9c3f/M23FGwnRqwC9bfMSIFoWZr6I7NwCth3de96Q39virNxo1jQ0XfleCETw6ggEdRj2NVTWrITCU9lMS60C+2prmKQMjtkKSCWucHXKb7vy/spRuNSjkd0rfsZMdCyigwA3QM0oLN5r1wZwlKwvT7tltqcxArv0cJrR+MAl/PtSNhF9cvgAWWGrt99Lihv5i85S7HS1dVfdd2nYXdDYOc+sRIBHb51hQzrwgXadY71VhcErR5CpGzL7Qwcx6dc0OrDPuzD7vrP/TdQSlOZdsEWXLdIREAQG8fewFs/Fx3ROLRNILh9Oull/Vm695DwBXl95iWiUPq/XqFraxT9nUIUJ3U8PsQ2ll1RR9sY6tJEXlr2ZfP+DEdyhcFBcAZW28rtTgNGkdFVB6/RpsfWLlpTOsfamIv/2izYthdAiHGgOpuip0/1g3IziqWAkhsC5n7Tb+AFrHY+BdqrB7eDC85AZwfDwk3cVRC+QZ3J3jogtEHj85CLcQh6ElZe4i3e4i1uZ8JeUY4GWkbDKX8pkUxR9UOpVTjXlrsvcp/jYFj6RXHXOPfajh0Fgpgf//Eff3tPxsm1rzwFOtLDUXnKK+W6oidnv8ydvuz4jKkyAMA81UdKvzK7kl9ldv5SxGKHAm//mhseoGtlClvdLzPHKAHzxp+o6M7XygKFO+d779/0cf1f/T31oO+3+bp6HFVMgW/lGuvgphzxd2nXq1SlBRLWW4PoFm+wgfamyTqqpsUuHmaVqYF2NmsctqBa/ntdP4VG0zaohETn4t1Du2Q3hqoeiG2P16ZGN6Zo3KUc6295/B6bXcV9SLGbvOTTI7SlOiu/vHhjgxRSrNeYoa9+rny3HOQ9g1pzvgHspnR5P942+aJo9bPv3/RN33Tb69Xa0gkCPFDbV9oiIv1ud69+o7yVv3p0GbUK6TGcc1GVjp36y/stK+DpbkbhlcGLbCyIBcrOsOIKsti10s1gVMcGxEsPKGz1yaVz2wmlVekeH9WGesQnTUJPpPWSRIJAFdQHJU1Kbe01PB3SQcy9x9ggyPYbmm65+rkeFUXp89M+7dNufPsh1F/U6v6eSy6B0ING9ePs58rX3J3ekbx4Kyhp/sRK5tccuW/nE5LX7sYkXUdLyanvZQO90mzbBQQlSJrnDno7vTV0NxebEduxGO+pdxs7VfeV/tKL1V/XXubYzJRSFuhcJII6+NcZU1yV4+LOjNZyOalCwVqUqE19p1HhkP3e7tFQxgKURTnKaoAW7/DeM0vBiyU8mQzZnOroGnRjxBvQNTHQ6io7Z5tIXq/U8itqFB1F2Ya7jvc8kfB8jiMZrIeqT30HEOZlPZvYSyzCi+wOZ0byqPasCyWb5GAeCroz6J4hYZyncRRjRbXqgy3myZzRikkfyn6uF7liKrazPGrx+X5rx0vjuJuRnIE2hW/yrlKVm3WoAmmzs1xKJqMBZRLypiqry2Rw/VGGd3/3d78JpnulGKFCr89tn347L6HyrodUhqFw69qvTv0UmPlef8+AWZ94FQa+yYbKoSwQFKrXHurRy2E6svOkE1e8tnYyitZmeqEMCln95qVyMkQpBASVyAAOsmtbTuC5WTp1n6hKLn2iVuS0sqMH+3ho77hozBIDZ0yTl+ieFvZ4g2SN8somrnx5EV55M35L+0/9BRSVkzE79df8Xe6SfSi1dabErrJHNU7RTyUzCQLt7Wh/d5JeHPorv/IrL5Wnenuw5YM+6IPuD38WlBIcY6qNq/ZkIPThnHSCIrylZ2iCdYPNbvAim67lSfts8tvmsN6PQSy1RCU6Eb3ny3u2u7qvsiuyfCaZ8QuYU34eozbOxbtdzAIs7lkwAmTmU7n6aqvMGmjXeOTG3NrEGUsZU16/hInYhleuv+Ix8cPGOWc63HyK/wAwj8jbrvGbT/T0Hlxa0V4hVthAWf1JD7pHBftYqUWx3WrMxeG99krFmXFuk9u2hhSewFZp6mNnJ7UrsxQsJRGY9Tu02sAz1JEuxi/FH7ugWPnTzXa/RzEXVR9aiOTmN70nI9bp4W1D4fEe+jTmPGJG0aJk/UcPgADaJs5ZCioY5tnO+dy9WpTkaqEMK1j6tXKqTx7aWe+zXuvf/bt/d9fL68siLo1aepvR9HoE8coZ/J9zUD2rY2i1ciive04qWdsLKNveTU/b+ySgIQRICPVOFw/ZWL+JuQoIcc0+NwhFOwR7X/EVX3HLWPTc7/5jIGWZ2ibRlg5oatIZ3MnX9Ut9V3wegnSPYH/Tgq6jUH3fIM33ft8AVdv6VlDZxDOGK5lu/zppD7WgZPVLf/okb3WS79KUvY+XUo9xKLeGuoDkvm3/nMu+n+26p8XVAO+kjmTWiy4DgLyj/qa0nr+4SuCgwuSLLvYdhVROP9ZbCbDJZHX6FlN0IZTrf1aDB1+9dBG1EgR5HBVi14jUqFSa1CyUawAbxFemPT67tRqqmJzOdyobw5j26S2clddKoLxBY+FVKsuL6GftnA+zh4zdlzD3SJ1F7BTEFoUzQIdMlVd3h5o99alPvT9Z5FFGkZzaONdRMU960pPug2jzsh4Rx4Z85zaNXVQ9H+EUoK/3OZ+1kAo+PZTAfnchk+9J9wK6aPHXfM3X3D+vveBQH3swrM2PPH510Z9N1/JsV6l9tG29SPXUH9796kWQjUWC6QZAeQpWvohh0vCuBgFJUyQotda/1rZI09+8jkmE9n02+QIyAdQqTVSiPVApFes3WMhZ3xcB13ttRmO9gLjhUZ6EcRkvWRmryV3vsdcgUiu9ISK0Un7RdT1FBzInl1bt99/p7dY7dd+iJBmvJ1m5b13JpfvQYnI6Y6CTJZhP3sx4IXefGWpxQ0rfP7JSV2U6VbDn7nsnB7rGa+iDhAOjWyZweqmdg/UeYiW6UjkM6Z7NtE5B8XGr5aAV2r0nG3QlQMgEHat4Ec3ADNRreW1HaPNY2wJC0p2AVZq2XX/4h3/4/SbFDYYFdLXDa+1iD+8H+Te9d25AlK06ETT5SOnyiF07UedMjdZPnqZnDjogbBXiNIhFzzbPFT9lFLzmbu/g3dG/5f21Ia18FWivpzn5+27lAAgru/pcWxTzjCnsw4LO9bMdtMkh4OvwBh6XgZJDmwnzGGiVfu4TdLbYnM9vPyrVvgmXXcDsuvFKwNz65CxZGQwKwLr6lJnY9BevIcCCxt3PCqX3urZZHB6pDrb94f3f//3v1wislLonpShfH3KiK9Uv8yMm4Y14DMiO7kFCSQLBsPHyPDwij6TfPNh6msZnvBRXOd7Uvq0ewOkwhRN51wusUfQ+i8/7vM+7jbvrK18UYr3qBtrV6Xvy0E9eZNESssssLTBsdmY98jKFHe/JJjZLV5neMFVM2L6opccMrARKqeu29zDm2rXzQB8Y/c65eYD8vCaZAhR1mRdZqzWc+6P4uTs3UZYaSfG5yQpTIMrJjW2ArlOCYQYik1D9X/u1X3vb29OLVk5awEjbct3KaAZhgyJFauKX8y4KLKJBeQZ0Kj6vhTqsoREeYyA8SMiTNp5dvFMX5exEw+IDCnllDGsUHfXZqn3UETWh1GQJpDZVaSwpa9fFfqssJ0Ds/DK0Uw+WgqycGh+gqQ1pe+03TnOex+is2TY6XtHGypaha89X2Unej3e3MAjVGUd1nfoLDPSJHhqfWEssxjvdQOIWULx04WpTql1GR+xv2gBWXvrcz17ndgWUNa8rrgPloEu/5ilwe9wO73zTN33T29NaHUgAwexjSWiEQdGu6I8MBm9HcetP40H36pN0MYpUP1AklIERJrwz0N5J054V7W/5lm+58WYebqkD1GQUffZuilb1y8iQD5Q7V6b7HWDsfh/UavcuUdLakGrvbzTCfO4OAe3tY6xiRHUzzE24OBrH4wLV0zlRJU2Sx4KAv8sytk+s82o3AQJkecmzT7VvT9vOC1BHE3dhEAW18g9UbycE4v0mx4AfhaDQAhJBi+pYC0dnDIaylIkoRZkr5T43juj+XGk5blZfP8U0PBZh9bmKv8iw7r66eDYTsehBBhk3ga7brq8oHi+CQkIwXmXde8fBRIVkgNZTnH/Xr6c85Sm3naRRiqWC/b0yuBrLenI094rW6ieUXT0AOCvfpZBLS3isk2Kh0Rnf9rkDJnq2BC00Pt7jDd/wDW8HOQOE9X7u2YSCAHyZytL/kwEYW+V4TUB888qP2iXLG/AQ0lYog0C7QUHQGmGpAiX1VA6i9LCJlU5KsTyzZ7J7prntDpURYKlLQCfAqm77WBaxX14gmBCgN08DQesPJETB0KZFZ15kg8z6JdBufHnG13md17k9iLMIuWNnsF1robKYoucPGPhuY+Dd68fSNiv7EFufdizktPeQL5DbxAkKqFwySQ68LSpSG+aKB0ajup5eVH+nC7bLuVcpC7pPQHzWs551S9P3OwTHQrr3FTlLdtPT9dV46WHXdisQ2d08BT6VoHdidHQzJg3cfSxty0Ab13awKEOLUj08I8jb4FPHv+iLvugWmEIfZRdVIcS2AUn08wwEN2BdhKoO9eiPa1djgCz6RdFrf+siu6hERpFnXJrkfjI1vnYAh5be4rPy3P48JAN92LmRcuQFNy159huarm6c5cQ6V96KZ3LPeuX+bl/X7gVbCpkMnvjEJ942E/YucZ5P+6e+asP4zN85vp2rKxmYg0eeJSvFmMXVwInYDQQPZ9E1totEJrn7UvgQs4OPr075I5j3fd/3vfuoj/qo+5hm07znQhnErp1dLFw+Da0Ew1f8svIP1Y0y8YgyWpt63kBbeymLIDOZZBRtd/DvNA6TVrkexMkotEm+Yr3uhdjmCXXt02Js9zTe+ieohI54+CLo7m86y5HvetJdvKtv66Ubs+8oMM9Wf0rF9+Skf2g0PejY0FbC0VQeqfujo8nvfPXXeha6KSY2XnKSKBLLYiG3FW2ccrmZQfS5qdgzDYnH1xBOt4MwQSa3IKon0M4sDKtuJbfTudtByR03+F0fwfXRik05du9ySDl21yh4Y92YIEEbS8I568Y919O4ptymazdOUXfp5QLM89/SKd6r91kUU/hOvlx/daBoG8+dWTLZoC23MZAEiHausk8rJ3NCV6DzZsTEXGgpeknmjK2TP3ofYWtV4otF85S5Bb0Aoj6gcfrACM35KrfxAit0jxfZzB0vaT5vp3kQOEslBMpxZmXw8D4tEtXYuRFrY4rqjkOGDvuiFR2qrjoaMnSCBWpVH6Tk9DMhQGNc+QrpcV6cm3JSBGsQaww8IkOT8RFTiGF4qNpfHm5iBIcW7xpnL5j/xm/8xpcxir3AQHrIqkQDL129V9tZyG0BCZDVr5XdVQKka+IO4HN6xCtAYgy74bLyG1dBXltH+l5duHt9b8GuJyjXgHYNqv1wPdNd0L1bkbZuAIEByMRtxjL5aR+IMBie6T6mKNCGnqxJ9slkXxmFgJlLNWmrpDqH85WCLfNw/mOMb/3Wb307CcIE29+0kwYtdu3BZJ9GqE/VDx130uyL4rU2iBeLrFGIoSDdTiRFUg6KA4oUpjRrx36Kex6yju4t69ZLZ1AkQNRvAs+lOo8yimQlQVCb5ISObDCu39ZjUI0t1/irDyU7gWHp5Sqg9ipXwqHvPboanW4dZ2M5/L6xlnBp0Q+jEWNgIQsCwDk5nXR608xn9rQ6yPNxu2Q3YKnhdYnohElfOrGKcJbjFjvlr8OyvGgFIrLSAqv2x+ROq5uhyBqoZwPABknoSydOg+medZvqWtq1/T5pkMBOuR1v/VmqxItR/HuX/Nhjt3fvtVB55Rn2WmVa1MwoBIQnPe3+MxUsuNUHcdVSIwpF/ikwQ9ixAErKo+7KGy/PQt7bPgV2j3GQS22iOAFlp7YAmaWTtdf2mDaDRq1lq+gqelyfltK9IvqLFaBsyen2t8U7QUg37uJHjUl/SdNV2N6TBlJZNKqB2hXr+YRWMnuYpA1uFGo5ZPX11s1eSatMg9enRwWZaEyDOQNBAfpJrU6KtKnnBIsDNxbebuOq3TLQOM5UsPS0QLvxdU8ZpV4GWRsv79/Tnva0G22AXpB+5Qv50ETzot8QFE20e/kMtM85r9x6KOX2ILHkLkDnRbpm/s7gPzmtZxNDJpceLgswO9/rCjAaVyyjLej0Lp1qTs5zn3gtccamYk+Kb+7cg4Xctnmw4jrEWrivhyaPxW9MsAhfBxJsgmg9olP+zuPa61T/C6oLqMrN4+Q8gtii79ravqF8EBCSQS31GAfUdx2vJEQUiWeEItBr+0FW5LceZduF1AWMvZrMOPaTx9ReINJhaCd4GN+OV5/OvjI+CrjeEpKag6t5PhH7oXvWyLe+04Ou11vPX73FT53g4mk7fcUYSs2Wxn3913/9WzeMaWXIe5iXBWA6U7urC8rstctjM21/YJX2sy/ydq0KBYJZm6BSCqwBQoGewPKvTuPgUKCT/nbRTyCH90MrXuvccsIbLMrxbAmievrkxSQRFlV5CHxaOVkTQe1DMYU4a2MYQBCqFTz3fDnwoUwmCtD0vVd7dZYsHs4j9ts+N8KIeQNzYLwrg91ZWlu76LfeYL2fsZBvnyunXVCs3D6PgTpuqpuX3oxWY2z9JuD0zIyAfGX1Tu/0TrcDK6pjvdZ6RF6TnOjZufP7TL/vcsPtGe3N6myAJchEF7qPhW7Gpk4Jepok5zA1kR/6oR96W3PYjAJlqEyW31NXeQvtUVQD73v96h8ejeuapD5ro3spvD4mINmgdeGMc+kPz8NjCWBxVjSqMejTo1Kjgvjqbc9Pq9Qv71/9LUcf18bJl8otde06/r/BODkx6OpBD8hJVonXIF/eyLwCqEfFmJuhWgoKiPbaBvaNxVy2WNei7rd927c9DkCBUXrVUUEF5lfJhvpwUkneSfwoBtl54Y3uPcuuU3QRMhBwn5thomg4J4vjRZRL0TrlT2ZBw1wft1dmoaNfCI+FE1TtNRBIuBkmQdcVx4ce0nTb79qA6utFLErJrlSHTWZQD2gsx1fXrgkIPilwsu0VwL3VZykY74D6kEsLmJ0/K5EgC6RPwAAS1of+3g16vAhF2MU7MhBoK8eTrhehQJvBE9SaF4YmXjH+1Z+Vr0BbythpgcUNPVNhreOkzG0rT4b0yWFqD8lpvTtgWW9Hn1D/2zxkFP3BfQhqq4xLbWL7vuiI6sjtmrQ6Z4I8YoqbUmIusXOBcpe7vwkS9wnBKW6D0ieot0py0grUYykSAzcZ9QXVcI1yowyQ+CEF5H1ORaIQtZ9cihPizmsUuO4aRX+3Ya7/lAvokMFJY67owQLDliOnBQbJBrtP74POlwbIKyfKvUDImFBnMnl5RrE6low6VbB0dGtZG6sA0/rVubzFH+LGPlfvGPhmsxYY6CoPmYxXVx639ynBncGQALCCS5+6b1N+6At334P6LbxY3FGeQjQxn//5n39LtwnOlqp0v8k704L6xPjOQBKqC/QE6/XR+AgUIODYBAwJq0sZxixIXBoomF75CdbV1UT2rMAr8q/nSHq/X/+SiwncfqNvjxofg6RUS42gI/mik0Cs62Spzxv30JdHtc8joXnmTiCNPm1Q3OmCvQRzx7cG0gNYvXzyNV7jNe6XDcgFcNPD2lvg1leeZSnkPVi1eKcCVMOC09V+dkGmB8chbw0L0OtYK9c9aUWBKA2e2qp1719gTDxU3wWny5W5/t35yCgt3nn+Q3p4vd2ubiZsq5s49+kxcFB7l/Dg+rkpzsqt97FwJa6RkOieXvEVXTy9AiWkeMkq6tTDVZt2Pedl6QgZONp+52UX03g/tGJpKRkACopID87kSvLf5AoKTL4PUd7K8SQ8y9Lw+ut0QfQJaAnQO12wV77xBtLD9Zmu8H6SDcuC3MO7b4D+2Ite9KL7U8ehgI40yHXvJ8Jth3HAOtWDQW0NX4Q18X22ZN++lx66WU5NWbS5fNI16Ta/1QZPc1XOGB41joeQe1HxlIXfGPvWsUoOIVOEnjore3IaRd8XNCr/cR/3cbezZ7f/V/3cLB4vt2i4srkqD6T2t9Mb7Lw8JMdH6crWtx4HYIovdv7aDNmDRmg7mfI0r/zKr3zbI/fkJz/5/slEdTP4k349NM/n+B73IkhBLU52dZYsGoT7W6Sp01l9G94KrlukWqVe5S8blXusvV16P7dNnMFwnd8duISqHG8gFhEMJ5zl/adHRNNsZ9EnPFx2Dh1ab9A9m81Bt7hsL4JMbqWdU/b1CBTZxGijjZPv9m7vdp8QWA8lODRe6Fhdm5miHJTuDLTP1PPKV5y1npScxF4Ce/f0CXl3oWznhRdBCXk7iZvK5ZHSpWKwYs6HDK4X2nzqp37qLdu5W4r0vXqaHwuKm/WyhclYaoN3f+zFL37xgy9tkbFRQR3G/Zr8hEIhpe3iwi3Zb7bJhNdw+3+KJTpQt3+Mq85L+V1tXyBEmRApVpyZe61O6VPKjGd2z6ZUueIzqyLFunwc+kKurVvsQibuWSVpbPZ+4cpX3gU37m0/Uczl+5R7ZaAOdaJR6F/18ULuITv9rg6xA5n4Lnbsnk2H8zBAYGWwwICa9ylpYA6q00Ng4lU6ULs9utrLXUrR3vP9YS8ZQwdXF5hXHpXrevXSwU2ZS7WbK32ii7d5bpesAZ95XlySNYvQFxlkoRp0eebSjp6/3UC0vzOE6EMWvmsJOirjsRvWBNGyG57NliVpEBTh3BAopjizRwJI6yLntpTT++141dUkXaUqpbVNhEXG+tgk50Groz5A1ZUvutN74ZyBxHtYKNv1BkG8vP16d9SKgZzlNuOinOcTyDfdwM3P9Zxk4JlnwAmNrzJTV1tAugZsAWN9qM+Nt3WuXp289BtDqG9v+ZZveUteFHSLYfRhzxYQf+46RdfoIY9/o+OM4gzoGtSjjIKFqbTV6xacOrRsU2HLJ8tGtfiSJXO95x6ZBrpU5xUxiocWjgR0axQ7aYzpUUYhHQ2xN/i/8jRrFN17UjmUpbJN/npfKev6RQbkayxAgJwg9hUwMKZHGQUPTAa7Y4Ai7kIZReINIPL/X6OwJlQ9jTmZAI1k9PznP/+2SbRzs/p3Am39/4iP+IjbFnQySBfRMXOwRgHkuobaAbkbE3roKH48nBchYPQJEkLLFlQ6Qt+7rk1s5SvbUS3tm/cyFnl1rrvPkxpx3U3OQ/TpIfcuAIcem559yL2LA4xNn1AaCKVuBsvln/QJXas+8Ur3MDSLjuqBlJsG7RpvcEWfUKONq/RbkI/arnzXYPobgm42R1ArfQp8AARqZA62PYq39Il8648xiwV4TaBVm53sUT3tnn7GM55xH7vRKdSxh7d65KAnG+sDj4g2P4r+o9r08Cb7PeJGoH2mOB8VqDTZ3/Ed33Hb796+njP1yrpLLxZrOERXELSpUQJaagXlTnog6Fvj3UW4rjdARrF8VqCtvatAW+qZ8S4v3UD7DDLX4Pqt9iEfQCHfTSwkp3XhVmqvkgabcqS4OxZepPauUpW7S7ax8NpXgbY+pdznIucrGmjvoirayMCsYwEeyQ1y63v7ogq62yKDXvIY4lX6VR/RYrL7fw6090WQLE/W6KGon1tFjVpsaaFpef4GRqVes+SeJ4Aqu89pA879e7NXlKaJ8PemK/XF50NpSb8T5n7X9o5PG66dbV/JaPuVQTTxaMIG2Vs3984ruM94H2qHJ+FdgAjjfEi2Z30rt5OmGPPWdZZ/SFde3txScoDR+NHITW50MFyGkYHwFDx23zv1JB3rrDDXAfRDfXhQNmdMsam0jSkStnRfleHCPYjfQkvL8ybyDIp66V8p2K73xBUE30BwUWdTjjIID+3iVE7Q1+cu3p2LjBv48gZnKngDbYkEscBVatSBZ90jzrjaxYkCCmr3cDFBtBTu+ZgnKpAMeRpUw6IUpCeDZNc9vIGxWCjjRbqfzHchsvGsF4G8mz7Vz/XutUdOYqHtEzl1jezIvD7x7uYcLS1mDYAXoHjK7nmbt3mb2zaafq/d9bZiLx7/3ONVn3jgx70I8kQIvFOwUmN74l7fOwd2Xw97om1v4vHuAS4PrYByJ2c+Obp43pGbZgAAHNdJREFUAKoQivooG+6Lr+KLy9ErwwPh2ox5g0Vog8drSx+q44yvNn26XoBSQkA0VfvqEbNs0HyVHjae+oQmrkzO8Z1y2dSsOb7yylBb3VvPXuvvpc3mE9I/FHNVrvEZB+9NDmSOVXz1V3/1LegOgNfTk3VBeqnsdtquUZorcYP6Ubmd29u8F1NUCKJAHR6jCnbLQBYGKXpGIi9RtE8Qp+B6MKRc8x5XCNEYx3L8fjs3rC1aiUV24UrAutx1sw3Vufyy+mR3+k28stsmFtVTws3RS+lKVTb+6pTiJDtKH5CQL3QmAxMlMQEA1kPJaK2xVA4lS467DWbHe+XZNqagEJCeF8Hp1U0P+pQ0oCuQv3atQdRnXvOcF0E1706+69mwCQptjntxTy+PZEgnbSuV3XGjHbXa03nVwxuJ/6oT6+HJjOUGDlkE1wx1VkmbbNkJ90mddYpfSs8QTp7e+846THe9h7w0VN0V0F1xrc2ESiFkR7j5VYjNvCQkCt9Az4wNbyDwRkco0gangr4Eu95o+1T586UiFILc+qzf9Uu/+7RPicJVjgzO1eNVEivoVwp4lWwQ1C4trU30Sz9da571c5Vb3QyHwaGWjAKlke06x6LfK98FnSv56mMxRQdc9OYr1NonoGgBuXeWi+cE2oyiT8BuRZth3nS4h4wShjRZHcIlIaHJoxwNpsdHW4TbQA816b7QsZ2y7U2hnP2+HqPv2x7ExvcWeSGFPlHqhHXm6CGhySLQBrwGg2atMUKrzXoBg8ZKTl1jjHL7eDEFhrJoRP2CTBTSmUeVCd3WS9YHiK1cc0U5jc+E1j8Gw/gpgnLiBwqE9tSffjvle47ljA1qb0ED2LnGs6wi6rc+naBc2ZU54GTU0fGCbrRTkgCNK+hO90rwACQe2ZzzYv2uPdduZ8lW2YnY3WyCBIYUIrfUQlyb+ggXKmg8S/2QD/mQ+3w0d+UZ3EUGKc6lMaiVDstsPZSqhDo7aZB3Xf+eQYTeUCToQWEbixOzGSElWXrJPS/yWovoWvUznNLXvYylDW+9BRYdzCACkHYE9JrgcvRLka6MQnv1iex4rQWGM9BGJZfGXNFLiF1dK190Opk0LyghT7NI3xh4FgmQU76AcSnv0rYdC8CMpSRDtP0WCzz22P0G03YkF+tW1u5pc8e7A4H6L9C+xYznwQXL0dYCUaM+43Wd8re0SeqwzrU9obNgW7DrHpy6v+uk3L+2oNUGvP3W/QZtwPVpA8n6oxwU0C/Uact0v/YgDWoELatn74H06iGLmwCnn9Xj+94j89Guzp4s6/ACQKCv6uqz0wEDlE7/EBT2uRROnX7f+SEr8cIrmog4x3cG4SvfbX/LrazERwDwaj4p8xkbQP3GxWjQrsrkCXo8oWzm+a8+BEKdHvPGb/zGj/PudIdurz747f5FkBBtA47TwkO8XrRSZ/ZQLxwSsvYsQA/UeC0wT4O/d79r0KqB7lNYGyxCwitvkEGgMecp04ugguir/Tcow7m9ZOmPCdGe4B894IZ5NoaPm3eiSYcRSEps/EV+lLnP3o76SZ/0SbfXFaBtjByVXIpk8Q61gvwoKNnV7kkvl5JdBdobs0lSpKhkgEqKRWqTl150xt/RabJj8FsOLe4zmZE/8G18be3o5aGM/5Rpu7XbRduZYpVfb3B1AAZve/nKYLSC20Wv6lzbn9vWDJ23I/3dMS5t+eAqIdkiwl6jTE0aZFmkFqcsmhMihIL4V0gG8QnuRDLB4dknyCW+Uk4ctH1YtNeHTXvmGcrARTv1ufuUW1Dxd+PN0ybLdhYztq4zCgpSX9bL8p7G4PNKBtufyuHVEhun9+ie01svY0Cfa9Pay7IIBg4AzHn3XM1V11BXFLw66mcbTwONzgJYwzCn1R2wvOM7vuN9UL4yUPd66Zs+n7tkl4dDFOhRDBGXa3/TDpT7agtHOxZ7PezpDTaYaVAQDHrwItV1FSxu2tU9qJW9LidX5n0gU33a1LNFos347D2LhJWDhJudg7LduyldxtERP20B77DkK9d9gsoaS/3LK3/mZ37mfeBZH/akbYhNBmIvKVbpUmPB8euLWEC80rXNFAGyMwFS3Seq84jNk8W7jUWqa7dbbLq2ds8AvT6hs2K97rFYaL2sQw5aK9ugm1dozKVoe2diL7+pfb+t8QNEenfLPrEsA1XAoOpMqbAm10kKDaSBaqTJzCJ7XVcHEazwNwVnIYeiCrqujGI5pEDeBBnAmXlZF44yaAuCbiDI9ffbKtJV9kkg2H3AI8GvQlRu2+vZkY62YdQbAwATqHkaSN+T5XOf+9ybt8DJpbXrO8W9Morqxccfkm99XRmQL4XEEhasyIniJoPq6ZOBVc5ay7lDYQNt7VWOgSfP+rQZseYZxe9vXqMzaDtdshiWl1rP1b09utrpKEIDcglA7DyoPbp5f5oHRMEBcfqulwnJA8Thei+AIAWq9dk5n/HmXs1ECLv9gSIKRrVHoapzufJOKMXTpz7PlCOlrhxUZzAGzIivkJ67r59nVkbWDU3Zyevabn9wD/R75jOfeTtJ/aQYVwbASPpEJepLQXfZPAHrud5AdpW7Ao2lw5ScAgPA9bYLEJRTOfJdD6X97t2FQei9MRv56lNjWfky/DW0c10EA+jedKytHQH2Bt0oUfd2umCeur13qJd419zRsRtN3rNkuyGlZeG5qhrOEKJEX/7lX35vEAwDjfqAD/iA24PkBJSwQzmdyAgoKYpSewkRMlwt3m26trrOh2ggdhO5D5VoD6oylHX9Cbu+nGekdg9O7Wmu9QYZ78rJCu+ellh7xWDtHvbylTMgxM8ZyJUX6bcWQQsoG4tgkRfl3TdJwVAp4Mp36d4iL2M6H0E+kR8wAbn1UF1biiL4lwAhJ/Em5T4NVRzHmNBSgK0c420cGUUHUoufNrvUfZ0t1hZ0C6gOpAAw6YH27l8EWWVnnMDaevKpJ6BkIU6U6wzYnqX1KiZcnRKoR4DWZ23xNCjAQym/RV+rs+gNVO1zgygKp+4NlB/V3gZ7eDf00ha6Uz3uQSd5o74Xe3V6+Jd8yZfcB8pnXHFSpzUUnqPkRSejQHeeUoZLjNZ1yA+JNyg+A14yeUi+ZPFQAkN7/W4cZxBOLmeATXYyaqsr2k3ulWN4Ow+8CxkU7/a6sPOtqyhVbKcDq0t48GC1qe+o6G1+CrRNLK68qFMKtt2Hz3ve8+4HXqcNojJlo+pQEyKYSki7E/EMtFEU/FIgKA7QJ5wX6uw+mvrAwiFY13YVmHuGAtqrP+ei1EOLd7izeGXpFw9FQapf+wXZTYJzdFduFH6NYq/5uzIdLdqkLwWt/+v6F7GTnbFYZd9AGzqKfRrXQ/Ll3a/kq9wyAIF2MtpExvbJHHRtFz7FbCtf9zBcWbaNfQBBNLNDMYAtLwqIApfWLjKQ9e6oupT85SuD8d8q7dBb+5d2UrmpnqT7rM/6rPvXu9ZBmQHoDZEWzXkmiOF7A9B+g0O19n71SRk/5GHU1f3QZ2kfugLd1LtoRzkfQsDl/yZOe9/5nd95O6ald3NQfp8ry9NDa9NnMvYaA16BXHzfMQAsSZArb8nbn/LlxY3lRNL1zJQN4laXYPVqzo2T94Di5kE/eQ/JFUZCZt2HSqJa1dELYALwr//6r3/c0Ul0tXpaeG69aHXzZeZ4j83Ew3kMp/xBEZ3m4gtWCmCiTx1KQAkt/XNxFrw2a3Du6a9uh6A9tLBS/Zbsd5OXZybOctCK9yHM+nEiKM+WQYopGqcdsOt9xCJir03Xbqqy64FKz61TQkYJzc7rp0H0vecISj1CXogmhtoFxc34oHLKSdfapnEVU/DuAubquFq8Q19tg7mSwfkMzEMxBTpI+btvdcXWlY0HxXrJu+vStcUVnZcFGFbO/f3qr/7qNzrb4ihAqL1kgpo/7twnFlsjCaJt4YtyeCra0rlEnYwtmEVtPEgkQyQHXf2bukuQvqcsBA2dpOk2NYtnNiAKiCMqB636Di1lS8669QkyLuo1WTa88UZnPr1ylFR7xlJdvWPivd/7vR+3uHTlGfRzjcQYW5XtOQJGj34wVItb9YV3re3NLNUn4LZUEiWEwnj7jmWNojbQL8mHyqA1gLB6zYMUbv1BAclTcme9Pf3iMYxv6Z42A2b1JruSQr0AJsVfT7OxVo+ues3cejbGeYspNE5BQ8fQLYTaAUOxBtDSeXt5nvSkJ90u61hCs9UAgidw2Zzd/sCNUmr3GAwBd5+JkZ++X2g5DjUQi5jkc2J2gQ+lMqHSxRSjsejTaQwUHwWoLkbM0Op/D8a03SDXvoqvHO97hWzd007PgKnVbd7VaSiMkXxxfHEW+QIbSJh80S7KSJ5X6xT1u39kuUD28kCDnPo0n+TbtQwGw2AwsmX6xBs1PtS6fm6sJ4bqnjZctrGSHgE6epbudk/vaQcs3ZN8bzrg7agEWUUF1Vnbvopq+X2dbhWxzW1y51C1AfIYuwV8g67u1ZnaExucK6fV3X/0IGXbFdfKuQcS9rkroALtrVswvkF8fVpaQZF4QUYpQSBVWV1ozI4FioZcnQrYQWj+4bg4OYPa6/rzrGc967ZGQQb1mXLvXqKTIp0yqI09G3ip5EPypUSbol85oSy1LdDfPunnuYeucgzTu0wYuPlk4MlISlc5fUhe6DRqBfTe5V3e5Z62LiUV0/XYQ1tArFesB7wt3rFcQW+upWPguXK0SuVPecpTbqf8OZlDsIMWqA8KQAJ0wPetX6DYtQ2KKc4ZfEF1fRYg6uNy9yuUQ8Moos9TgJBJ8IwW8AbQeAPUfiODJrnUbMf/9AzKKcszhuBN+ixIL7NHKchvt8FUHoJunyg0j0QGfUL+lcHSwy3T35v40N6j5m69dH3aRIf5ch2tNed+V6b7ID7dIF+enAdDBZuLHkIq81cGkG6JL6o70OjIpWjpUuvbuDIKVtKFKmu/TYdQNaE6xMIKqNvK0QHKLJUQKSq0WAuH2OfSP+RrQOjWPtBf+2fQxRsZ5EMB3VWgDdUF2o3hUYt3BXm1A/nP4JQMEqyFK16kfkLCnisutmibDMVsMlfG/g5Mes64lfBcfbKDaGSLMtW36kFLLUptOhwFFLB6JoVnqw6edM9f5cHsNNh0eG02d2gMQ4XY+pR8NgEiZY1h5EnNk8B3mcOpY7zPmXCpffGJ+YzJtMbGgPsElvW9kz/KnBZ8M6jae6wjbrqhjhRLdOhUp/gxAhXihFlfWz5arWbV0A6an0i2dW3HXBfALyr7zSBOyrF14uUbrK3HOb3HorMMTfVtgK5+da9gT3TXxzOA5hV4zORb0FxasFcH+934q7cX0Gc87SNbhF0+zjsZ45VMH0Jyfb9N/ksfyuGNz3p4BfduWX0g8/X0p6zM3XocYxdLSeFe1XPFAsxL9dQHuwzMY9faF9VOjGS9cap+ZGCta5QhtGZ163sxBY7dqmkIBUXPye8xvyhAFiYFtwte0AoyeIz1yhvsHpn1BglgDyc4eT8UgJgnyuH4vIiMy7njV0xTe2eqEsdu/JBXIuHkvBtT1Bb0v+LT3H7ja0GvbTN55CbpNV/zNe/e5E3e5PbfxG7so+4dryzUyle6WLLDPdUpSbHpcOl3W2zOXbK8ZH3ZYLzrXWss0qKoTjLod3HGFarLBvGk5LsZJoq8mwYlRTZu7Rq9wHrqW941EOrZnqWKC7S9AKaguwfjeKjbETfcfbSptYlF5TWMNgQ6Sp5L3YyN4BQyythwlVBADNJgTzpQewxOWlBWB6funuogfPUrd2ZHlp8mrP6rCx+vb2f2qWubHZHF2FShctVnvNozFmhWORmTrm22rXpQtLNP+DZF2mxQ9UmxbnxT/VLrm90jO2NB2fDqlQEl2SAazSCD3dBX3edcMRSUkcHr0ynfnReeuz6S79lPc77x6mbbeoal3RbPec5zHked6GAye6/3eq/bOpD2bg8ZNcCeZ42DbSDJvfZZ6rUT2NoNC2XryOboH5VhWoMhqAa4yHDmw3FePLUBrMFs6q46d4fo1l05CrvtmdBTObsHLYC8DK16CdSErjGiQtrjlinLibwpC2Ng6MlVtq9rld1y53oDQ5NBXMReL0K+1g1kcxbVec01UIjN+BbIGh8j3n4CWv3WJ8ZIvtiF8a58edtTvnQUaG3sI4hOrtZTOs71aU972u0hL3Rtdbvn49u710smbzSujU89Whr36pPglrPjXq1bqPR0xVxoHd0XqzCcRSvBYROwOyZPqlNf+r87aU1IE1S/CD8hnBTJZBOi+EE5eelNcZ5IeB41v4pE4XftA91jFOTEwAWntSNBcJWeho4nTVSu8Uoho7s8K1StXyu7pYkQ2zqDfp4vOjnpZeUqw4vsinZzgV7291K5+lR/9h66AuXpxYIO5eYRyRfdkjjpdwYGHOlT/WgJoV2y9Be9Fpd1EEdBd/uibg8ZtZGqKJ2bFiip4KlPfeqtQBbFveJ2GwzyBpvyW6qSENAuithgBE1LCwT2Os+o+i5IW1fKi6AzEBvlWCRSDi9eQQkuXeNFUJMdr4BtKYe6BY6UZ4Nwge0mBiCoOei7ANM1Mjjp29LK2lsqCMWT2Slf5U7a95B8l86Ij/SJXNBTlNE4zuAblTaWHa95oWMrX7Ij39pfeWIFxms+it9KcRfD0VOxBRZQAqRdGo99wzd8w0ve/M3f/Pa2GJ3YAYRibbntbTFcag22lUPwxsI3LVgd9rpA9Qa+XqRyG0BK1woElZMG5Rr77Fpl6xNkcHyNfVGLVijDpiHPhTme5kzX1u+rQBvSn+XQmD7t50LbjEXAnAyv5MRDrCfdPVcr3zP13GRvAuT0BuSkHDlV5x4hJGZ7yIsohyL1aXzrETddy4uhZFeB9gb/jcV87tzxpHQFU6FjyVVqv36W+WspoYe+GHTjBbqV70297eV77BM/8RNf0hk5a/ECpgbQcnn7d8QLfRKWMpuq27Qe42KRG/VDI/ega3vPmf3yHTLs91ekHnU/6t6ljZtwONvcMUO9vd/f5HF+P2V2dR8ve8pBX9R5xZNP+V7JchGWF+Bhea5zbFfzu3Wfc6w8mqL8o+b5/O1qvhufMfLCO7/aYYQpfYeBt6TQWhwvTHbdX7bqtsD69Kc//SU9Riolp/MVytJ6X3H7+fFnu0b3tGhB7aMC7c1kbCCYxW8mo/ZPVN9A+9wO0GSiZBAbd4XGgjcxhSwQBN2YonHziP2Nlwq+r4LTM6bQHsRuTFcB85nilD5Fa/B+ICSwN1dnwNz9p+xwfGOpL9K1xiIY756VL/5+JkCuAm0UjNcQ653B/1WgjepgHMnB3On3xnorX/EYPai9XSDuur1ilWsXbU/prb6ja8mmbTWPvd7rvd5L2uO0KMfy2z/SO+q4YvlmrqvKrJxeZVWk8gS6BISO1A4+51r92BSrwOwMYNERAqquMzUr0KaQFF62YgOz2qXcBF3djHl57ZmqXB5f3cZ7tqccgEHJlupsOlGSgsfYbFd1i5PwaIDS55nW7h6UhZwan5gO1bC2JKvEMI3Fd3EgqoN61yeURDy3YNV9gLB+Pir7ZLwMdTOHZyJD5s6cV/cmjcRltdfzKU63pOvmrceHH3vCE57wks4zddFNdaB3AWQYxQ+QklXnMfA2k3Ii2snDcdDKUYQT1RO2VNrGMLIijpM8D1gjhEV6dfWbTE1GXL9kZSg+o2IwJnmzKyZ0OS9U56Y3+O8aQztBA6pvXLUZtc2urKepzjNVSZ6N/eqZCYa2WRlGVZsbs5H5xgZnKhZo1K89BhXS88Bne2fqufLky/tsbMBggDBPurKjBwuSjFF7ZMJzl4l69rOffXnkUEeWPvZKr/RKLxEwLg/r79YlOp6FMgtqpb+gOjpiEOu+eIPTFZ90xMRCD8pdm9w8YSytWNd/vgxlXaqJvTK4M0CHOvrkO8OBhJv3F2R2L8Xt034u42WEOxaTXR2buVtUzcCXJgIBdIShnOPb9q6UtPZO2rbB8NIvTOF8uGkp8EkT6+dD5ZJBurKedZX7TNHvWDAMFHTLSUjs7ofuE/y34bU1uY2XgMQbvMEb3D32qq/6qi/p0F83bDTeKl8pKopnwNwvN91nAzxTh9J0XDQvU1uuGRxvw9CWEvQ3+kIxxCFnICf4EnS5T+oO5VhKt6lRAdjVWNSNOiwX1Z5UYd83UN7vgtn6BDSqG52pju45qcr2U+y34xV8usZr/d/2ziVHsRiGosVSWAQbYB/MWRFiwAoQm2GCYMicFSAhWifqg25bAapGqNTpCdXv5eM4jn3t5DnWyxAn9eWJ8/Tqmf2JKAyh5iJ+x7tefxmy7vHX+bVtYb68UhZrKBh6DUerDISQ7LeRHcU5U+apwwbeZDab3bn/2n9ZgDAs+xPeXa22EjdCUA2J0ZG4VJyaYUjDe8KmNJf1lKzQg4kQh+vDiFPTGtTTroYcpVvzSXuGdPnbs1q0TXu54WVGuoQslFHr0GZuKGoRK/wxnJj16pkgnVN9A/hcN8rUvPzKA9uWTwiOG59ad+isltS2M2T+KpCRmleoDA1Jt1aD970QvdBVf9OQdcI26sGn3CCmj0onz/LEb61n2/KKvvluni2I8/n82MhzccC3xWLxNVkul/f1ev3PrZNqfQjjQBVpWtRcvKOR1Ea+S3MkFFN7qV1Ts1UtbmgtNbEE+yzLuJDVHjk46ZTWfJdaXY2itbPeQ0v8/SPHlv0lP3xeQ6RaHbWr/JVHlVf+v46n0pTjr7yv/FbTO95KQ/Zlu6/41KPF8vK8zktv7mo71kmeVNqqLPg++ZYoRevGouBULOmaKu/0DYFWk+12e+fbiHRYNLNU5GQs2+PcHsO3FAoyWlVPXzOfm0QQmmf6hQxGDRKSUQ+i1AxqUDVhOsyZWEs8naHKtAZqMJ1cxqMG10KpQfmtm0SMy8wkGWHSh0qMr3amT/Et/SXm1T9K3+tZPXG+mldrp9ajXo5F/lY6taSU1yLqQ7kxqKWhjE5thmvV6r3onHMujEqfwnrKQR5LyUgcY8r+jHyJHAzKuKnqfOqzMXf6Pvq/yhPvaJu0r3xpR8iVbzgysOTf0NdyElwulzv5cE6n0yOU5ipy8vnF5LDxQcIzJ1dBEp9DUDqLECMWrBi9YmZXqoOwXsXD9G0Ztbsa6Jk257m+RIYqZYaaRpr0d3juxPpMDcS79AmcWJ6nn5T1pD2PuthO8kl87GSnVVbDa6G0Su/8Bsqn4KrNoUl8nm2Lx/VvUgtr/Z0H66W/kfXSl3AsiQZ8ZpBCOg1k6DcoT8J3+rdMPnNeVBykvGEvjq0H+SzflCF+cRdalsHb7XbfbDbtSl9DV+lXuEAcMAQmDNCZrHClmqecRAVLJqS5TvOZJvQZdMjnaUZth18dTvo1POkYa3/ZHuWpW2HAT+CTTHfBOimOLSelByXsP8dTYYLKSIutkCp4FQ69GnPl57uyFdr05tIyqbxy3Aox710gvDeQUesr0M+UYcqBfllPpu2D/kFEu92upfZvp2Q5Uku+Ui7wTuikIPdMTU72dwR2lBkc+AQHUoEpxwZDVBosIpJDmF3wkc2DT/a4XO9wODxCic+0ZGqHXJWfGPToc3DgHQdU7lWRCwPZi+PkBtaiPfNzVBxKtr75Cmm/33/rgpF3xIz3gwOf5oDWwYWR/hCQCri0Wq2+ptNpCyE3v/J6vbZLW3S8jsdjS2/D53tmf+itsMTEnx746H9w4BUHEjbpHrD3RnIIZJ2MKe5DNb/G+ykMHRoy5UopTAqwyq/PdFQHZBpC+Fs4kA42VoLFwHcTHPOYz+dtGDrunsNqKW48FEa4Mk+IEo3i6DiJz7g+iZQhHABLyzIWyG8Rj/+TTuSTlKPkFmDrgROyXMWchwwNSxtZ/QOGy2HZOzBsWAAAAABJRU5ErkJggg=="/>
          <p:cNvSpPr>
            <a:spLocks noChangeAspect="1" noChangeArrowheads="1"/>
          </p:cNvSpPr>
          <p:nvPr/>
        </p:nvSpPr>
        <p:spPr bwMode="auto">
          <a:xfrm>
            <a:off x="573088" y="358775"/>
            <a:ext cx="838200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D:\Загрузки\dfdc55b626b17bb175cc1c456d8cbb9c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02721" y="2919003"/>
            <a:ext cx="1558834" cy="124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385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5" name="Рисунок 4" descr="IMG_0001.jpg"/>
          <p:cNvPicPr>
            <a:picLocks noChangeAspect="1"/>
          </p:cNvPicPr>
          <p:nvPr/>
        </p:nvPicPr>
        <p:blipFill rotWithShape="1">
          <a:blip r:embed="rId4" cstate="print"/>
          <a:srcRect t="4599" b="7776"/>
          <a:stretch/>
        </p:blipFill>
        <p:spPr>
          <a:xfrm>
            <a:off x="2946400" y="360042"/>
            <a:ext cx="5994400" cy="649795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47083" y="-23400"/>
            <a:ext cx="10802017" cy="460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Приказ минэкономразвития России № 576 от 26 ноября 2024</a:t>
            </a:r>
          </a:p>
        </p:txBody>
      </p:sp>
    </p:spTree>
    <p:extLst>
      <p:ext uri="{BB962C8B-B14F-4D97-AF65-F5344CB8AC3E}">
        <p14:creationId xmlns:p14="http://schemas.microsoft.com/office/powerpoint/2010/main" val="100937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37315" y="662313"/>
            <a:ext cx="1033837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Bef>
                <a:spcPts val="0"/>
              </a:spcBef>
              <a:spcAft>
                <a:spcPts val="0"/>
              </a:spcAft>
            </a:pPr>
            <a:r>
              <a:rPr lang="ru-RU" sz="2800" i="1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ПЕЧАТНЫЕ ИЗДАНИЯ, ПРОИЗВЕДЕННЫЕ </a:t>
            </a:r>
            <a:r>
              <a:rPr lang="ru-RU" sz="2800" i="1" u="sng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ДО</a:t>
            </a:r>
            <a:r>
              <a:rPr lang="ru-RU" sz="2800" i="1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 1 СЕНТЯБРЯ 2025 ГОДА</a:t>
            </a:r>
            <a:r>
              <a:rPr lang="ru-RU" sz="2800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, 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маркируются </a:t>
            </a: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</a:rPr>
              <a:t>нами с помощью наклейки с предупреждающим знаком и текстовым сообщением. </a:t>
            </a:r>
            <a:endParaRPr lang="ru-RU" sz="2800" dirty="0" smtClean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indent="449580" algn="just">
              <a:spcBef>
                <a:spcPts val="0"/>
              </a:spcBef>
              <a:spcAft>
                <a:spcPts val="0"/>
              </a:spcAft>
            </a:pPr>
            <a:endParaRPr lang="ru-RU" sz="2800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indent="449580" algn="just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</a:rPr>
              <a:t>Наклейка размещается на обложке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.</a:t>
            </a:r>
          </a:p>
          <a:p>
            <a:pPr indent="449580" algn="just">
              <a:spcBef>
                <a:spcPts val="0"/>
              </a:spcBef>
              <a:spcAft>
                <a:spcPts val="0"/>
              </a:spcAft>
            </a:pPr>
            <a:endParaRPr lang="ru-RU" sz="2800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indent="449580" algn="just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</a:rPr>
              <a:t>Текст наклейки должен быть контрастным по отношению к фону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.</a:t>
            </a:r>
          </a:p>
          <a:p>
            <a:pPr indent="449580" algn="just">
              <a:spcBef>
                <a:spcPts val="0"/>
              </a:spcBef>
              <a:spcAft>
                <a:spcPts val="0"/>
              </a:spcAft>
            </a:pPr>
            <a:endParaRPr lang="ru-RU" sz="2800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indent="449580" algn="just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</a:rPr>
              <a:t>Маркироваться должны произведения, обнародованные с 1 августа 1990 года. </a:t>
            </a:r>
            <a:endParaRPr lang="ru-RU" sz="2800" dirty="0">
              <a:solidFill>
                <a:srgbClr val="7A2681"/>
              </a:solidFill>
              <a:effectLst/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16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873" y="1922929"/>
            <a:ext cx="5715127" cy="3000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6698974" cy="686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8" y="52563"/>
            <a:ext cx="815009" cy="8150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65903" y="894272"/>
            <a:ext cx="6598507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ВЕБИНАР КАК СРЕДСТВО НЕПРЕРЫВНОГО ОБРАЗОВАНИЯ РАБОТНИКОВ КУЛЬТУРЫ</a:t>
            </a:r>
          </a:p>
          <a:p>
            <a:pPr algn="ctr"/>
            <a:endParaRPr lang="ru-RU" sz="5400" dirty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r"/>
            <a:r>
              <a:rPr lang="ru-RU" sz="4000" i="1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Прокофьева В.И.</a:t>
            </a:r>
          </a:p>
          <a:p>
            <a:pPr algn="ctr"/>
            <a:endParaRPr lang="ru-RU" sz="1400" dirty="0" smtClean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ctr"/>
            <a:endParaRPr lang="ru-RU" sz="4800" dirty="0" smtClean="0">
              <a:solidFill>
                <a:schemeClr val="bg1"/>
              </a:solidFill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70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64727" y="124181"/>
            <a:ext cx="6927273" cy="6478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itchFamily="2" charset="0"/>
              </a:rPr>
              <a:t>    ПОЧЕМУ ВАЖНО ПОВЫШАТЬ КВАЛИФИКАЦИЮ?</a:t>
            </a:r>
          </a:p>
          <a:p>
            <a:endParaRPr lang="ru-RU" sz="1400" dirty="0">
              <a:solidFill>
                <a:srgbClr val="7A26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tka Small" pitchFamily="2" charset="0"/>
            </a:endParaRPr>
          </a:p>
          <a:p>
            <a:pPr marL="514350" indent="-514350">
              <a:buAutoNum type="arabicPeriod"/>
            </a:pPr>
            <a:r>
              <a:rPr lang="ru-RU" sz="2700" dirty="0" smtClean="0">
                <a:solidFill>
                  <a:srgbClr val="7A2681"/>
                </a:solidFill>
                <a:latin typeface="Sitka Small" pitchFamily="2" charset="0"/>
              </a:rPr>
              <a:t>Повышение квалификации помогает адаптироваться к изменениям в культурной среде;</a:t>
            </a:r>
          </a:p>
          <a:p>
            <a:pPr marL="514350" indent="-514350">
              <a:buAutoNum type="arabicPeriod"/>
            </a:pPr>
            <a:endParaRPr lang="ru-RU" sz="1200" dirty="0" smtClean="0">
              <a:solidFill>
                <a:srgbClr val="7A2681"/>
              </a:solidFill>
              <a:latin typeface="Sitka Small" pitchFamily="2" charset="0"/>
            </a:endParaRPr>
          </a:p>
          <a:p>
            <a:pPr marL="514350" indent="-514350">
              <a:buAutoNum type="arabicPeriod"/>
            </a:pPr>
            <a:r>
              <a:rPr lang="ru-RU" sz="2700" dirty="0" smtClean="0">
                <a:solidFill>
                  <a:srgbClr val="7A2681"/>
                </a:solidFill>
                <a:latin typeface="Sitka Small" pitchFamily="2" charset="0"/>
              </a:rPr>
              <a:t>Осваивать современные технологии;</a:t>
            </a:r>
          </a:p>
          <a:p>
            <a:pPr marL="514350" indent="-514350">
              <a:buAutoNum type="arabicPeriod"/>
            </a:pPr>
            <a:endParaRPr lang="ru-RU" sz="1200" dirty="0" smtClean="0">
              <a:solidFill>
                <a:srgbClr val="7A2681"/>
              </a:solidFill>
              <a:latin typeface="Sitka Small" pitchFamily="2" charset="0"/>
            </a:endParaRPr>
          </a:p>
          <a:p>
            <a:pPr marL="514350" indent="-514350">
              <a:buAutoNum type="arabicPeriod"/>
            </a:pPr>
            <a:r>
              <a:rPr lang="ru-RU" sz="2700" dirty="0" smtClean="0">
                <a:solidFill>
                  <a:srgbClr val="7A2681"/>
                </a:solidFill>
                <a:latin typeface="Sitka Small" pitchFamily="2" charset="0"/>
              </a:rPr>
              <a:t>Повышать профессиональный  уровень;</a:t>
            </a:r>
          </a:p>
          <a:p>
            <a:pPr marL="514350" indent="-514350">
              <a:buAutoNum type="arabicPeriod"/>
            </a:pPr>
            <a:endParaRPr lang="ru-RU" sz="1200" dirty="0" smtClean="0">
              <a:solidFill>
                <a:srgbClr val="7A2681"/>
              </a:solidFill>
              <a:latin typeface="Sitka Small" pitchFamily="2" charset="0"/>
            </a:endParaRPr>
          </a:p>
          <a:p>
            <a:pPr marL="514350" indent="-514350">
              <a:buAutoNum type="arabicPeriod"/>
            </a:pPr>
            <a:r>
              <a:rPr lang="ru-RU" sz="2700" dirty="0" smtClean="0">
                <a:solidFill>
                  <a:srgbClr val="7A2681"/>
                </a:solidFill>
                <a:latin typeface="Sitka Small" pitchFamily="2" charset="0"/>
              </a:rPr>
              <a:t>Развивать творческий потенциал;</a:t>
            </a:r>
          </a:p>
          <a:p>
            <a:pPr marL="514350" indent="-514350">
              <a:buAutoNum type="arabicPeriod"/>
            </a:pPr>
            <a:endParaRPr lang="ru-RU" sz="1200" dirty="0" smtClean="0">
              <a:solidFill>
                <a:srgbClr val="7A2681"/>
              </a:solidFill>
              <a:latin typeface="Sitka Small" pitchFamily="2" charset="0"/>
            </a:endParaRPr>
          </a:p>
          <a:p>
            <a:pPr marL="514350" indent="-514350">
              <a:buAutoNum type="arabicPeriod"/>
            </a:pPr>
            <a:r>
              <a:rPr lang="ru-RU" sz="2700" dirty="0" smtClean="0">
                <a:solidFill>
                  <a:srgbClr val="7A2681"/>
                </a:solidFill>
                <a:latin typeface="Sitka Small" pitchFamily="2" charset="0"/>
              </a:rPr>
              <a:t>Улучшать качество предоставляемых услуг.</a:t>
            </a:r>
          </a:p>
        </p:txBody>
      </p:sp>
      <p:sp>
        <p:nvSpPr>
          <p:cNvPr id="8" name="Прямоугольник с одним вырезанным углом 7"/>
          <p:cNvSpPr/>
          <p:nvPr/>
        </p:nvSpPr>
        <p:spPr>
          <a:xfrm flipH="1">
            <a:off x="762245" y="183801"/>
            <a:ext cx="4502482" cy="6478697"/>
          </a:xfrm>
          <a:prstGeom prst="snip1Rect">
            <a:avLst/>
          </a:prstGeom>
          <a:solidFill>
            <a:srgbClr val="7A268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737750" y="531685"/>
            <a:ext cx="4502649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FFFF"/>
                </a:solidFill>
                <a:latin typeface="Sitka Small" pitchFamily="2" charset="0"/>
              </a:rPr>
              <a:t>ПОВЫШЕНИЕ КВАЛИФИКАЦИИ</a:t>
            </a:r>
            <a:r>
              <a:rPr lang="ru-RU" sz="3200" dirty="0">
                <a:solidFill>
                  <a:srgbClr val="FFFFFF"/>
                </a:solidFill>
                <a:latin typeface="Sitka Small" pitchFamily="2" charset="0"/>
              </a:rPr>
              <a:t> – </a:t>
            </a:r>
            <a:r>
              <a:rPr lang="ru-RU" sz="3300" dirty="0">
                <a:solidFill>
                  <a:srgbClr val="FFFFFF"/>
                </a:solidFill>
                <a:latin typeface="Sitka Small" pitchFamily="2" charset="0"/>
              </a:rPr>
              <a:t>это процесс обучения и обновления профессиональных знаний с целью достижения более высокой ступени профессиональной квалификации.</a:t>
            </a:r>
          </a:p>
        </p:txBody>
      </p:sp>
    </p:spTree>
    <p:extLst>
      <p:ext uri="{BB962C8B-B14F-4D97-AF65-F5344CB8AC3E}">
        <p14:creationId xmlns:p14="http://schemas.microsoft.com/office/powerpoint/2010/main" val="119699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65910" y="41033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05924" y="347019"/>
            <a:ext cx="1148607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u="sng" dirty="0" smtClean="0">
                <a:solidFill>
                  <a:srgbClr val="7A2681"/>
                </a:solidFill>
                <a:latin typeface="Sitka Small" pitchFamily="2" charset="0"/>
              </a:rPr>
              <a:t>ПОВЫШЕНИЕ КВАЛИФИКАЦИИ ДЛЯ РАБОТНИКОВ КУЛЬТУРЫ НЕ РЕЖЕ 1 РАЗА В 5 ЛЕТ СОГЛАСНО ФЕДЕРАЛЬНОМУ  ЗАКОНУ ОТ 29.12.2012 № 273-ФЗ</a:t>
            </a:r>
            <a:endParaRPr lang="ru-RU" sz="4400" u="sng" dirty="0">
              <a:solidFill>
                <a:srgbClr val="7A2681"/>
              </a:solidFill>
              <a:latin typeface="Sitka Small" pitchFamily="2" charset="0"/>
            </a:endParaRPr>
          </a:p>
        </p:txBody>
      </p:sp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018" y="3280052"/>
            <a:ext cx="4128655" cy="347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34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65910" y="41033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9499" y="2321740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ПРИНЦИП </a:t>
            </a:r>
          </a:p>
          <a:p>
            <a:pPr algn="ctr"/>
            <a:r>
              <a:rPr lang="ru-RU" sz="4800" b="1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НЕПРЕРЫВНОГО</a:t>
            </a:r>
          </a:p>
          <a:p>
            <a:pPr algn="ctr"/>
            <a:r>
              <a:rPr lang="ru-RU" sz="4800" b="1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 ОБРАЗОВАНИЯ</a:t>
            </a:r>
            <a:r>
              <a:rPr lang="ru-RU" sz="4800" b="1" dirty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 </a:t>
            </a:r>
          </a:p>
          <a:p>
            <a:pPr algn="ctr"/>
            <a:endParaRPr lang="ru-RU" sz="4800" b="1" dirty="0">
              <a:solidFill>
                <a:srgbClr val="7A26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tka Small" panose="02000505000000020004" pitchFamily="2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59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65910" y="41033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с одним усеченным и одним скругленным углом 4"/>
          <p:cNvSpPr/>
          <p:nvPr/>
        </p:nvSpPr>
        <p:spPr>
          <a:xfrm flipV="1">
            <a:off x="7702379" y="115331"/>
            <a:ext cx="4341342" cy="6659419"/>
          </a:xfrm>
          <a:prstGeom prst="snipRoundRect">
            <a:avLst/>
          </a:prstGeom>
          <a:solidFill>
            <a:srgbClr val="7A268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888086" y="410177"/>
            <a:ext cx="421777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НЕПРЕРЫВНОЕ ОБРАЗОВАНИЕ </a:t>
            </a:r>
            <a:r>
              <a:rPr lang="ru-RU" sz="30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— </a:t>
            </a:r>
            <a:r>
              <a:rPr lang="ru-RU" sz="32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это концепция, предполагающая постоянное получение новых знаний, навыков и компетенций на протяжении всей жизни</a:t>
            </a:r>
            <a:r>
              <a:rPr lang="ru-RU" sz="30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. </a:t>
            </a:r>
            <a:endParaRPr lang="ru-RU" sz="3000" dirty="0">
              <a:solidFill>
                <a:schemeClr val="bg1"/>
              </a:solidFill>
              <a:latin typeface="Sitka Small" panose="02000505000000020004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89064" y="410177"/>
            <a:ext cx="665529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ОСНОВНЫЕ ПРИНЦИПЫ НЕПРЕРЫВНОГО ОБРАЗОВАНИЯ: </a:t>
            </a:r>
          </a:p>
          <a:p>
            <a:pPr algn="ctr"/>
            <a:endParaRPr lang="ru-RU" sz="2000" b="1" dirty="0" smtClean="0">
              <a:solidFill>
                <a:srgbClr val="7A26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tka Small" panose="02000505000000020004" pitchFamily="2" charset="0"/>
            </a:endParaRPr>
          </a:p>
          <a:p>
            <a:pPr marL="400050" indent="-400050">
              <a:buFont typeface="+mj-lt"/>
              <a:buAutoNum type="romanUcPeriod"/>
            </a:pPr>
            <a:r>
              <a:rPr lang="ru-RU" sz="2000" i="1" dirty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Г</a:t>
            </a:r>
            <a:r>
              <a:rPr lang="ru-RU" sz="2000" i="1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ибкость</a:t>
            </a: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</a:t>
            </a: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>— учиться можно в любом возрасте, на любом этапе жизни, при любых возможностях; </a:t>
            </a:r>
            <a:endParaRPr lang="ru-RU" sz="2000" dirty="0" smtClean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marL="400050" indent="-400050">
              <a:buFont typeface="+mj-lt"/>
              <a:buAutoNum type="romanUcPeriod"/>
            </a:pPr>
            <a:endParaRPr lang="ru-RU" sz="2000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marL="400050" indent="-400050">
              <a:buFont typeface="+mj-lt"/>
              <a:buAutoNum type="romanUcPeriod"/>
            </a:pPr>
            <a:r>
              <a:rPr lang="ru-RU" sz="2000" i="1" dirty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Д</a:t>
            </a:r>
            <a:r>
              <a:rPr lang="ru-RU" sz="2000" i="1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оступность</a:t>
            </a: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</a:t>
            </a: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>— для получения знаний можно применять любые форматы и </a:t>
            </a: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технологии;</a:t>
            </a:r>
          </a:p>
          <a:p>
            <a:pPr marL="400050" indent="-400050">
              <a:buFont typeface="+mj-lt"/>
              <a:buAutoNum type="romanUcPeriod"/>
            </a:pPr>
            <a:endParaRPr lang="ru-RU" sz="2000" dirty="0" smtClean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marL="400050" indent="-400050">
              <a:buFont typeface="+mj-lt"/>
              <a:buAutoNum type="romanUcPeriod"/>
            </a:pPr>
            <a:r>
              <a:rPr lang="ru-RU" sz="2000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Актуальность </a:t>
            </a: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>— знания и навыки должны постоянно обновляться с учётом внешних изменений</a:t>
            </a: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;</a:t>
            </a:r>
          </a:p>
          <a:p>
            <a:pPr marL="400050" indent="-400050">
              <a:buFont typeface="+mj-lt"/>
              <a:buAutoNum type="romanUcPeriod"/>
            </a:pPr>
            <a:endParaRPr lang="ru-RU" sz="2000" dirty="0" smtClean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marL="400050" indent="-400050">
              <a:buFont typeface="+mj-lt"/>
              <a:buAutoNum type="romanUcPeriod"/>
            </a:pPr>
            <a:r>
              <a:rPr lang="ru-RU" sz="2000" dirty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П</a:t>
            </a:r>
            <a:r>
              <a:rPr lang="ru-RU" sz="2000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рактическая </a:t>
            </a:r>
            <a:r>
              <a:rPr lang="ru-RU" sz="2000" dirty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направленность </a:t>
            </a: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>— полученные знания должны быть применимы в реальной жизни или работе. </a:t>
            </a:r>
          </a:p>
          <a:p>
            <a:endParaRPr lang="ru-RU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61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523541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65910" y="41033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55185" y="390293"/>
            <a:ext cx="5226174" cy="1025436"/>
          </a:xfrm>
          <a:prstGeom prst="roundRect">
            <a:avLst/>
          </a:prstGeom>
          <a:noFill/>
          <a:ln w="28575">
            <a:solidFill>
              <a:srgbClr val="7A2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091324" y="5153490"/>
            <a:ext cx="3782291" cy="1025436"/>
          </a:xfrm>
          <a:prstGeom prst="roundRect">
            <a:avLst/>
          </a:prstGeom>
          <a:noFill/>
          <a:ln w="28575">
            <a:solidFill>
              <a:srgbClr val="7A2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186019" y="2240725"/>
            <a:ext cx="5226174" cy="1511859"/>
          </a:xfrm>
          <a:prstGeom prst="roundRect">
            <a:avLst/>
          </a:prstGeom>
          <a:noFill/>
          <a:ln w="28575">
            <a:solidFill>
              <a:srgbClr val="7A2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316709" y="5141123"/>
            <a:ext cx="3788312" cy="1025436"/>
          </a:xfrm>
          <a:prstGeom prst="roundRect">
            <a:avLst/>
          </a:prstGeom>
          <a:noFill/>
          <a:ln w="28575">
            <a:solidFill>
              <a:srgbClr val="7A2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05924" y="2217794"/>
            <a:ext cx="5226174" cy="1513945"/>
          </a:xfrm>
          <a:prstGeom prst="roundRect">
            <a:avLst/>
          </a:prstGeom>
          <a:noFill/>
          <a:ln w="28575">
            <a:solidFill>
              <a:srgbClr val="7A2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 flipH="1">
            <a:off x="4804262" y="431801"/>
            <a:ext cx="35462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itchFamily="2" charset="0"/>
              </a:rPr>
              <a:t>НЕПРЕРЫВНОЕ </a:t>
            </a:r>
          </a:p>
          <a:p>
            <a:pPr algn="ctr"/>
            <a:r>
              <a:rPr lang="ru-RU" sz="2800" b="1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itchFamily="2" charset="0"/>
              </a:rPr>
              <a:t>ОБРАЗОВАНИЕ</a:t>
            </a:r>
            <a:endParaRPr lang="ru-RU" sz="2800" b="1" dirty="0">
              <a:solidFill>
                <a:srgbClr val="7A26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tka Small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flipH="1">
            <a:off x="795157" y="2211825"/>
            <a:ext cx="54087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7A2681"/>
                </a:solidFill>
                <a:latin typeface="Sitka Small" pitchFamily="2" charset="0"/>
              </a:rPr>
              <a:t>Постоянное совершенствование профессионального  </a:t>
            </a:r>
          </a:p>
          <a:p>
            <a:pPr algn="ctr"/>
            <a:r>
              <a:rPr lang="ru-RU" sz="2400" dirty="0" smtClean="0">
                <a:solidFill>
                  <a:srgbClr val="7A2681"/>
                </a:solidFill>
                <a:latin typeface="Sitka Small" pitchFamily="2" charset="0"/>
              </a:rPr>
              <a:t>мастерства</a:t>
            </a:r>
            <a:endParaRPr lang="ru-RU" sz="2400" dirty="0">
              <a:solidFill>
                <a:srgbClr val="7A2681"/>
              </a:solidFill>
              <a:latin typeface="Sitka Small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flipH="1">
            <a:off x="7333735" y="2548515"/>
            <a:ext cx="4881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7A2681"/>
                </a:solidFill>
                <a:latin typeface="Sitka Small" pitchFamily="2" charset="0"/>
              </a:rPr>
              <a:t>Улучшение выполнения своей работы</a:t>
            </a:r>
            <a:endParaRPr lang="ru-RU" sz="2400" dirty="0">
              <a:solidFill>
                <a:srgbClr val="7A2681"/>
              </a:solidFill>
              <a:latin typeface="Sitka Small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flipH="1">
            <a:off x="6137369" y="2662886"/>
            <a:ext cx="932612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7A2681"/>
                </a:solidFill>
                <a:latin typeface="Sitka Small" pitchFamily="2" charset="0"/>
              </a:rPr>
              <a:t>+</a:t>
            </a:r>
          </a:p>
          <a:p>
            <a:pPr algn="ctr"/>
            <a:endParaRPr lang="ru-RU" sz="4000" b="1" dirty="0">
              <a:solidFill>
                <a:srgbClr val="7A2681"/>
              </a:solidFill>
              <a:latin typeface="Sitka Small" pitchFamily="2" charset="0"/>
            </a:endParaRPr>
          </a:p>
          <a:p>
            <a:pPr algn="ctr"/>
            <a:r>
              <a:rPr lang="ru-RU" sz="4000" b="1" dirty="0" smtClean="0">
                <a:solidFill>
                  <a:srgbClr val="7A2681"/>
                </a:solidFill>
                <a:latin typeface="Sitka Small" pitchFamily="2" charset="0"/>
              </a:rPr>
              <a:t>=</a:t>
            </a:r>
          </a:p>
          <a:p>
            <a:pPr algn="ctr"/>
            <a:endParaRPr lang="ru-RU" b="1" dirty="0" smtClean="0">
              <a:solidFill>
                <a:srgbClr val="7A2681"/>
              </a:solidFill>
              <a:latin typeface="Sitka Small" pitchFamily="2" charset="0"/>
            </a:endParaRPr>
          </a:p>
          <a:p>
            <a:pPr algn="ctr"/>
            <a:endParaRPr lang="ru-RU" b="1" dirty="0">
              <a:solidFill>
                <a:srgbClr val="7A2681"/>
              </a:solidFill>
              <a:latin typeface="Sitka Small" pitchFamily="2" charset="0"/>
            </a:endParaRPr>
          </a:p>
          <a:p>
            <a:pPr algn="ctr"/>
            <a:endParaRPr lang="ru-RU" b="1" dirty="0" smtClean="0">
              <a:solidFill>
                <a:srgbClr val="7A2681"/>
              </a:solidFill>
              <a:latin typeface="Sitka Small" pitchFamily="2" charset="0"/>
            </a:endParaRPr>
          </a:p>
          <a:p>
            <a:pPr algn="ctr"/>
            <a:r>
              <a:rPr lang="ru-RU" sz="4000" b="1" dirty="0" smtClean="0">
                <a:solidFill>
                  <a:srgbClr val="7A2681"/>
                </a:solidFill>
                <a:latin typeface="Sitka Small" pitchFamily="2" charset="0"/>
              </a:rPr>
              <a:t>+</a:t>
            </a:r>
          </a:p>
        </p:txBody>
      </p:sp>
      <p:sp>
        <p:nvSpPr>
          <p:cNvPr id="20" name="TextBox 19"/>
          <p:cNvSpPr txBox="1"/>
          <p:nvPr/>
        </p:nvSpPr>
        <p:spPr>
          <a:xfrm flipH="1">
            <a:off x="2441623" y="5426313"/>
            <a:ext cx="32091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7A2681"/>
                </a:solidFill>
                <a:latin typeface="Sitka Small" pitchFamily="2" charset="0"/>
              </a:rPr>
              <a:t>Саморазвитие</a:t>
            </a:r>
            <a:endParaRPr lang="ru-RU" sz="2800" dirty="0">
              <a:solidFill>
                <a:srgbClr val="7A2681"/>
              </a:solidFill>
              <a:latin typeface="Sitka Small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flipH="1">
            <a:off x="7547027" y="5250709"/>
            <a:ext cx="33491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7A2681"/>
                </a:solidFill>
                <a:latin typeface="Sitka Small" pitchFamily="2" charset="0"/>
              </a:rPr>
              <a:t>Моральное</a:t>
            </a:r>
          </a:p>
          <a:p>
            <a:pPr algn="ctr"/>
            <a:r>
              <a:rPr lang="ru-RU" sz="2400" dirty="0" smtClean="0">
                <a:solidFill>
                  <a:srgbClr val="7A2681"/>
                </a:solidFill>
                <a:latin typeface="Sitka Small" pitchFamily="2" charset="0"/>
              </a:rPr>
              <a:t> удовлетворение</a:t>
            </a:r>
            <a:endParaRPr lang="ru-RU" sz="2400" dirty="0">
              <a:solidFill>
                <a:srgbClr val="7A2681"/>
              </a:solidFill>
              <a:latin typeface="Sitka Small" pitchFamily="2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9355088" y="1393990"/>
            <a:ext cx="1265309" cy="717019"/>
          </a:xfrm>
          <a:prstGeom prst="straightConnector1">
            <a:avLst/>
          </a:prstGeom>
          <a:ln>
            <a:solidFill>
              <a:srgbClr val="7A26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2441623" y="1393610"/>
            <a:ext cx="1456254" cy="595282"/>
          </a:xfrm>
          <a:prstGeom prst="straightConnector1">
            <a:avLst/>
          </a:prstGeom>
          <a:ln>
            <a:solidFill>
              <a:srgbClr val="7A26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565910" y="24713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423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27868" y="-1170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19479" y="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1568741" y="333708"/>
            <a:ext cx="9899009" cy="1210963"/>
          </a:xfrm>
          <a:prstGeom prst="roundRect">
            <a:avLst/>
          </a:prstGeom>
          <a:noFill/>
          <a:ln w="19050">
            <a:solidFill>
              <a:srgbClr val="7A2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384956" y="646801"/>
            <a:ext cx="75456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Виды непрерывного образования</a:t>
            </a:r>
            <a:endParaRPr lang="ru-RU" sz="3200" dirty="0">
              <a:solidFill>
                <a:srgbClr val="7A26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tka Small" panose="02000505000000020004" pitchFamily="2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68741" y="3426707"/>
            <a:ext cx="2907957" cy="1210963"/>
          </a:xfrm>
          <a:prstGeom prst="roundRect">
            <a:avLst/>
          </a:prstGeom>
          <a:noFill/>
          <a:ln w="19050">
            <a:solidFill>
              <a:srgbClr val="7A2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578866" y="3402263"/>
            <a:ext cx="2907957" cy="1210963"/>
          </a:xfrm>
          <a:prstGeom prst="roundRect">
            <a:avLst/>
          </a:prstGeom>
          <a:noFill/>
          <a:ln w="19050">
            <a:solidFill>
              <a:srgbClr val="7A2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568741" y="1989417"/>
            <a:ext cx="2907957" cy="1210963"/>
          </a:xfrm>
          <a:prstGeom prst="roundRect">
            <a:avLst/>
          </a:prstGeom>
          <a:noFill/>
          <a:ln w="19050">
            <a:solidFill>
              <a:srgbClr val="7A2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559793" y="1940939"/>
            <a:ext cx="2907957" cy="1210963"/>
          </a:xfrm>
          <a:prstGeom prst="roundRect">
            <a:avLst/>
          </a:prstGeom>
          <a:noFill/>
          <a:ln w="19050">
            <a:solidFill>
              <a:srgbClr val="7A2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568741" y="3723571"/>
            <a:ext cx="30700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Онлайн-курсы</a:t>
            </a:r>
            <a:endParaRPr lang="ru-RU" sz="2800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19317" y="2130583"/>
            <a:ext cx="26068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Тренинги и</a:t>
            </a:r>
          </a:p>
          <a:p>
            <a:pPr algn="ctr"/>
            <a:r>
              <a:rPr lang="ru-RU" sz="24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мастер-классы</a:t>
            </a:r>
            <a:endParaRPr lang="ru-RU" sz="2400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44605" y="3662016"/>
            <a:ext cx="23663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7A2681"/>
                </a:solidFill>
                <a:latin typeface="Sitka Small" panose="02000505000000020004" pitchFamily="2" charset="0"/>
              </a:rPr>
              <a:t>Вебинары</a:t>
            </a:r>
            <a:endParaRPr lang="ru-RU" sz="3200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843273" y="2249537"/>
            <a:ext cx="24513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Семинары</a:t>
            </a:r>
            <a:endParaRPr lang="ru-RU" sz="3200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064266" y="3379699"/>
            <a:ext cx="2907957" cy="1210963"/>
          </a:xfrm>
          <a:prstGeom prst="roundRect">
            <a:avLst/>
          </a:prstGeom>
          <a:noFill/>
          <a:ln w="19050">
            <a:solidFill>
              <a:srgbClr val="7A2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575098" y="4863997"/>
            <a:ext cx="2895241" cy="1202649"/>
          </a:xfrm>
          <a:prstGeom prst="roundRect">
            <a:avLst/>
          </a:prstGeom>
          <a:noFill/>
          <a:ln w="19050">
            <a:solidFill>
              <a:srgbClr val="7A2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585225" y="4868085"/>
            <a:ext cx="2895241" cy="1202649"/>
          </a:xfrm>
          <a:prstGeom prst="roundRect">
            <a:avLst/>
          </a:prstGeom>
          <a:noFill/>
          <a:ln w="19050">
            <a:solidFill>
              <a:srgbClr val="7A2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8488353" y="3773593"/>
            <a:ext cx="30508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Получение последующего</a:t>
            </a:r>
          </a:p>
          <a:p>
            <a:pPr algn="ctr"/>
            <a:r>
              <a:rPr lang="ru-RU" sz="16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высшего образования</a:t>
            </a:r>
            <a:endParaRPr lang="ru-RU" sz="1600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15924" y="5109074"/>
            <a:ext cx="28135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Конференции</a:t>
            </a:r>
            <a:endParaRPr lang="ru-RU" sz="2800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618835" y="5169130"/>
            <a:ext cx="28280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Наставничество</a:t>
            </a:r>
            <a:endParaRPr lang="ru-RU" sz="2400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1284921" y="1023457"/>
            <a:ext cx="0" cy="4496687"/>
          </a:xfrm>
          <a:prstGeom prst="line">
            <a:avLst/>
          </a:prstGeom>
          <a:ln w="19050">
            <a:solidFill>
              <a:srgbClr val="7A26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1276664" y="1015069"/>
            <a:ext cx="292077" cy="17624"/>
          </a:xfrm>
          <a:prstGeom prst="line">
            <a:avLst/>
          </a:prstGeom>
          <a:ln w="19050">
            <a:solidFill>
              <a:srgbClr val="7A26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11446853" y="1032693"/>
            <a:ext cx="235964" cy="0"/>
          </a:xfrm>
          <a:prstGeom prst="line">
            <a:avLst/>
          </a:prstGeom>
          <a:ln w="19050">
            <a:solidFill>
              <a:srgbClr val="7A26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1284921" y="2563329"/>
            <a:ext cx="283820" cy="2551"/>
          </a:xfrm>
          <a:prstGeom prst="straightConnector1">
            <a:avLst/>
          </a:prstGeom>
          <a:ln w="19050">
            <a:solidFill>
              <a:srgbClr val="7A26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1291686" y="4043309"/>
            <a:ext cx="283412" cy="8086"/>
          </a:xfrm>
          <a:prstGeom prst="straightConnector1">
            <a:avLst/>
          </a:prstGeom>
          <a:ln w="19050">
            <a:solidFill>
              <a:srgbClr val="7A26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1276664" y="5488685"/>
            <a:ext cx="288443" cy="10487"/>
          </a:xfrm>
          <a:prstGeom prst="straightConnector1">
            <a:avLst/>
          </a:prstGeom>
          <a:ln w="19050">
            <a:solidFill>
              <a:srgbClr val="7A26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6431678" y="1547678"/>
            <a:ext cx="15657" cy="1804252"/>
          </a:xfrm>
          <a:prstGeom prst="straightConnector1">
            <a:avLst/>
          </a:prstGeom>
          <a:ln w="19050">
            <a:solidFill>
              <a:srgbClr val="7A26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H="1">
            <a:off x="11454680" y="2563329"/>
            <a:ext cx="222552" cy="0"/>
          </a:xfrm>
          <a:prstGeom prst="straightConnector1">
            <a:avLst/>
          </a:prstGeom>
          <a:ln w="19050">
            <a:solidFill>
              <a:srgbClr val="7A26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H="1">
            <a:off x="11454680" y="5499172"/>
            <a:ext cx="222552" cy="4088"/>
          </a:xfrm>
          <a:prstGeom prst="straightConnector1">
            <a:avLst/>
          </a:prstGeom>
          <a:ln w="19050">
            <a:solidFill>
              <a:srgbClr val="7A26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flipH="1" flipV="1">
            <a:off x="11486823" y="4051395"/>
            <a:ext cx="190409" cy="14585"/>
          </a:xfrm>
          <a:prstGeom prst="straightConnector1">
            <a:avLst/>
          </a:prstGeom>
          <a:ln w="19050">
            <a:solidFill>
              <a:srgbClr val="7A26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11677232" y="1023457"/>
            <a:ext cx="0" cy="4496687"/>
          </a:xfrm>
          <a:prstGeom prst="line">
            <a:avLst/>
          </a:prstGeom>
          <a:ln w="19050">
            <a:solidFill>
              <a:srgbClr val="7A26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783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8" name="Прямоугольник с одним вырезанным углом 7"/>
          <p:cNvSpPr/>
          <p:nvPr/>
        </p:nvSpPr>
        <p:spPr>
          <a:xfrm flipH="1">
            <a:off x="705922" y="274417"/>
            <a:ext cx="4734557" cy="6478697"/>
          </a:xfrm>
          <a:prstGeom prst="snip1Rect">
            <a:avLst/>
          </a:prstGeom>
          <a:solidFill>
            <a:srgbClr val="7A268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05923" y="1928715"/>
            <a:ext cx="485059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ВЕБИНАР</a:t>
            </a:r>
            <a:r>
              <a:rPr lang="ru-RU" sz="4000" b="1" dirty="0" smtClean="0">
                <a:solidFill>
                  <a:schemeClr val="bg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solidFill>
                  <a:schemeClr val="bg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3200" dirty="0">
                <a:solidFill>
                  <a:schemeClr val="bg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это </a:t>
            </a:r>
            <a:r>
              <a:rPr lang="ru-RU" sz="3200" dirty="0" smtClean="0">
                <a:solidFill>
                  <a:schemeClr val="bg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групповое обучение </a:t>
            </a:r>
            <a:r>
              <a:rPr lang="ru-RU" sz="3200" dirty="0">
                <a:solidFill>
                  <a:schemeClr val="bg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участников на </a:t>
            </a:r>
            <a:r>
              <a:rPr lang="ru-RU" sz="3200" dirty="0" smtClean="0">
                <a:solidFill>
                  <a:schemeClr val="bg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базе специализированной </a:t>
            </a:r>
            <a:r>
              <a:rPr lang="ru-RU" sz="3200" dirty="0">
                <a:solidFill>
                  <a:schemeClr val="bg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электронной </a:t>
            </a:r>
            <a:r>
              <a:rPr lang="ru-RU" sz="3200" dirty="0" smtClean="0">
                <a:solidFill>
                  <a:schemeClr val="bg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площадки.</a:t>
            </a:r>
            <a:endParaRPr lang="ru-RU" sz="3200" dirty="0">
              <a:solidFill>
                <a:schemeClr val="bg1"/>
              </a:solidFill>
              <a:latin typeface="Sitka Small" panose="02000505000000020004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42652" y="939190"/>
            <a:ext cx="6635486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ОСНОВНЫЕ ПРЕИМУЩЕСТВА ВЕБИНАРОВ:</a:t>
            </a:r>
          </a:p>
          <a:p>
            <a:pPr algn="ctr"/>
            <a:endParaRPr lang="ru-RU" sz="800" dirty="0" smtClean="0">
              <a:solidFill>
                <a:srgbClr val="7A26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tka Small" panose="02000505000000020004" pitchFamily="2" charset="0"/>
            </a:endParaRP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1. Возможность </a:t>
            </a: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>интерактивного </a:t>
            </a: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участия: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2. Эффективный </a:t>
            </a: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>способ </a:t>
            </a: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обучения;</a:t>
            </a: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/>
            </a:r>
            <a:b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</a:b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3. Профессиональное онлайн-общение;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4.Разнообразные </a:t>
            </a: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>формы общения</a:t>
            </a:r>
            <a:r>
              <a:rPr lang="ru-RU" sz="1600" dirty="0">
                <a:solidFill>
                  <a:srgbClr val="7A2681"/>
                </a:solidFill>
                <a:latin typeface="Sitka Small" panose="02000505000000020004" pitchFamily="2" charset="0"/>
              </a:rPr>
              <a:t> (видео, звук, </a:t>
            </a:r>
            <a:r>
              <a:rPr lang="ru-RU" sz="16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демонстрация файлов</a:t>
            </a:r>
            <a:r>
              <a:rPr lang="ru-RU" sz="1600" dirty="0">
                <a:solidFill>
                  <a:srgbClr val="7A2681"/>
                </a:solidFill>
                <a:latin typeface="Sitka Small" panose="02000505000000020004" pitchFamily="2" charset="0"/>
              </a:rPr>
              <a:t>, чат, белая доска, анкета, иконки</a:t>
            </a:r>
            <a:r>
              <a:rPr lang="ru-RU" sz="16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);</a:t>
            </a: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/>
            </a:r>
            <a:b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</a:b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>5</a:t>
            </a: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. Нет </a:t>
            </a: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>географических </a:t>
            </a: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рамок;</a:t>
            </a: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/>
            </a:r>
            <a:b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</a:b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>6</a:t>
            </a: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. </a:t>
            </a: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>С</a:t>
            </a: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овмещение </a:t>
            </a: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>разных форм </a:t>
            </a: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обучения;</a:t>
            </a: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/>
            </a:r>
            <a:b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</a:b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>7</a:t>
            </a: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. </a:t>
            </a: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>П</a:t>
            </a: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одключение </a:t>
            </a: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>спикеров из удаленных </a:t>
            </a: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регионов;</a:t>
            </a: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/>
            </a:r>
            <a:b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</a:b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>8</a:t>
            </a: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. </a:t>
            </a: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>Э</a:t>
            </a: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кономия времени и денежных средств.</a:t>
            </a:r>
            <a:endParaRPr lang="ru-RU" sz="2000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</a:t>
            </a:r>
            <a:r>
              <a:rPr lang="ru-RU" dirty="0">
                <a:solidFill>
                  <a:srgbClr val="7A2681"/>
                </a:solidFill>
                <a:latin typeface="Sitka Small" panose="02000505000000020004" pitchFamily="2" charset="0"/>
              </a:rPr>
              <a:t/>
            </a:r>
            <a:br>
              <a:rPr lang="ru-RU" dirty="0">
                <a:solidFill>
                  <a:srgbClr val="7A2681"/>
                </a:solidFill>
                <a:latin typeface="Sitka Small" panose="02000505000000020004" pitchFamily="2" charset="0"/>
              </a:rPr>
            </a:br>
            <a:endParaRPr lang="ru-RU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64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89886" y="5750004"/>
            <a:ext cx="1148678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solidFill>
                  <a:srgbClr val="7A2681"/>
                </a:solidFill>
                <a:latin typeface="Sitka Small" panose="02000505000000020004" pitchFamily="2" charset="0"/>
                <a:hlinkClick r:id="rId4"/>
              </a:rPr>
              <a:t>Вебинары</a:t>
            </a:r>
            <a:r>
              <a:rPr lang="ru-RU" sz="2400" dirty="0">
                <a:solidFill>
                  <a:srgbClr val="7A2681"/>
                </a:solidFill>
                <a:latin typeface="Sitka Small" panose="02000505000000020004" pitchFamily="2" charset="0"/>
                <a:hlinkClick r:id="rId4"/>
              </a:rPr>
              <a:t>, Круглосуточный доступ (офлайн), Программы общей направленности, библиотекарь – мероприятия – </a:t>
            </a:r>
            <a:r>
              <a:rPr lang="ru-RU" sz="2400" dirty="0" err="1" smtClean="0">
                <a:solidFill>
                  <a:srgbClr val="7A2681"/>
                </a:solidFill>
                <a:latin typeface="Sitka Small" panose="02000505000000020004" pitchFamily="2" charset="0"/>
                <a:hlinkClick r:id="rId4"/>
              </a:rPr>
              <a:t>УчМет</a:t>
            </a:r>
            <a:endParaRPr lang="ru-RU" sz="2400" dirty="0" smtClean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l="6822" t="9369" r="2200" b="3783"/>
          <a:stretch/>
        </p:blipFill>
        <p:spPr>
          <a:xfrm>
            <a:off x="1390575" y="359579"/>
            <a:ext cx="9885406" cy="5308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91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5" name="Рисунок 4" descr="IMG_0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3155196" y="-2178803"/>
            <a:ext cx="6858000" cy="1121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06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14188" t="15497" r="11892" b="4503"/>
          <a:stretch/>
        </p:blipFill>
        <p:spPr>
          <a:xfrm>
            <a:off x="1800404" y="247135"/>
            <a:ext cx="9012194" cy="54864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00404" y="5941824"/>
            <a:ext cx="9662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Sitka Small" panose="02000505000000020004" pitchFamily="2" charset="0"/>
                <a:hlinkClick r:id="rId5"/>
              </a:rPr>
              <a:t>Семинары, практикумы, круглые столы / </a:t>
            </a:r>
            <a:r>
              <a:rPr lang="ru-RU" sz="2000" dirty="0" err="1">
                <a:latin typeface="Sitka Small" panose="02000505000000020004" pitchFamily="2" charset="0"/>
                <a:hlinkClick r:id="rId5"/>
              </a:rPr>
              <a:t>РГБМ.Видео</a:t>
            </a:r>
            <a:r>
              <a:rPr lang="ru-RU" sz="2000" dirty="0">
                <a:latin typeface="Sitka Small" panose="02000505000000020004" pitchFamily="2" charset="0"/>
                <a:hlinkClick r:id="rId5"/>
              </a:rPr>
              <a:t> — Российская государственная библиотека для молодежи</a:t>
            </a:r>
            <a:endParaRPr lang="ru-RU" sz="2000" dirty="0"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81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1419" t="10090" r="1283" b="47508"/>
          <a:stretch/>
        </p:blipFill>
        <p:spPr>
          <a:xfrm>
            <a:off x="1047083" y="124181"/>
            <a:ext cx="9265589" cy="22713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135" t="35796" r="473" b="4024"/>
          <a:stretch/>
        </p:blipFill>
        <p:spPr>
          <a:xfrm>
            <a:off x="2072885" y="1975407"/>
            <a:ext cx="9265589" cy="315571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41831" y="5814540"/>
            <a:ext cx="528061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Sitka Small" panose="02000505000000020004" pitchFamily="2" charset="0"/>
                <a:hlinkClick r:id="rId6"/>
              </a:rPr>
              <a:t>PRO.</a:t>
            </a:r>
            <a:r>
              <a:rPr lang="ru-RU" sz="4400" dirty="0" err="1">
                <a:latin typeface="Sitka Small" panose="02000505000000020004" pitchFamily="2" charset="0"/>
                <a:hlinkClick r:id="rId6"/>
              </a:rPr>
              <a:t>Культура.РФ</a:t>
            </a:r>
            <a:endParaRPr lang="ru-RU" sz="4400" dirty="0"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25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14392" t="13093" r="17230" b="3543"/>
          <a:stretch/>
        </p:blipFill>
        <p:spPr>
          <a:xfrm>
            <a:off x="1923972" y="259287"/>
            <a:ext cx="8336693" cy="571706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642930" y="6247333"/>
            <a:ext cx="7404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Sitka Small" panose="02000505000000020004" pitchFamily="2" charset="0"/>
                <a:hlinkClick r:id="rId5"/>
              </a:rPr>
              <a:t>Университетская библиотека </a:t>
            </a:r>
            <a:r>
              <a:rPr lang="en-US" sz="2800" dirty="0">
                <a:latin typeface="Sitka Small" panose="02000505000000020004" pitchFamily="2" charset="0"/>
                <a:hlinkClick r:id="rId5"/>
              </a:rPr>
              <a:t>ONLINE</a:t>
            </a:r>
            <a:endParaRPr lang="ru-RU" sz="2800" dirty="0">
              <a:latin typeface="Sitka Small" panose="02000505000000020004" pitchFamily="2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9564130" y="3591697"/>
            <a:ext cx="1696994" cy="1293341"/>
          </a:xfrm>
          <a:prstGeom prst="straightConnector1">
            <a:avLst/>
          </a:prstGeom>
          <a:ln w="57150">
            <a:solidFill>
              <a:srgbClr val="7A26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412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4460" t="13694" r="12973" b="9790"/>
          <a:stretch/>
        </p:blipFill>
        <p:spPr>
          <a:xfrm>
            <a:off x="1047083" y="111327"/>
            <a:ext cx="6598747" cy="34397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l="11689" t="10210" r="16573" b="3664"/>
          <a:stretch/>
        </p:blipFill>
        <p:spPr>
          <a:xfrm>
            <a:off x="6306932" y="2319494"/>
            <a:ext cx="5560551" cy="375520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156848" y="6074703"/>
            <a:ext cx="26404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err="1">
                <a:latin typeface="Sitka Small" panose="02000505000000020004" pitchFamily="2" charset="0"/>
                <a:hlinkClick r:id="rId6"/>
              </a:rPr>
              <a:t>Вебинары</a:t>
            </a:r>
            <a:endParaRPr lang="ru-RU" sz="3600" dirty="0">
              <a:latin typeface="Sitka Small" panose="02000505000000020004" pitchFamily="2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/>
          <a:srcRect l="15338" t="51411" r="16352" b="15676"/>
          <a:stretch/>
        </p:blipFill>
        <p:spPr>
          <a:xfrm>
            <a:off x="748334" y="3962628"/>
            <a:ext cx="5400149" cy="146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99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35467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01629" y="1424012"/>
            <a:ext cx="991116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ЧТОБЫ ОТКРЫТЬ ССЫЛКУ НА РЕСУРС, ПЕРЕВЕДИТЕ ПРЕЗЕНТАЦИЮ В РЕЖИМ «ПОКАЗ СЛАЙДОВ» И КЛИКНИТЕ ПО ТЕКСТУ.</a:t>
            </a:r>
            <a:endParaRPr lang="ru-RU" sz="4800" dirty="0">
              <a:solidFill>
                <a:srgbClr val="7A26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4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2"/>
          <a:stretch/>
        </p:blipFill>
        <p:spPr bwMode="auto">
          <a:xfrm>
            <a:off x="6528365" y="1130739"/>
            <a:ext cx="5663635" cy="4223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6698974" cy="686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8" y="52563"/>
            <a:ext cx="815009" cy="8150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584578"/>
            <a:ext cx="659850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КНИГИ ДЛЯ ХОРОШЕГО НАСТРОЕНИЯ И НЕ ТОЛЬКО</a:t>
            </a:r>
          </a:p>
          <a:p>
            <a:pPr algn="ctr"/>
            <a:endParaRPr lang="ru-RU" sz="5400" dirty="0" smtClean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r"/>
            <a:r>
              <a:rPr lang="ru-RU" sz="4000" i="1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Аверина Е.Н.</a:t>
            </a:r>
            <a:endParaRPr lang="ru-RU" sz="4000" i="1" dirty="0">
              <a:solidFill>
                <a:schemeClr val="bg1"/>
              </a:solidFill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53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46" y="401557"/>
            <a:ext cx="11159524" cy="627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05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35467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73" y="470263"/>
            <a:ext cx="11355977" cy="638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51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35467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46" y="426720"/>
            <a:ext cx="11433386" cy="64312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50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35467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457" y="365760"/>
            <a:ext cx="11358880" cy="638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35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5" name="Рисунок 4" descr="IMG_0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3174570" y="-2159426"/>
            <a:ext cx="6857999" cy="1117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56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35467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628" y="365761"/>
            <a:ext cx="11397577" cy="6411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13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35467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73" y="487680"/>
            <a:ext cx="11325013" cy="637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70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35467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56" y="474014"/>
            <a:ext cx="11337553" cy="6377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29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35467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43" y="557349"/>
            <a:ext cx="11242757" cy="6324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03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35467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172" y="496389"/>
            <a:ext cx="11330331" cy="637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10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35467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" y="409303"/>
            <a:ext cx="11216640" cy="630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99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35467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56" y="461555"/>
            <a:ext cx="11247604" cy="6326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93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35467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56" y="374469"/>
            <a:ext cx="11330331" cy="637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75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35467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846" y="496389"/>
            <a:ext cx="11309531" cy="636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08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35467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299" y="478971"/>
            <a:ext cx="11340496" cy="637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5" name="Рисунок 4" descr="IMG_0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3078855" y="-2159508"/>
            <a:ext cx="6857999" cy="111536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975600" y="0"/>
            <a:ext cx="4006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itchFamily="2" charset="0"/>
              </a:rPr>
              <a:t>СТАРАЯ ФОРМА 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tka Small" pitchFamily="2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7288359" y="4362450"/>
            <a:ext cx="425450" cy="684000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10800000">
            <a:off x="11650408" y="4362450"/>
            <a:ext cx="425450" cy="684000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805019" y="3759200"/>
            <a:ext cx="3790690" cy="1720850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8439150" y="5638800"/>
            <a:ext cx="1682750" cy="654050"/>
          </a:xfrm>
          <a:prstGeom prst="straightConnector1">
            <a:avLst/>
          </a:prstGeom>
          <a:ln w="38100">
            <a:solidFill>
              <a:srgbClr val="7A268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952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35467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97" y="444137"/>
            <a:ext cx="11402423" cy="641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86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35467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13" y="409303"/>
            <a:ext cx="11464350" cy="644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45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35467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56" y="348342"/>
            <a:ext cx="11258240" cy="633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11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35467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914" y="522514"/>
            <a:ext cx="11263086" cy="633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5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35467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586" y="461554"/>
            <a:ext cx="11371460" cy="639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1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35467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56" y="348342"/>
            <a:ext cx="11216640" cy="630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62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5548" y="2495846"/>
            <a:ext cx="11857283" cy="1179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0"/>
              </a:spcAft>
              <a:buSzPts val="1400"/>
            </a:pPr>
            <a:r>
              <a:rPr lang="ru-RU" sz="6600" i="1" dirty="0" smtClean="0">
                <a:solidFill>
                  <a:srgbClr val="7A2681"/>
                </a:solidFill>
                <a:effectLst/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ЗА ВНИМАНИЕ!</a:t>
            </a:r>
            <a:endParaRPr lang="ru-RU" sz="6600" i="1" dirty="0">
              <a:solidFill>
                <a:srgbClr val="7A2681"/>
              </a:solidFill>
              <a:effectLst/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5827" y="3674951"/>
            <a:ext cx="1959164" cy="310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38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31" y="112666"/>
            <a:ext cx="815009" cy="815009"/>
          </a:xfrm>
          <a:prstGeom prst="rect">
            <a:avLst/>
          </a:prstGeom>
        </p:spPr>
      </p:pic>
      <p:pic>
        <p:nvPicPr>
          <p:cNvPr id="11" name="Рисунок 10" descr="IMG_0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3094721" y="-2146817"/>
            <a:ext cx="6857999" cy="111923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82138" y="112666"/>
            <a:ext cx="581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itchFamily="2" charset="0"/>
              </a:rPr>
              <a:t>НОВАЯ ФОРМА 2025 ГОД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tka Small" pitchFamily="2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622200" y="4827182"/>
            <a:ext cx="0" cy="1190846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8742470" y="4703136"/>
            <a:ext cx="0" cy="1190846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4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5" name="Рисунок 4" descr="IMG_0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3130660" y="-2107766"/>
            <a:ext cx="6857999" cy="1107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05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5" name="Рисунок 4" descr="IMG_0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3006673" y="-2019728"/>
            <a:ext cx="6749512" cy="1076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ама">
  <a:themeElements>
    <a:clrScheme name="Рама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Рама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Рама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Рамка</Template>
  <TotalTime>5290</TotalTime>
  <Words>732</Words>
  <Application>Microsoft Office PowerPoint</Application>
  <PresentationFormat>Широкоэкранный</PresentationFormat>
  <Paragraphs>200</Paragraphs>
  <Slides>66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66</vt:i4>
      </vt:variant>
    </vt:vector>
  </HeadingPairs>
  <TitlesOfParts>
    <vt:vector size="74" baseType="lpstr">
      <vt:lpstr>Arial</vt:lpstr>
      <vt:lpstr>Calibri</vt:lpstr>
      <vt:lpstr>Corbel</vt:lpstr>
      <vt:lpstr>Sitka Small</vt:lpstr>
      <vt:lpstr>Times New Roman</vt:lpstr>
      <vt:lpstr>Wingdings</vt:lpstr>
      <vt:lpstr>Wingdings 2</vt:lpstr>
      <vt:lpstr>Рама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Сотрудник</dc:creator>
  <cp:lastModifiedBy>Сотрудник</cp:lastModifiedBy>
  <cp:revision>278</cp:revision>
  <dcterms:created xsi:type="dcterms:W3CDTF">2024-09-17T06:10:30Z</dcterms:created>
  <dcterms:modified xsi:type="dcterms:W3CDTF">2025-06-17T09:42:42Z</dcterms:modified>
</cp:coreProperties>
</file>