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9" r:id="rId2"/>
    <p:sldId id="316" r:id="rId3"/>
    <p:sldId id="310" r:id="rId4"/>
    <p:sldId id="367" r:id="rId5"/>
    <p:sldId id="315" r:id="rId6"/>
    <p:sldId id="314" r:id="rId7"/>
    <p:sldId id="366" r:id="rId8"/>
    <p:sldId id="317" r:id="rId9"/>
    <p:sldId id="313" r:id="rId10"/>
    <p:sldId id="320" r:id="rId11"/>
    <p:sldId id="321" r:id="rId12"/>
    <p:sldId id="322" r:id="rId13"/>
    <p:sldId id="323" r:id="rId14"/>
    <p:sldId id="325" r:id="rId15"/>
    <p:sldId id="328" r:id="rId16"/>
    <p:sldId id="327" r:id="rId17"/>
    <p:sldId id="326" r:id="rId18"/>
    <p:sldId id="329" r:id="rId19"/>
    <p:sldId id="330" r:id="rId20"/>
    <p:sldId id="346" r:id="rId21"/>
    <p:sldId id="345" r:id="rId22"/>
    <p:sldId id="344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8" r:id="rId34"/>
    <p:sldId id="357" r:id="rId35"/>
    <p:sldId id="362" r:id="rId36"/>
    <p:sldId id="361" r:id="rId37"/>
    <p:sldId id="363" r:id="rId38"/>
    <p:sldId id="360" r:id="rId39"/>
    <p:sldId id="365" r:id="rId40"/>
    <p:sldId id="319" r:id="rId41"/>
    <p:sldId id="311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282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0AFF01E-700E-49B9-977A-70C0D743204D}">
          <p14:sldIdLst>
            <p14:sldId id="259"/>
            <p14:sldId id="316"/>
            <p14:sldId id="310"/>
            <p14:sldId id="367"/>
            <p14:sldId id="315"/>
            <p14:sldId id="314"/>
            <p14:sldId id="366"/>
            <p14:sldId id="317"/>
            <p14:sldId id="313"/>
            <p14:sldId id="320"/>
            <p14:sldId id="321"/>
            <p14:sldId id="322"/>
            <p14:sldId id="323"/>
            <p14:sldId id="325"/>
            <p14:sldId id="328"/>
            <p14:sldId id="327"/>
            <p14:sldId id="326"/>
            <p14:sldId id="329"/>
            <p14:sldId id="330"/>
            <p14:sldId id="346"/>
            <p14:sldId id="345"/>
            <p14:sldId id="344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8"/>
            <p14:sldId id="357"/>
            <p14:sldId id="362"/>
            <p14:sldId id="361"/>
            <p14:sldId id="363"/>
            <p14:sldId id="360"/>
            <p14:sldId id="365"/>
            <p14:sldId id="319"/>
            <p14:sldId id="311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681"/>
    <a:srgbClr val="BD3939"/>
    <a:srgbClr val="D87ACB"/>
    <a:srgbClr val="FF99FF"/>
    <a:srgbClr val="A05D04"/>
    <a:srgbClr val="993300"/>
    <a:srgbClr val="FAC176"/>
    <a:srgbClr val="6AA8F2"/>
    <a:srgbClr val="CBD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59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9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80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55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76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87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245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37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03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349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66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859269-34BF-42BE-8762-BCCA346AC64F}" type="datetimeFigureOut">
              <a:rPr lang="ru-RU" smtClean="0"/>
              <a:t>16.04.2026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5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ookunion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ublication.pravo.gov.ru/document/0001202505300012?ysclid=mlht0dmpf3422422963" TargetMode="External"/><Relationship Id="rId4" Type="http://schemas.openxmlformats.org/officeDocument/2006/relationships/hyperlink" Target="http://publication.pravo.gov.ru/document/0001202408080017?ysclid=mmcaol18po3776562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369" y="731770"/>
            <a:ext cx="70763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Библиотекарь-профессионал: секреты эффективности и вдохновения!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385" y="-11700"/>
            <a:ext cx="4901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45389" y="-11700"/>
            <a:ext cx="11033185" cy="6645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u="sng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Основания:</a:t>
            </a:r>
            <a:endParaRPr lang="ru-RU" sz="40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7A268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800" dirty="0">
              <a:solidFill>
                <a:srgbClr val="7A268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08.01.1998г. № 3-ФЗ «О наркотических средствах  и психотропных веществах», статья 46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пункты 2, 2.1 и 2.2;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 о Министерстве цифрового развития, связи и массовых коммуникаций РФ, утвержденного постановлением Правительства РФ от 02.06.2008г. № 418, пункт 5, подпункты 5.2.71 и 5.2.72;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Министерства цифрового развития, связи и массовых коммуникаций РФ от 20.05.2025 № 475 «Об утверждении порядка маркировки и перечня произведений литературы». </a:t>
            </a:r>
          </a:p>
          <a:p>
            <a:pPr marL="685800">
              <a:lnSpc>
                <a:spcPct val="107000"/>
              </a:lnSpc>
              <a:spcAft>
                <a:spcPts val="0"/>
              </a:spcAft>
            </a:pPr>
            <a:r>
              <a:rPr lang="ru-RU" sz="2800" u="sng" dirty="0" smtClean="0">
                <a:solidFill>
                  <a:schemeClr val="accent6">
                    <a:lumMod val="75000"/>
                  </a:schemeClr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sz="2800" u="sng" dirty="0">
                <a:solidFill>
                  <a:schemeClr val="accent6">
                    <a:lumMod val="75000"/>
                  </a:schemeClr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вступил в силу с 1 сентября 2025 года.</a:t>
            </a:r>
            <a:endParaRPr lang="ru-RU" sz="2800" dirty="0">
              <a:solidFill>
                <a:schemeClr val="accent6">
                  <a:lumMod val="75000"/>
                </a:schemeClr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7821" y="392030"/>
            <a:ext cx="10913022" cy="60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Маркировка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произведений литературы осуществляется производителями или распространителями.</a:t>
            </a:r>
          </a:p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Маркировке подлежат издания, включенные в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</a:t>
            </a:r>
            <a:r>
              <a:rPr lang="ru-RU" sz="2800" dirty="0"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произведений литературы, указанных в подпункте 1</a:t>
            </a: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пункта 2 статьи 46 Федерального закона «О наркотических средствах и психотропных веществах».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</a:t>
            </a:r>
            <a:r>
              <a:rPr lang="ru-RU" sz="2800" dirty="0"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находится на сайте Российского книжного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союза</a:t>
            </a:r>
            <a:r>
              <a:rPr lang="en-US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https://bookunion.ru</a:t>
            </a:r>
            <a:r>
              <a:rPr lang="en-US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 rotWithShape="1">
          <a:blip r:embed="rId4" cstate="print"/>
          <a:srcRect t="10412" r="774" b="4167"/>
          <a:stretch/>
        </p:blipFill>
        <p:spPr bwMode="auto">
          <a:xfrm>
            <a:off x="931046" y="-11700"/>
            <a:ext cx="11098394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386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4" cstate="print"/>
          <a:srcRect t="10093" r="1046" b="3709"/>
          <a:stretch/>
        </p:blipFill>
        <p:spPr bwMode="auto">
          <a:xfrm>
            <a:off x="985837" y="-11699"/>
            <a:ext cx="10982643" cy="6869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75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4" cstate="print"/>
          <a:srcRect t="24263" r="33395" b="3886"/>
          <a:stretch/>
        </p:blipFill>
        <p:spPr bwMode="auto">
          <a:xfrm>
            <a:off x="1002166" y="0"/>
            <a:ext cx="11017114" cy="6881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51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-11700"/>
            <a:ext cx="10935834" cy="686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575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kern="180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Разъяснение относительно формирования Отраслевого перечня книг, содержащих упоминания наркотических средств</a:t>
            </a: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21252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связи с многочисленными запросами, поступившими в адрес Российского книжного союза (РКС) после публикации Отраслевого перечня, считаем необходимым дать следующие разъяснения.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b="1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Отраслевой перечень представляет собой консо­лидированную позицию профессиональ­ного сообщества</a:t>
            </a: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сформирован­ную в ответ на текущие запросы участников книжного рынка и выработку правоприменительной практики по</a:t>
            </a:r>
            <a:r>
              <a:rPr lang="ru-RU" sz="1200" spc="-20" dirty="0">
                <a:solidFill>
                  <a:srgbClr val="212529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spc="-20" dirty="0">
                <a:solidFill>
                  <a:srgbClr val="00B05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№ 224-ФЗ 08.08.2024 г</a:t>
            </a:r>
            <a:r>
              <a:rPr lang="ru-RU" sz="1200" spc="-20" dirty="0">
                <a:solidFill>
                  <a:srgbClr val="00B05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B050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создание обусловлено необходимостью упорядо­чивания информации и предотвращения хаотичной рассылки непроверенных данных в адреса книжных магазинов и библиотек.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Ключевая задача Отраслевого перечня — создать единый открытый отраслевой стандарт (принцип «одного окна») для инфор­мирования о произведениях, содержащих упоминания наркотических средств.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Подчеркиваем, что инициатива направлена на поддержку издателей и распространителей. Отраслевой перечень форми­руется издателями/правообладателями с целью минимизации рисков применения штрафных санкций для всех субъектов отрасли.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Механизм работы Отраслевого перечня обеспечивает оперативное оповещение всех заинтересованных сторон о необходимости маркировки изданий в соответствии с требо­ваниями действующего законодательства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Логика работы инструмента прозрачна: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Издатель выявляет в книге контент, подпадающий под регулирование.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вносится в Отраслевой перечень.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Любой субъект книжной индустрии (розничные мага­зины, библиотеки, оптовые организации и пр.) на всей территории страны получает доступ к актуали­зированным данным и предпринимает необходимые действия по маркировке экземпляров во избежание административной ответ­ственности.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Идея создания единого Отраслевого перечня являлась предметом многократных обсуждений профессиональным сообществом на протяжении года и получила поддержку ключевых игроков рынка.</a:t>
            </a:r>
            <a:endParaRPr lang="ru-RU" sz="12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 сожалению, безуспешные попытки РКС внести изменения в закон (отмена обратной силы и заявительный характер формирования Перечня, предусмотренного вышеука­зан­ным ФЗ), а также публикация</a:t>
            </a:r>
            <a:r>
              <a:rPr lang="ru-RU" sz="1200" spc="-20" dirty="0">
                <a:solidFill>
                  <a:srgbClr val="212529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spc="-20" dirty="0">
                <a:solidFill>
                  <a:srgbClr val="00B05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Приказа </a:t>
            </a:r>
            <a:r>
              <a:rPr lang="ru-RU" sz="1200" spc="-20" dirty="0" err="1">
                <a:solidFill>
                  <a:srgbClr val="00B05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Минцифры</a:t>
            </a:r>
            <a:r>
              <a:rPr lang="ru-RU" sz="1200" spc="-20" dirty="0">
                <a:solidFill>
                  <a:srgbClr val="00B05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России № 475 от 25.05.25 г.</a:t>
            </a:r>
            <a:r>
              <a:rPr lang="ru-RU" sz="1200" spc="-20" dirty="0">
                <a:solidFill>
                  <a:srgbClr val="212529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придали вопросу особую актуальность, сделав формирование Отраслевого перечня безусловной необходимостью для выстраивания эффективной работы по </a:t>
            </a:r>
            <a:r>
              <a:rPr lang="ru-RU" sz="1200" spc="-20" dirty="0" err="1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правоприменению</a:t>
            </a:r>
            <a:r>
              <a:rPr lang="ru-RU" sz="1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42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45388" y="65275"/>
            <a:ext cx="10455215" cy="6715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spc="-20" dirty="0">
                <a:solidFill>
                  <a:srgbClr val="C0000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4400" dirty="0">
              <a:solidFill>
                <a:srgbClr val="C00000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3200" spc="-2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Отраслевой перечень не имеет нормативного    закрепления и ведется на добровольной основе исключительно в интересах отрасли. По сути, профессиональное сообщество, сталкиваясь с отсутствием детализированных разъяснений и четких критериев со стороны регулирующих и контролирующих органов, вынуждено создавать собственный механизм саморе­гу­ли­рования для обеспечения единообразной правоприменительной практики.</a:t>
            </a:r>
            <a:endParaRPr lang="ru-RU" sz="32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5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5614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9675" y="-18651"/>
            <a:ext cx="11068297" cy="309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Печатные издания, произведенные </a:t>
            </a:r>
            <a:r>
              <a:rPr lang="ru-RU" sz="2800" b="1" i="1" u="sng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b="1" i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 сентября 2025 года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маркируются производителями типографским способом в виде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</a:rPr>
              <a:t>-</a:t>
            </a:r>
            <a:r>
              <a:rPr lang="ru-RU" sz="2800" b="1" i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</a:rPr>
              <a:t> </a:t>
            </a:r>
            <a:r>
              <a:rPr lang="ru-RU" sz="2800" u="sng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</a:rPr>
              <a:t>предупреждающего знака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</a:rPr>
              <a:t>, представляющего равносторонний треугольник с закругленными углами и вписанным восклицательным знаком;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pic>
        <p:nvPicPr>
          <p:cNvPr id="9" name="Рисунок 8" descr="D:\Загрузки\dfdc55b626b17bb175cc1c456d8cbb9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1509" y="3084585"/>
            <a:ext cx="1444621" cy="1194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85942" y="4142002"/>
            <a:ext cx="111357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400" b="1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текстового сообщения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следующего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содержания: «Незаконное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потребление наркотических средств, психотропных веществ, их аналогов причиняет вред здоровью, их незаконный оборот запрещен и влечет установленную законодательством ответственность».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79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468781"/>
            <a:ext cx="10895769" cy="5932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i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Печатные издания, произведенные </a:t>
            </a:r>
            <a:r>
              <a:rPr lang="ru-RU" sz="2800" b="1" i="1" u="sng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</a:t>
            </a:r>
            <a:r>
              <a:rPr lang="ru-RU" sz="2800" b="1" i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 сентября 2025 года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маркируются нами с помощью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49580" indent="449580" algn="ctr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678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текстового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сообщения </a:t>
            </a: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 оборотной стороне обложки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Текст наклейки должен быть контрастным по отношению к фону. Клеить нужно по пути здравого смысла, чтобы не перекрывать нужную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информацию.</a:t>
            </a:r>
          </a:p>
          <a:p>
            <a:pPr marL="449580"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678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предупреждающего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знака - </a:t>
            </a: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 лицевой стороне обложки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4958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BD3939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Маркироваться должны произведения, обнародованные с 1 августа 1990 года.</a:t>
            </a:r>
            <a:endParaRPr lang="ru-RU" sz="2800" dirty="0">
              <a:solidFill>
                <a:srgbClr val="BD3939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3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658" y="731770"/>
            <a:ext cx="707630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40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Вспоминаем ББК</a:t>
            </a:r>
          </a:p>
          <a:p>
            <a:pPr algn="ctr"/>
            <a:endParaRPr lang="ru-RU" sz="48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endParaRPr lang="ru-RU" sz="3600" i="1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6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Аверина Е.Н.</a:t>
            </a:r>
            <a:endParaRPr lang="ru-RU" sz="3200" i="1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Главный библиотекарь</a:t>
            </a:r>
          </a:p>
          <a:p>
            <a:pPr algn="r"/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МКУК «ЛМПРБ»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621" y="0"/>
            <a:ext cx="4968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7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369" y="731770"/>
            <a:ext cx="707630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Мониторинг: новая форма, новые возможности</a:t>
            </a:r>
          </a:p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48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6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Колесова Е.В</a:t>
            </a:r>
            <a:r>
              <a:rPr lang="ru-RU" sz="32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.</a:t>
            </a:r>
          </a:p>
          <a:p>
            <a:pPr algn="r"/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Библиограф МКУК «ЛМПРБ»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1" r="22245"/>
          <a:stretch/>
        </p:blipFill>
        <p:spPr>
          <a:xfrm>
            <a:off x="7284384" y="0"/>
            <a:ext cx="4906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4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1244" y="355611"/>
            <a:ext cx="8856984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Библиотечно-библиографическая классификация (ББК) — национальная классификационная система России в области библиотечного дела.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30456" y="2363912"/>
            <a:ext cx="8820472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Для того, чтобы библиотечную классификацию можно было использовать в библиотеках, её оформляют в виде </a:t>
            </a:r>
            <a:r>
              <a:rPr lang="ru-RU" sz="2800" b="1" u="sng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книги — таблиц классификации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10000" y="437221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Универсальные</a:t>
            </a:r>
          </a:p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Полные</a:t>
            </a:r>
          </a:p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Средние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Сокращенные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Отраслевые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7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0" y="60385"/>
            <a:ext cx="11076317" cy="67266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08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5175" y="17983"/>
            <a:ext cx="9478315" cy="68634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Каждая книга в фонде библиотеки на титульном листе имеет штемпель и инвентарный номер, а в верхнем левом углу и на обороте титульного листа в верхнем левом углу — </a:t>
            </a:r>
            <a:r>
              <a:rPr lang="ru-RU" sz="40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шифр (классификационный индекс и авторский знак). </a:t>
            </a:r>
            <a:endParaRPr lang="ru-RU" sz="4000" b="1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Шифр </a:t>
            </a:r>
            <a:r>
              <a:rPr lang="ru-RU" sz="40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указывает точное месторасположение книги в библиотечном фонде. </a:t>
            </a:r>
          </a:p>
        </p:txBody>
      </p:sp>
    </p:spTree>
    <p:extLst>
      <p:ext uri="{BB962C8B-B14F-4D97-AF65-F5344CB8AC3E}">
        <p14:creationId xmlns:p14="http://schemas.microsoft.com/office/powerpoint/2010/main" val="14042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3042" y="64696"/>
            <a:ext cx="8136904" cy="67403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Шифр: 22.2 — классификационный индекс 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 16 — авторский знак </a:t>
            </a:r>
          </a:p>
          <a:p>
            <a:pPr algn="ctr"/>
            <a:endParaRPr lang="ru-RU" sz="24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Классификационный индекс — условное обозначение отрасли знания к которому относится по своему содержанию книга. 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Книги классифицируются по специальным таблицам, в которых дается перечень делений с соответствующими индексами.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Авторский знак состоит из первой буквы фамилии автора (или первой буквы заглавия книги, если автор не указан) и двух цифр, соответствующих начальным буквам фамилии или заглавия. 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Определяются они по пособию для алфавитной расстановки книг (Хавкина Л. В. «Авторские таблицы. Двухзначные»). 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3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" t="1230" r="2768" b="2487"/>
          <a:stretch/>
        </p:blipFill>
        <p:spPr>
          <a:xfrm>
            <a:off x="1450838" y="381924"/>
            <a:ext cx="4001056" cy="60641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023" y="1086337"/>
            <a:ext cx="3431458" cy="5359690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6996023" y="124181"/>
            <a:ext cx="2941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84(2Рос=Рус)1</a:t>
            </a:r>
          </a:p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Ч-56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5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4" t="1518" r="19110" b="198"/>
          <a:stretch/>
        </p:blipFill>
        <p:spPr>
          <a:xfrm>
            <a:off x="1311215" y="311850"/>
            <a:ext cx="3873259" cy="6268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8" r="6040"/>
          <a:stretch/>
        </p:blipFill>
        <p:spPr>
          <a:xfrm>
            <a:off x="6469359" y="1808253"/>
            <a:ext cx="4568587" cy="4772383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366958" y="371243"/>
            <a:ext cx="3138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84(2Рос=Рус)6</a:t>
            </a:r>
          </a:p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 76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5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3" t="3564" r="25709" b="4292"/>
          <a:stretch/>
        </p:blipFill>
        <p:spPr>
          <a:xfrm>
            <a:off x="1088529" y="407776"/>
            <a:ext cx="3956182" cy="6191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2" r="1287" b="9307"/>
          <a:stretch/>
        </p:blipFill>
        <p:spPr>
          <a:xfrm>
            <a:off x="5990564" y="2113472"/>
            <a:ext cx="5445243" cy="4485817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8143336" y="676462"/>
            <a:ext cx="2573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22.2</a:t>
            </a:r>
          </a:p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П27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4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51600" y="239297"/>
            <a:ext cx="737818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Способы расстановки фонда</a:t>
            </a:r>
            <a:endParaRPr lang="ru-RU" sz="32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1493" y="1063369"/>
            <a:ext cx="8712968" cy="24929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Существует несколько способов расстановки 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книжного фонда в открытом доступе:</a:t>
            </a: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 содержательным признакам и по формальным. </a:t>
            </a:r>
            <a:endParaRPr lang="ru-RU" sz="28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2243" y="3731175"/>
            <a:ext cx="874470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 содержательным признакам различают: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54691" y="4428415"/>
            <a:ext cx="4572000" cy="2616101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Систематическая 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Тематическая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Предметная 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Жанровая 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Серийная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29" y="124181"/>
            <a:ext cx="3081543" cy="441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149" y="939190"/>
            <a:ext cx="3077849" cy="4583195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075" y="1959352"/>
            <a:ext cx="3227417" cy="4781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62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09" y="0"/>
            <a:ext cx="8326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1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81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22138" r="38585" b="6793"/>
          <a:stretch/>
        </p:blipFill>
        <p:spPr>
          <a:xfrm>
            <a:off x="994437" y="0"/>
            <a:ext cx="10499790" cy="688140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8964283" y="3830128"/>
            <a:ext cx="1689340" cy="1138688"/>
          </a:xfrm>
          <a:prstGeom prst="straightConnector1">
            <a:avLst/>
          </a:prstGeom>
          <a:ln w="38100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8964283" y="1345721"/>
            <a:ext cx="1689339" cy="3623094"/>
          </a:xfrm>
          <a:prstGeom prst="straightConnector1">
            <a:avLst/>
          </a:prstGeom>
          <a:ln w="38100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 rot="20133765">
            <a:off x="9797072" y="4985497"/>
            <a:ext cx="2197756" cy="1506258"/>
          </a:xfrm>
          <a:prstGeom prst="roundRect">
            <a:avLst/>
          </a:prstGeom>
          <a:solidFill>
            <a:srgbClr val="7A2681"/>
          </a:solidFill>
          <a:ln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ЗАПОЛНЯЕМ</a:t>
            </a:r>
          </a:p>
          <a:p>
            <a:pPr algn="ctr"/>
            <a:r>
              <a:rPr lang="ru-RU" dirty="0" smtClean="0"/>
              <a:t>ТОЛЬКО ВЫДЕЛЕННЫЕ ЦВЕТОМ</a:t>
            </a:r>
          </a:p>
          <a:p>
            <a:pPr algn="ctr"/>
            <a:r>
              <a:rPr lang="ru-RU" dirty="0"/>
              <a:t>ЯЧЕЙКИ</a:t>
            </a:r>
            <a:r>
              <a:rPr lang="ru-RU" dirty="0" smtClean="0"/>
              <a:t>!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8042166" y="4980515"/>
            <a:ext cx="2611456" cy="626656"/>
          </a:xfrm>
          <a:prstGeom prst="straightConnector1">
            <a:avLst/>
          </a:prstGeom>
          <a:ln w="38100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698" y="-9388"/>
            <a:ext cx="8606304" cy="687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09" y="0"/>
            <a:ext cx="9870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4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12" y="0"/>
            <a:ext cx="10221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28445" y="11067"/>
            <a:ext cx="737734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BD3939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Расстановка художественной литературы</a:t>
            </a:r>
            <a:endParaRPr lang="ru-RU" sz="2400" b="1" dirty="0">
              <a:solidFill>
                <a:srgbClr val="BD3939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43774" y="696113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мировая литература (сборники произведений писателей разных стран);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произведения литературы древнего мира;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произведения литературы Средних веков;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произведения писателей отечественной литературы;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произведения писателей зарубежных стран. </a:t>
            </a: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70875" y="2858486"/>
            <a:ext cx="8892480" cy="270843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BD3939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Произведения одного автора расставляются в следующем порядке:</a:t>
            </a:r>
            <a:r>
              <a:rPr lang="ru-RU" sz="2800" b="1" dirty="0" smtClean="0">
                <a:solidFill>
                  <a:srgbClr val="BD3939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полные собрания сочинений;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собрания сочинений;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сочинения;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избранные произведения; </a:t>
            </a:r>
          </a:p>
          <a:p>
            <a:pPr algn="ctr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сборники; </a:t>
            </a:r>
          </a:p>
          <a:p>
            <a:pPr algn="ctr"/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отдельные произведения. 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541" y="5741256"/>
            <a:ext cx="11576649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/>
              <a:t> 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Общее направление расстановки книг на стеллажах —</a:t>
            </a: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сверху вниз и слева направо. </a:t>
            </a:r>
            <a:endParaRPr lang="ru-RU" sz="28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1045" y="124181"/>
            <a:ext cx="10895769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Для ориентировки в фонде открытого доступа важны </a:t>
            </a:r>
            <a:r>
              <a:rPr lang="ru-RU" sz="2800" b="1" u="sng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знаки навигации: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заголовки и надписи на стеллажах, полочные (книжные) разделители. 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821" y="1484898"/>
            <a:ext cx="1573703" cy="534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2" r="3188"/>
          <a:stretch/>
        </p:blipFill>
        <p:spPr>
          <a:xfrm>
            <a:off x="5406408" y="1509176"/>
            <a:ext cx="1640359" cy="52764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7" r="50828"/>
          <a:stretch/>
        </p:blipFill>
        <p:spPr>
          <a:xfrm>
            <a:off x="9394851" y="1440830"/>
            <a:ext cx="1621309" cy="52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4508" y="354415"/>
            <a:ext cx="7712368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Способы расстановки стеллажей</a:t>
            </a:r>
            <a:endParaRPr lang="ru-RU" sz="3200" b="1" u="sng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7508" y="1166843"/>
            <a:ext cx="8856984" cy="60631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«ёлочкой»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— стеллажи стоят парами под постоянным углом друг к другу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«салонная»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— под углами друг к другу, в результате чего выстраиваются многоугольные отсеки </a:t>
            </a:r>
          </a:p>
          <a:p>
            <a:pPr algn="ctr"/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«веерная»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— стеллажи установлены под одним углом в несколько рядов </a:t>
            </a:r>
          </a:p>
          <a:p>
            <a:pPr algn="ctr"/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«радиусная», или «лучевая»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— расходятся несколькими радиусами (лучами) от одного центра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1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82" y="0"/>
            <a:ext cx="10281510" cy="685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1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8" y="-16175"/>
            <a:ext cx="10179170" cy="687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0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58" y="0"/>
            <a:ext cx="9681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29" y="0"/>
            <a:ext cx="10279092" cy="68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0611" y="124181"/>
            <a:ext cx="920438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Преимущества ежемесячного мониторинга в формате </a:t>
            </a:r>
            <a:r>
              <a:rPr lang="en-US" sz="32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EXCEL</a:t>
            </a:r>
            <a:r>
              <a:rPr lang="ru-RU" sz="32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2800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8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Экономия времени</a:t>
            </a:r>
            <a:r>
              <a:rPr lang="ru-RU" sz="2800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: </a:t>
            </a:r>
          </a:p>
          <a:p>
            <a:pPr algn="just">
              <a:spcAft>
                <a:spcPts val="0"/>
              </a:spcAft>
            </a:pPr>
            <a:r>
              <a:rPr lang="ru-RU" sz="2800" i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заполнение отчета становится </a:t>
            </a:r>
            <a:r>
              <a:rPr lang="ru-RU" sz="2800" i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быстрым</a:t>
            </a:r>
          </a:p>
          <a:p>
            <a:pPr algn="just">
              <a:spcAft>
                <a:spcPts val="0"/>
              </a:spcAft>
            </a:pPr>
            <a:r>
              <a:rPr lang="ru-RU" sz="2800" i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и легким.</a:t>
            </a:r>
          </a:p>
          <a:p>
            <a:pPr algn="just">
              <a:spcAft>
                <a:spcPts val="0"/>
              </a:spcAft>
            </a:pPr>
            <a:endParaRPr lang="ru-RU" sz="1000" kern="150" dirty="0">
              <a:solidFill>
                <a:srgbClr val="7A2681"/>
              </a:solidFill>
              <a:latin typeface="Sitka Small" panose="02000505000000020004" pitchFamily="2" charset="0"/>
              <a:ea typeface="Andale Sans UI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Точность:</a:t>
            </a:r>
          </a:p>
          <a:p>
            <a:pPr>
              <a:spcAft>
                <a:spcPts val="0"/>
              </a:spcAft>
            </a:pPr>
            <a:r>
              <a:rPr lang="ru-RU" sz="2800" i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итоговые </a:t>
            </a:r>
            <a:r>
              <a:rPr lang="ru-RU" sz="2800" i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значения рассчитываются автоматически, исключая человеческий фактор и </a:t>
            </a:r>
            <a:r>
              <a:rPr lang="ru-RU" sz="2800" i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ошибки.</a:t>
            </a:r>
          </a:p>
          <a:p>
            <a:pPr>
              <a:spcAft>
                <a:spcPts val="0"/>
              </a:spcAft>
            </a:pPr>
            <a:endParaRPr lang="ru-RU" sz="1000" i="1" kern="150" dirty="0" smtClean="0">
              <a:solidFill>
                <a:srgbClr val="7A2681"/>
              </a:solidFill>
              <a:latin typeface="Sitka Small" panose="02000505000000020004" pitchFamily="2" charset="0"/>
              <a:ea typeface="Andale Sans UI"/>
              <a:cs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b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Удобство </a:t>
            </a:r>
            <a:r>
              <a:rPr lang="ru-RU" sz="2800" b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доступа:</a:t>
            </a:r>
          </a:p>
          <a:p>
            <a:pPr>
              <a:spcAft>
                <a:spcPts val="0"/>
              </a:spcAft>
            </a:pPr>
            <a:r>
              <a:rPr lang="ru-RU" sz="2800" i="1" kern="150" dirty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Вся информация за любой месяц всегда под рукой в одном файле. Достаточно открыть соответствующую </a:t>
            </a:r>
            <a:r>
              <a:rPr lang="ru-RU" sz="2800" i="1" kern="150" dirty="0" smtClean="0">
                <a:solidFill>
                  <a:srgbClr val="7A2681"/>
                </a:solidFill>
                <a:latin typeface="Sitka Small" panose="02000505000000020004" pitchFamily="2" charset="0"/>
                <a:ea typeface="Andale Sans UI"/>
                <a:cs typeface="Tahoma" panose="020B0604030504040204" pitchFamily="34" charset="0"/>
              </a:rPr>
              <a:t>вкладку.</a:t>
            </a:r>
            <a:endParaRPr lang="ru-RU" sz="2800" kern="150" dirty="0">
              <a:solidFill>
                <a:srgbClr val="7A2681"/>
              </a:solidFill>
              <a:effectLst/>
              <a:latin typeface="Sitka Small" panose="02000505000000020004" pitchFamily="2" charset="0"/>
              <a:ea typeface="Andale Sans UI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17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659" y="162730"/>
            <a:ext cx="691314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Библиотека – это весело! Игровые методики для дошкольников и младших школьников</a:t>
            </a:r>
          </a:p>
          <a:p>
            <a:pPr algn="ctr"/>
            <a:endParaRPr lang="ru-RU" sz="40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6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Печкина А.М.</a:t>
            </a:r>
            <a:endParaRPr lang="ru-RU" sz="3200" i="1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2800" i="1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Библиотекарь </a:t>
            </a:r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Серебрянской сельской библиотеки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5" y="0"/>
            <a:ext cx="4885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59457"/>
            <a:ext cx="2620916" cy="43563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662130" y="1590519"/>
            <a:ext cx="2796393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Принцип 1: энергия детей — ресурс, а не проблема</a:t>
            </a:r>
            <a:r>
              <a:rPr lang="ru-RU" sz="2800" dirty="0" smtClean="0">
                <a:latin typeface="Sitka Small" panose="02000505000000020004" pitchFamily="2" charset="0"/>
              </a:rPr>
              <a:t/>
            </a:r>
            <a:br>
              <a:rPr lang="ru-RU" sz="2800" dirty="0" smtClean="0">
                <a:latin typeface="Sitka Small" panose="02000505000000020004" pitchFamily="2" charset="0"/>
              </a:rPr>
            </a:br>
            <a:endParaRPr lang="ru-RU" sz="2800" dirty="0">
              <a:latin typeface="Sitka Small" panose="02000505000000020004" pitchFamily="2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663" y="1973943"/>
            <a:ext cx="5415869" cy="471961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3502722" y="231730"/>
            <a:ext cx="8328676" cy="151048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Если дети шумят, шалят или бегают — это нормально. Вместо того чтобы их останавливать, лучше </a:t>
            </a: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возглавить их активность и направить в нужное русло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Так библиотека становится не просто местом чтения, а пространством действий, игр и открытий.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59457"/>
            <a:ext cx="2620916" cy="43563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662130" y="1590519"/>
            <a:ext cx="2796393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Принцип 2: сочетайте книги с действиями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02722" y="231730"/>
            <a:ext cx="8328676" cy="151048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ru-RU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Не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ограничивайтесь чтением. Дети любят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вовлеченность и движение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. </a:t>
            </a:r>
          </a:p>
          <a:p>
            <a:pPr marL="0" lvl="0" indent="0" algn="just">
              <a:buNone/>
            </a:pPr>
            <a:r>
              <a:rPr lang="ru-RU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Включайте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интерактивные элементы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: музыкальные разминки, игры на внимание, движения под сказку, имитацию действий героев. </a:t>
            </a:r>
          </a:p>
          <a:p>
            <a:pPr marL="0" lvl="0" indent="0" algn="just">
              <a:buNone/>
            </a:pPr>
            <a:r>
              <a:rPr lang="ru-RU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Используйте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музыкальные флэш-мобы и мини-танцы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, чтобы дети активно участвовали.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63" y="2725660"/>
            <a:ext cx="8160588" cy="383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8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59457"/>
            <a:ext cx="2620916" cy="43563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48440" y="1588095"/>
            <a:ext cx="2796393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Принцип 3: темы, которые захватывают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614530" y="1259457"/>
            <a:ext cx="8328676" cy="151048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b="1" dirty="0">
                <a:solidFill>
                  <a:srgbClr val="7A2681"/>
                </a:solidFill>
                <a:latin typeface="Sitka Small" panose="02000505000000020004" pitchFamily="2" charset="0"/>
              </a:rPr>
              <a:t>Темы, вызывающие интерес:</a:t>
            </a:r>
          </a:p>
          <a:p>
            <a:pPr marL="0" lv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Детективы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– расследуем исчезнувшие книги, ищем следы, составляем “досье на героя”. </a:t>
            </a:r>
          </a:p>
          <a:p>
            <a:pPr marL="0" lv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Пираты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– ищем клад по библиотечному плану, разгадываем загадки на острове знаний. </a:t>
            </a:r>
          </a:p>
          <a:p>
            <a:pPr marL="0" lv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Волшебство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– превращаем библиотеку в школу магии, варим “зелья” из книжных карточек, разучиваем заклинания слов. </a:t>
            </a:r>
          </a:p>
        </p:txBody>
      </p:sp>
    </p:spTree>
    <p:extLst>
      <p:ext uri="{BB962C8B-B14F-4D97-AF65-F5344CB8AC3E}">
        <p14:creationId xmlns:p14="http://schemas.microsoft.com/office/powerpoint/2010/main" val="23213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59457"/>
            <a:ext cx="2620916" cy="43563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683288" y="1406940"/>
            <a:ext cx="2796393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Примеры занятий по возрасту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479681" y="864108"/>
            <a:ext cx="8476529" cy="5120640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Для детского сада</a:t>
            </a:r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Сказочная разминка: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читаем отрывок из сказки и показываем действия героев: летим, прыгаем, делаем “звуки животных”. </a:t>
            </a:r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Музыкальный флэш-моб: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выбираем любимую песню и делаем движения персонажей. 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Книга + действие: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дети изображают, как герои собирают волшебные предметы, строят замки из подручных материалов, ищут спрятанные детали сказки. 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8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59457"/>
            <a:ext cx="2620916" cy="43563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683288" y="1406940"/>
            <a:ext cx="2796393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Для младшей школы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369153" y="657074"/>
            <a:ext cx="8574656" cy="5120640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Детективный </a:t>
            </a:r>
            <a:r>
              <a:rPr lang="ru-RU" sz="2800" b="1" dirty="0" err="1" smtClean="0">
                <a:solidFill>
                  <a:srgbClr val="7A2681"/>
                </a:solidFill>
                <a:latin typeface="Sitka Small" panose="02000505000000020004" pitchFamily="2" charset="0"/>
              </a:rPr>
              <a:t>квест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пропала книга с приключениями, дети собирают улики (открывают конверты с заданиями), решают загадки и находят книгу. 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Пиратский поиск клада: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карта библиотеки с подсказками, разгадываем шифры, выполняем “пиратские задания” — перескакиваем через “реку”, переправляем “сокровища”. 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°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Волшебная мастерская: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делаем волшебные палочки, читаем заклинания (словесные игры с рифмами и словами), создаем мини-иллюстрированные заклинания в тетрадях.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32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Примеры пробных мероприятий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452082" y="128128"/>
            <a:ext cx="8590393" cy="3529472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1. Детективная библиотечная история</a:t>
            </a:r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Цель: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развивать внимание, память и навыки поиска информации.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Описание: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 библиотеке пропал “магический дневник”. Дети получают “паспорт детектива” и ищут подсказки на полках, расшифровывают загадки на карточках, находят улики.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Элементы: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загадки, лабиринты на полу, мини-расследование, завершение — торжественное “раскрытие дела”. 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965" y="3713584"/>
            <a:ext cx="3805307" cy="306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Пиратский день</a:t>
            </a:r>
          </a:p>
          <a:p>
            <a:r>
              <a:rPr lang="ru-RU" sz="2800" b="1" dirty="0" smtClean="0">
                <a:latin typeface="Sitka Small" panose="02000505000000020004" pitchFamily="2" charset="0"/>
              </a:rPr>
              <a:t>«Остров сокровищ»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477741" y="100690"/>
            <a:ext cx="8497019" cy="2771190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Цель: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командная работа, логика, физическая активность.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Описание: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дети делятся на команды, получают карту библиотеки и выполняют “пиратские задания” (собрать пазл, разгадать рифму, перепрыгнуть через “болото”). В конце — находят “клад” (сюрпризы или книжные призы).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Элементы: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костюмы пиратов, реквизит (бумажные монеты, сундук), загадки на поиск информации в книгах. </a:t>
            </a:r>
          </a:p>
          <a:p>
            <a:endParaRPr lang="ru-RU" sz="2800" dirty="0">
              <a:latin typeface="Sitka Small" panose="02000505000000020004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191" y="3773036"/>
            <a:ext cx="5648118" cy="298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4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Волшебная академия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391" y="3805786"/>
            <a:ext cx="2974577" cy="2974577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662234" y="156446"/>
            <a:ext cx="7315200" cy="2659677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Цель: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развивать креативность, воображение и навыки чтения.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Описание: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дети “ученики магии” учатся колдовать словами, создают свои заклинания (рифмованные словесные формулы), делают волшебные карточки и мини-иллюстрации.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Элементы: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сказочные костюмы, мастер-класс по “волшебным палочкам”, мини-театральная постановка.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457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Игровые методики для всех возрастов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670860" y="377397"/>
            <a:ext cx="8112823" cy="5120640"/>
          </a:xfrm>
          <a:prstGeom prst="rect">
            <a:avLst/>
          </a:prstGeom>
        </p:spPr>
        <p:txBody>
          <a:bodyPr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"Крокодил" (или "</a:t>
            </a:r>
            <a:r>
              <a:rPr lang="ru-RU" sz="2400" b="1" u="sng" dirty="0" err="1" smtClean="0">
                <a:solidFill>
                  <a:srgbClr val="7A2681"/>
                </a:solidFill>
                <a:latin typeface="Sitka Small" panose="02000505000000020004" pitchFamily="2" charset="0"/>
              </a:rPr>
              <a:t>Алиас</a:t>
            </a:r>
            <a:r>
              <a:rPr lang="ru-RU" sz="24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"):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Дети показывают или описывают персонажей, предметы, понятия из книг, а другие угадывают.</a:t>
            </a:r>
          </a:p>
          <a:p>
            <a:pPr marL="0" indent="0" algn="just">
              <a:buNone/>
            </a:pPr>
            <a:r>
              <a:rPr lang="ru-RU" sz="24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"Кто я?" (по произведениям):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Один ребенок загадывает персонажа из книги, а остальные задают ему вопросы, на которые можно ответить только "да" или "нет", чтобы угадать, кто это.</a:t>
            </a:r>
          </a:p>
          <a:p>
            <a:pPr marL="0" indent="0" algn="just">
              <a:buNone/>
            </a:pPr>
            <a:r>
              <a:rPr lang="ru-RU" sz="24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"Создай свою обложку":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После прочтения книги, дети рисуют свою собственную обложку, которая, по их мнению, лучше всего отражает содержание.</a:t>
            </a:r>
          </a:p>
          <a:p>
            <a:pPr marL="0" indent="0" algn="just">
              <a:buNone/>
            </a:pPr>
            <a:r>
              <a:rPr lang="ru-RU" sz="24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"Книжный марафон":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Соревнование между командами по скорости и качеству выполнения заданий, связанных с книгами (например, найти определенную цитату, ответить на вопрос по сюжету, нарисовать персонажа).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11" y="124181"/>
            <a:ext cx="11433584" cy="2058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1925" y="2739975"/>
            <a:ext cx="2281382" cy="33934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Учитываются вновь записанные в отчетном периоде и перерегистрированные (пришедшие первый раз в текущем году). Как правило, перерегистрация проводится ежегодно, обычно с 1 января.</a:t>
            </a:r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931046" y="1587260"/>
            <a:ext cx="1053029" cy="1285336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9414158" y="2739975"/>
            <a:ext cx="2401138" cy="33934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Это обращения пользователей с использованием информационно-коммуникационных технологий. </a:t>
            </a: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Телефон, интерне, факс, </a:t>
            </a:r>
            <a:r>
              <a:rPr lang="ru-RU" sz="1600" dirty="0" err="1" smtClean="0">
                <a:solidFill>
                  <a:srgbClr val="7A2681"/>
                </a:solidFill>
                <a:latin typeface="Sitka Small" panose="02000505000000020004" pitchFamily="2" charset="0"/>
              </a:rPr>
              <a:t>соцсети</a:t>
            </a:r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сайт и т.д.</a:t>
            </a:r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9414158" y="1587260"/>
            <a:ext cx="1233577" cy="13974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071005" y="2587925"/>
            <a:ext cx="5917720" cy="35454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Учет количества участников культурно-досуговых формирований (кружков) ведется только по ФАКТИЧЕСКИМ визитам. Лица, участвующие в нескольких формированиях, учитываются в каждом из них в отдельности.</a:t>
            </a:r>
          </a:p>
          <a:p>
            <a:pPr algn="ctr"/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Численность работников – это только численность работников конкретной библиотеки!</a:t>
            </a:r>
          </a:p>
          <a:p>
            <a:pPr algn="ctr"/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Базовое профессиональное образование:</a:t>
            </a: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- среднее профессиональное образование</a:t>
            </a:r>
          </a:p>
          <a:p>
            <a:pPr marL="285750" indent="-285750" algn="ctr">
              <a:buFontTx/>
              <a:buChar char="-"/>
            </a:pPr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высшее профессиональное образование</a:t>
            </a:r>
          </a:p>
          <a:p>
            <a:pPr marL="285750" indent="-285750" algn="ctr">
              <a:buFontTx/>
              <a:buChar char="-"/>
            </a:pPr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профессиональная переподготовка (ДИПЛОМ)</a:t>
            </a:r>
          </a:p>
          <a:p>
            <a:pPr algn="ctr"/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8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Главное – это АТМОСФЕРА !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3477741" y="727838"/>
            <a:ext cx="8504349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Энтузиазм:</a:t>
            </a:r>
            <a: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Ваш собственный энтузиазм – это половина успеха! Если вы сами горите идеей, дети это почувствуют. 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ru-RU" alt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Гибкость:</a:t>
            </a:r>
            <a: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Будьте готовы импровизировать. Дети – непредсказуемые существа, и иногда их идеи могут привести к самым неожиданным и интересным поворотам. 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ru-RU" alt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Похвала и поддержка:</a:t>
            </a:r>
            <a: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Хвалите каждого ребенка за его усилия, даже если результат не идеален. Создавайте атмосферу, где каждый чувствует себя успешным. 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ru-RU" alt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Сотрудничество:</a:t>
            </a:r>
            <a: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Поощряйте детей работать в командах, помогать друг другу. Это развивает социальные навыки. 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endParaRPr lang="ru-RU" alt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alt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Связь с книгой:</a:t>
            </a:r>
            <a: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Все игры и мероприятия должны быть тесно связаны с книгами. Цель – не просто развлечь, а пробудить интерес к чтению и расширить кругозор.</a:t>
            </a:r>
            <a:br>
              <a:rPr lang="ru-RU" alt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altLang="ru-RU" dirty="0" smtClean="0">
                <a:solidFill>
                  <a:schemeClr val="tx1"/>
                </a:solidFill>
                <a:latin typeface="Sitka Small" panose="02000505000000020004" pitchFamily="2" charset="0"/>
              </a:rPr>
              <a:t/>
            </a:r>
            <a:br>
              <a:rPr lang="ru-RU" altLang="ru-RU" dirty="0" smtClean="0">
                <a:solidFill>
                  <a:schemeClr val="tx1"/>
                </a:solidFill>
                <a:latin typeface="Sitka Small" panose="02000505000000020004" pitchFamily="2" charset="0"/>
              </a:rPr>
            </a:br>
            <a:endParaRPr lang="ru-RU" altLang="ru-RU" dirty="0" smtClean="0">
              <a:solidFill>
                <a:schemeClr val="tx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9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3990" y="1242205"/>
            <a:ext cx="2729504" cy="43735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574099" y="1486285"/>
            <a:ext cx="2838092" cy="3873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atin typeface="Sitka Small" panose="02000505000000020004" pitchFamily="2" charset="0"/>
              </a:rPr>
              <a:t>Подводим итоги: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57240" y="263800"/>
            <a:ext cx="8312707" cy="3083424"/>
          </a:xfrm>
          <a:prstGeom prst="rect">
            <a:avLst/>
          </a:prstGeom>
        </p:spPr>
        <p:txBody>
          <a:bodyPr/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Библиотека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– это не просто место, где хранятся книги. Это место, где рождаются мечты, где оживают истории, где дети учатся дружить, творить и познавать мир. </a:t>
            </a:r>
            <a:endParaRPr lang="ru-RU" sz="1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0" indent="0" algn="ctr">
              <a:buFont typeface="Wingdings 2" pitchFamily="18" charset="2"/>
              <a:buNone/>
            </a:pP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Давайте сделаем нашу библиотеку самым веселым, самым интересным и самым любимым местом для каждого ребенка!</a:t>
            </a:r>
            <a:r>
              <a:rPr lang="ru-RU" sz="2400" dirty="0" smtClean="0">
                <a:solidFill>
                  <a:srgbClr val="7A2681"/>
                </a:solidFill>
              </a:rPr>
              <a:t/>
            </a:r>
            <a:br>
              <a:rPr lang="ru-RU" sz="2400" dirty="0" smtClean="0">
                <a:solidFill>
                  <a:srgbClr val="7A2681"/>
                </a:solidFill>
              </a:rPr>
            </a:br>
            <a:r>
              <a:rPr lang="ru-RU" dirty="0" smtClean="0">
                <a:solidFill>
                  <a:srgbClr val="7A2681"/>
                </a:solidFill>
              </a:rPr>
              <a:t/>
            </a:r>
            <a:br>
              <a:rPr lang="ru-RU" dirty="0" smtClean="0">
                <a:solidFill>
                  <a:srgbClr val="7A2681"/>
                </a:solidFill>
              </a:rPr>
            </a:br>
            <a:endParaRPr lang="ru-RU" dirty="0">
              <a:solidFill>
                <a:srgbClr val="7A268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93" y="2881193"/>
            <a:ext cx="3872261" cy="388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548" y="2495846"/>
            <a:ext cx="11857283" cy="1179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i="1" dirty="0" smtClean="0">
                <a:solidFill>
                  <a:srgbClr val="7A2681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i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27" y="3674951"/>
            <a:ext cx="1959164" cy="31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" t="22413" r="13635" b="47856"/>
          <a:stretch/>
        </p:blipFill>
        <p:spPr>
          <a:xfrm>
            <a:off x="548440" y="426106"/>
            <a:ext cx="11520680" cy="23722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51" y="2894792"/>
            <a:ext cx="6691268" cy="386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46" y="1357475"/>
            <a:ext cx="12242656" cy="416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7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8255480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369" y="731770"/>
            <a:ext cx="77594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Работа с литературой, содержащей упоминания о наркотических средствах и психотропных веществах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endParaRPr lang="ru-RU" sz="3600" i="1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endParaRPr lang="ru-RU" sz="3600" i="1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6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Конышева М.В.</a:t>
            </a:r>
            <a:endParaRPr lang="ru-RU" sz="3200" i="1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Заведующий </a:t>
            </a:r>
            <a:r>
              <a:rPr lang="ru-RU" sz="2800" i="1" dirty="0" err="1" smtClean="0">
                <a:solidFill>
                  <a:schemeClr val="bg1"/>
                </a:solidFill>
                <a:latin typeface="Sitka Small" panose="02000505000000020004" pitchFamily="2" charset="0"/>
              </a:rPr>
              <a:t>ОКиО</a:t>
            </a:r>
            <a:r>
              <a:rPr lang="ru-RU" sz="28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 МКУК «ЛМПРБ»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588" y="0"/>
            <a:ext cx="4031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9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0056" y="177195"/>
            <a:ext cx="10680109" cy="6515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 художественной литературы,  обнародованные с 1 августа 1990 года 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 содержащие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оправданную жанром неотъемлемую часть художественного замысла информацию </a:t>
            </a:r>
          </a:p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о способах, методах незаконных разработки, производства, изготовления, переработки, хранения, перевозки, пересылки, сбыта, приобретения, использования, потребления, ввоза на территорию РФ, вывоза с территории РФ </a:t>
            </a:r>
            <a:r>
              <a:rPr lang="ru-RU" sz="2800" b="1" i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наркотических средств, психотропных веществ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их аналогов или </a:t>
            </a:r>
            <a:r>
              <a:rPr lang="ru-RU" sz="2800" dirty="0" err="1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прекурсоров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местах их приобретения, </a:t>
            </a:r>
          </a:p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о способах, методах незаконного приобретения, хранения, перевозки, пересылки, культивирования </a:t>
            </a:r>
            <a:r>
              <a:rPr lang="ru-RU" sz="2800" dirty="0" err="1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растений, местах их приобретения.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9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4838</TotalTime>
  <Words>1631</Words>
  <Application>Microsoft Office PowerPoint</Application>
  <PresentationFormat>Широкоэкранный</PresentationFormat>
  <Paragraphs>212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1" baseType="lpstr">
      <vt:lpstr>Andale Sans UI</vt:lpstr>
      <vt:lpstr>Arial</vt:lpstr>
      <vt:lpstr>Calibri</vt:lpstr>
      <vt:lpstr>Corbel</vt:lpstr>
      <vt:lpstr>Sitka Small</vt:lpstr>
      <vt:lpstr>Tahoma</vt:lpstr>
      <vt:lpstr>Times New Roman</vt:lpstr>
      <vt:lpstr>Wingdings 2</vt:lpstr>
      <vt:lpstr>Рама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Сотрудник</dc:creator>
  <cp:lastModifiedBy>Сотрудник</cp:lastModifiedBy>
  <cp:revision>243</cp:revision>
  <dcterms:created xsi:type="dcterms:W3CDTF">2024-09-17T06:10:30Z</dcterms:created>
  <dcterms:modified xsi:type="dcterms:W3CDTF">2026-04-16T09:02:46Z</dcterms:modified>
</cp:coreProperties>
</file>