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4" r:id="rId1"/>
  </p:sldMasterIdLst>
  <p:sldIdLst>
    <p:sldId id="259" r:id="rId2"/>
    <p:sldId id="289" r:id="rId3"/>
    <p:sldId id="327" r:id="rId4"/>
    <p:sldId id="323" r:id="rId5"/>
    <p:sldId id="326" r:id="rId6"/>
    <p:sldId id="325" r:id="rId7"/>
    <p:sldId id="324" r:id="rId8"/>
    <p:sldId id="328" r:id="rId9"/>
    <p:sldId id="329" r:id="rId10"/>
    <p:sldId id="333" r:id="rId11"/>
    <p:sldId id="330" r:id="rId12"/>
    <p:sldId id="332" r:id="rId13"/>
    <p:sldId id="322" r:id="rId14"/>
    <p:sldId id="334" r:id="rId15"/>
    <p:sldId id="280" r:id="rId16"/>
    <p:sldId id="290" r:id="rId17"/>
    <p:sldId id="272" r:id="rId18"/>
    <p:sldId id="281" r:id="rId19"/>
    <p:sldId id="291" r:id="rId20"/>
    <p:sldId id="279" r:id="rId21"/>
    <p:sldId id="278" r:id="rId22"/>
    <p:sldId id="277" r:id="rId23"/>
    <p:sldId id="276" r:id="rId24"/>
    <p:sldId id="275" r:id="rId25"/>
    <p:sldId id="294" r:id="rId26"/>
    <p:sldId id="293" r:id="rId27"/>
    <p:sldId id="292" r:id="rId28"/>
    <p:sldId id="300" r:id="rId29"/>
    <p:sldId id="297" r:id="rId30"/>
    <p:sldId id="296" r:id="rId31"/>
    <p:sldId id="295" r:id="rId32"/>
    <p:sldId id="299" r:id="rId33"/>
    <p:sldId id="298" r:id="rId34"/>
    <p:sldId id="305" r:id="rId35"/>
    <p:sldId id="304" r:id="rId36"/>
    <p:sldId id="303" r:id="rId37"/>
    <p:sldId id="302" r:id="rId38"/>
    <p:sldId id="301" r:id="rId39"/>
    <p:sldId id="306" r:id="rId40"/>
    <p:sldId id="308" r:id="rId41"/>
    <p:sldId id="288" r:id="rId42"/>
    <p:sldId id="273" r:id="rId43"/>
    <p:sldId id="274" r:id="rId44"/>
    <p:sldId id="260" r:id="rId45"/>
    <p:sldId id="262" r:id="rId46"/>
    <p:sldId id="261" r:id="rId47"/>
    <p:sldId id="321" r:id="rId48"/>
    <p:sldId id="320" r:id="rId49"/>
    <p:sldId id="319" r:id="rId50"/>
    <p:sldId id="265" r:id="rId51"/>
    <p:sldId id="264" r:id="rId52"/>
    <p:sldId id="266" r:id="rId53"/>
    <p:sldId id="263" r:id="rId54"/>
    <p:sldId id="267" r:id="rId55"/>
    <p:sldId id="268" r:id="rId56"/>
    <p:sldId id="269" r:id="rId57"/>
    <p:sldId id="271" r:id="rId58"/>
    <p:sldId id="287" r:id="rId59"/>
    <p:sldId id="270" r:id="rId60"/>
    <p:sldId id="286" r:id="rId61"/>
    <p:sldId id="307" r:id="rId62"/>
    <p:sldId id="337" r:id="rId63"/>
    <p:sldId id="285" r:id="rId64"/>
    <p:sldId id="338" r:id="rId65"/>
    <p:sldId id="315" r:id="rId66"/>
    <p:sldId id="314" r:id="rId67"/>
    <p:sldId id="313" r:id="rId68"/>
    <p:sldId id="316" r:id="rId69"/>
    <p:sldId id="312" r:id="rId70"/>
    <p:sldId id="317" r:id="rId71"/>
    <p:sldId id="311" r:id="rId72"/>
    <p:sldId id="318" r:id="rId73"/>
    <p:sldId id="310" r:id="rId74"/>
    <p:sldId id="282" r:id="rId7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2681"/>
    <a:srgbClr val="BD3939"/>
    <a:srgbClr val="FF99FF"/>
    <a:srgbClr val="A05D04"/>
    <a:srgbClr val="993300"/>
    <a:srgbClr val="FAC176"/>
    <a:srgbClr val="6AA8F2"/>
    <a:srgbClr val="CBDB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9269-34BF-42BE-8762-BCCA346AC64F}" type="datetimeFigureOut">
              <a:rPr lang="ru-RU" smtClean="0"/>
              <a:t>09.10.2025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945-EDCE-4C0F-A6D8-024F9A3CC81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9595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9269-34BF-42BE-8762-BCCA346AC64F}" type="datetimeFigureOut">
              <a:rPr lang="ru-RU" smtClean="0"/>
              <a:t>09.10.2025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945-EDCE-4C0F-A6D8-024F9A3CC81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7093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9269-34BF-42BE-8762-BCCA346AC64F}" type="datetimeFigureOut">
              <a:rPr lang="ru-RU" smtClean="0"/>
              <a:t>09.10.2025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945-EDCE-4C0F-A6D8-024F9A3CC81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7802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9269-34BF-42BE-8762-BCCA346AC64F}" type="datetimeFigureOut">
              <a:rPr lang="ru-RU" smtClean="0"/>
              <a:t>09.10.2025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945-EDCE-4C0F-A6D8-024F9A3CC81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5552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9269-34BF-42BE-8762-BCCA346AC64F}" type="datetimeFigureOut">
              <a:rPr lang="ru-RU" smtClean="0"/>
              <a:t>09.10.2025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945-EDCE-4C0F-A6D8-024F9A3CC81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4769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9269-34BF-42BE-8762-BCCA346AC64F}" type="datetimeFigureOut">
              <a:rPr lang="ru-RU" smtClean="0"/>
              <a:t>09.10.2025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945-EDCE-4C0F-A6D8-024F9A3CC81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8879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9269-34BF-42BE-8762-BCCA346AC64F}" type="datetimeFigureOut">
              <a:rPr lang="ru-RU" smtClean="0"/>
              <a:t>09.10.2025</a:t>
            </a:fld>
            <a:endParaRPr lang="ru-RU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945-EDCE-4C0F-A6D8-024F9A3CC81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82451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9269-34BF-42BE-8762-BCCA346AC64F}" type="datetimeFigureOut">
              <a:rPr lang="ru-RU" smtClean="0"/>
              <a:t>09.10.2025</a:t>
            </a:fld>
            <a:endParaRPr lang="ru-RU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945-EDCE-4C0F-A6D8-024F9A3CC81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5373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9269-34BF-42BE-8762-BCCA346AC64F}" type="datetimeFigureOut">
              <a:rPr lang="ru-RU" smtClean="0"/>
              <a:t>09.10.2025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945-EDCE-4C0F-A6D8-024F9A3CC81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5032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9269-34BF-42BE-8762-BCCA346AC64F}" type="datetimeFigureOut">
              <a:rPr lang="ru-RU" smtClean="0"/>
              <a:t>09.10.2025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945-EDCE-4C0F-A6D8-024F9A3CC81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23495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59269-34BF-42BE-8762-BCCA346AC64F}" type="datetimeFigureOut">
              <a:rPr lang="ru-RU" smtClean="0"/>
              <a:t>09.10.2025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79945-EDCE-4C0F-A6D8-024F9A3CC81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3664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A859269-34BF-42BE-8762-BCCA346AC64F}" type="datetimeFigureOut">
              <a:rPr lang="ru-RU" smtClean="0"/>
              <a:t>09.10.2025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6FE79945-EDCE-4C0F-A6D8-024F9A3CC81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2755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6560" y="867572"/>
            <a:ext cx="5425440" cy="54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1" y="-11700"/>
            <a:ext cx="7381103" cy="68697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8" y="52563"/>
            <a:ext cx="815009" cy="8150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" y="731770"/>
            <a:ext cx="65985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5400" dirty="0">
              <a:solidFill>
                <a:schemeClr val="bg1"/>
              </a:solidFill>
              <a:latin typeface="Sitka Small" panose="02000505000000020004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193435"/>
            <a:ext cx="707630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Образовательный семинар для библиотекарей</a:t>
            </a:r>
          </a:p>
          <a:p>
            <a:pPr algn="ctr"/>
            <a:endParaRPr lang="ru-RU" sz="4400" dirty="0" smtClean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ctr"/>
            <a:r>
              <a:rPr lang="ru-RU" sz="5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«Отчет </a:t>
            </a:r>
            <a:r>
              <a:rPr lang="ru-RU" sz="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</a:rPr>
              <a:t>без стресса: как избежать ошибок?»</a:t>
            </a:r>
          </a:p>
          <a:p>
            <a:pPr algn="ctr"/>
            <a:endParaRPr lang="ru-RU" sz="4800" b="1" dirty="0">
              <a:solidFill>
                <a:schemeClr val="bg1"/>
              </a:solidFill>
              <a:latin typeface="Sitka Small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08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14158" t="15880" r="15056" b="25543"/>
          <a:stretch/>
        </p:blipFill>
        <p:spPr>
          <a:xfrm>
            <a:off x="705923" y="939190"/>
            <a:ext cx="11446441" cy="5328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26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4326" t="15730" r="15393" b="8315"/>
          <a:stretch/>
        </p:blipFill>
        <p:spPr>
          <a:xfrm>
            <a:off x="705922" y="148372"/>
            <a:ext cx="10914149" cy="66348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255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8709" t="18577" r="18932" b="25543"/>
          <a:stretch/>
        </p:blipFill>
        <p:spPr>
          <a:xfrm>
            <a:off x="705923" y="380144"/>
            <a:ext cx="11373740" cy="57329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61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6698974" cy="68697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8" y="52563"/>
            <a:ext cx="815009" cy="8150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" y="2293126"/>
            <a:ext cx="65985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АНАЛИТИЧЕСКИЙ ОТЧЕТ – 2025 </a:t>
            </a:r>
            <a:endParaRPr lang="ru-RU" sz="4800" dirty="0">
              <a:solidFill>
                <a:schemeClr val="bg1"/>
              </a:solidFill>
              <a:latin typeface="Sitka Small" panose="02000505000000020004" pitchFamily="2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8" r="18317"/>
          <a:stretch/>
        </p:blipFill>
        <p:spPr>
          <a:xfrm>
            <a:off x="6598506" y="11700"/>
            <a:ext cx="55934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884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6698974" cy="68697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8" y="52563"/>
            <a:ext cx="815009" cy="8150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489651"/>
            <a:ext cx="659850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РАЗДЕЛ 3.</a:t>
            </a:r>
          </a:p>
          <a:p>
            <a:pPr algn="ctr"/>
            <a:endParaRPr lang="ru-RU" sz="3200" dirty="0" smtClean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ctr"/>
            <a:r>
              <a:rPr lang="ru-RU" sz="5400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Библиотечная</a:t>
            </a:r>
          </a:p>
          <a:p>
            <a:pPr algn="ctr"/>
            <a:r>
              <a:rPr lang="ru-RU" sz="5400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сеть</a:t>
            </a:r>
          </a:p>
          <a:p>
            <a:pPr algn="ctr"/>
            <a:endParaRPr lang="ru-RU" sz="3200" dirty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r"/>
            <a:r>
              <a:rPr lang="ru-RU" sz="3200" b="1" i="1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Ботикова </a:t>
            </a:r>
            <a:r>
              <a:rPr lang="ru-RU" sz="3200" b="1" i="1" dirty="0">
                <a:solidFill>
                  <a:schemeClr val="bg1"/>
                </a:solidFill>
                <a:latin typeface="Sitka Small" panose="02000505000000020004" pitchFamily="2" charset="0"/>
              </a:rPr>
              <a:t>Т.С.</a:t>
            </a:r>
          </a:p>
          <a:p>
            <a:pPr algn="ctr"/>
            <a:endParaRPr lang="ru-RU" sz="5400" dirty="0">
              <a:solidFill>
                <a:schemeClr val="bg1"/>
              </a:solidFill>
              <a:latin typeface="Sitka Small" panose="02000505000000020004" pitchFamily="2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8" r="18317"/>
          <a:stretch/>
        </p:blipFill>
        <p:spPr>
          <a:xfrm>
            <a:off x="6598506" y="11700"/>
            <a:ext cx="55934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08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1889188"/>
              </p:ext>
            </p:extLst>
          </p:nvPr>
        </p:nvGraphicFramePr>
        <p:xfrm>
          <a:off x="715863" y="1633989"/>
          <a:ext cx="11022228" cy="378561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6212159"/>
                <a:gridCol w="1449859"/>
                <a:gridCol w="1664043"/>
                <a:gridCol w="1696167"/>
              </a:tblGrid>
              <a:tr h="2311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Показатель</a:t>
                      </a:r>
                      <a:endParaRPr lang="ru-RU" sz="18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2023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2024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2025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11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Население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955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Число пунктов </a:t>
                      </a:r>
                      <a:r>
                        <a:rPr lang="ru-RU" sz="1800" dirty="0" err="1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внестационарного</a:t>
                      </a:r>
                      <a:r>
                        <a:rPr lang="ru-RU" sz="18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 обслуживания</a:t>
                      </a:r>
                      <a:endParaRPr lang="ru-RU" sz="18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955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Доступность библиотеки для людей с ОВЗ (что именно)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955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Библиотека работает по сокращенному графику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955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Количество и название населенных пунктов,  не имеющих доступа к библиотечным услугам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955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Решения, принятые органами местного самоуправления (открытие, закрытие, реорганизация и другие организационно-правовые действия)</a:t>
                      </a:r>
                      <a:endParaRPr lang="ru-RU" sz="18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8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8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8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057023" y="196230"/>
            <a:ext cx="10840117" cy="2047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 smtClean="0">
                <a:solidFill>
                  <a:srgbClr val="7A2681"/>
                </a:solidFill>
                <a:effectLst/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3. Библиотечная сеть.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Указываются показатели за 3 года!</a:t>
            </a:r>
            <a:endParaRPr lang="ru-RU" sz="2400" dirty="0" smtClean="0">
              <a:solidFill>
                <a:srgbClr val="7A2681"/>
              </a:solidFill>
              <a:effectLst/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3600" b="1" dirty="0">
              <a:solidFill>
                <a:srgbClr val="7A2681"/>
              </a:solidFill>
              <a:effectLst/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28427" y="5902487"/>
            <a:ext cx="9168713" cy="42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u="sng" dirty="0">
                <a:solidFill>
                  <a:srgbClr val="7A268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Выводы: </a:t>
            </a:r>
            <a:r>
              <a:rPr lang="ru-RU" sz="2000" b="1" u="sng" dirty="0" smtClean="0">
                <a:solidFill>
                  <a:srgbClr val="7A268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СЕЛЬСКИЕ </a:t>
            </a:r>
            <a:r>
              <a:rPr lang="ru-RU" sz="2000" b="1" u="sng" dirty="0">
                <a:solidFill>
                  <a:srgbClr val="7A268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БИБЛИОТЕКИ МОГУТ НЕ ПИСАТЬ!!!!</a:t>
            </a:r>
            <a:endParaRPr lang="ru-RU" sz="1600" dirty="0">
              <a:solidFill>
                <a:srgbClr val="7A268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37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6698974" cy="68697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8" y="52563"/>
            <a:ext cx="815009" cy="8150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" y="1102473"/>
            <a:ext cx="6598507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РАЗДЕЛ 4.</a:t>
            </a:r>
          </a:p>
          <a:p>
            <a:pPr algn="ctr"/>
            <a:endParaRPr lang="ru-RU" sz="3200" dirty="0" smtClean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ctr"/>
            <a:r>
              <a:rPr lang="ru-RU" sz="5400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Основные статистические </a:t>
            </a:r>
          </a:p>
          <a:p>
            <a:pPr algn="ctr"/>
            <a:r>
              <a:rPr lang="ru-RU" sz="5400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показатели</a:t>
            </a:r>
          </a:p>
          <a:p>
            <a:pPr algn="ctr"/>
            <a:endParaRPr lang="ru-RU" sz="3200" dirty="0" smtClean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r"/>
            <a:r>
              <a:rPr lang="ru-RU" sz="3200" b="1" i="1" dirty="0">
                <a:solidFill>
                  <a:schemeClr val="bg1"/>
                </a:solidFill>
                <a:latin typeface="Sitka Small" panose="02000505000000020004" pitchFamily="2" charset="0"/>
              </a:rPr>
              <a:t>Ботикова Т.С.</a:t>
            </a:r>
          </a:p>
          <a:p>
            <a:pPr algn="ctr"/>
            <a:endParaRPr lang="ru-RU" sz="5400" dirty="0">
              <a:solidFill>
                <a:schemeClr val="bg1"/>
              </a:solidFill>
              <a:latin typeface="Sitka Small" panose="02000505000000020004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8" r="18317"/>
          <a:stretch/>
        </p:blipFill>
        <p:spPr>
          <a:xfrm>
            <a:off x="6598506" y="11700"/>
            <a:ext cx="55934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245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89885" y="124181"/>
            <a:ext cx="11602115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3600" b="1" kern="100" dirty="0">
                <a:solidFill>
                  <a:srgbClr val="7A2681"/>
                </a:solidFill>
                <a:latin typeface="Sitka Small" panose="02000505000000020004" pitchFamily="2" charset="0"/>
                <a:ea typeface="SimSun" panose="02010600030101010101" pitchFamily="2" charset="-122"/>
                <a:cs typeface="Times New Roman" panose="02020603050405020304" pitchFamily="18" charset="0"/>
              </a:rPr>
              <a:t>4. Основные статистические показатели</a:t>
            </a:r>
            <a:endParaRPr lang="ru-RU" sz="3600" b="1" dirty="0">
              <a:solidFill>
                <a:srgbClr val="7A2681"/>
              </a:solidFill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u="sng" kern="100" dirty="0">
                <a:solidFill>
                  <a:srgbClr val="7A2681"/>
                </a:solidFill>
                <a:latin typeface="Sitka Small" panose="02000505000000020004" pitchFamily="2" charset="0"/>
                <a:ea typeface="SimSun" panose="02010600030101010101" pitchFamily="2" charset="-122"/>
                <a:cs typeface="Times New Roman" panose="02020603050405020304" pitchFamily="18" charset="0"/>
              </a:rPr>
              <a:t> (все приводимые здесь цифры должны соответствовать 6-НК!!!!!!!)</a:t>
            </a:r>
            <a:endParaRPr lang="ru-RU" sz="2000" b="1" dirty="0">
              <a:solidFill>
                <a:srgbClr val="7A2681"/>
              </a:solidFill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kern="100" dirty="0">
                <a:solidFill>
                  <a:srgbClr val="7A2681"/>
                </a:solidFill>
                <a:latin typeface="Sitka Small" panose="02000505000000020004" pitchFamily="2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endParaRPr lang="ru-RU" dirty="0">
              <a:solidFill>
                <a:srgbClr val="7A2681"/>
              </a:solidFill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kern="100" dirty="0">
                <a:solidFill>
                  <a:srgbClr val="7A2681"/>
                </a:solidFill>
                <a:latin typeface="Sitka Small" panose="02000505000000020004" pitchFamily="2" charset="0"/>
                <a:ea typeface="SimSun" panose="02010600030101010101" pitchFamily="2" charset="-122"/>
                <a:cs typeface="Times New Roman" panose="02020603050405020304" pitchFamily="18" charset="0"/>
              </a:rPr>
              <a:t>4.1</a:t>
            </a:r>
            <a:r>
              <a:rPr lang="ru-RU" sz="2000" b="1" kern="100" dirty="0" smtClean="0">
                <a:solidFill>
                  <a:srgbClr val="7A2681"/>
                </a:solidFill>
                <a:latin typeface="Sitka Small" panose="02000505000000020004" pitchFamily="2" charset="0"/>
                <a:ea typeface="SimSun" panose="02010600030101010101" pitchFamily="2" charset="-122"/>
                <a:cs typeface="Times New Roman" panose="02020603050405020304" pitchFamily="18" charset="0"/>
              </a:rPr>
              <a:t>. Охват </a:t>
            </a:r>
            <a:r>
              <a:rPr lang="ru-RU" sz="2000" b="1" kern="100" dirty="0">
                <a:solidFill>
                  <a:srgbClr val="7A2681"/>
                </a:solidFill>
                <a:latin typeface="Sitka Small" panose="02000505000000020004" pitchFamily="2" charset="0"/>
                <a:ea typeface="SimSun" panose="02010600030101010101" pitchFamily="2" charset="-122"/>
                <a:cs typeface="Times New Roman" panose="02020603050405020304" pitchFamily="18" charset="0"/>
              </a:rPr>
              <a:t>населения библиотечным обслуживанием</a:t>
            </a:r>
            <a:r>
              <a:rPr lang="ru-RU" sz="2000" b="1" i="1" kern="100" dirty="0">
                <a:solidFill>
                  <a:srgbClr val="7A2681"/>
                </a:solidFill>
                <a:latin typeface="Sitka Small" panose="02000505000000020004" pitchFamily="2" charset="0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ru-RU" i="1" kern="100" dirty="0">
                <a:solidFill>
                  <a:srgbClr val="7A2681"/>
                </a:solidFill>
                <a:latin typeface="Sitka Small" panose="02000505000000020004" pitchFamily="2" charset="0"/>
                <a:ea typeface="SimSun" panose="02010600030101010101" pitchFamily="2" charset="-122"/>
                <a:cs typeface="Times New Roman" panose="02020603050405020304" pitchFamily="18" charset="0"/>
              </a:rPr>
              <a:t>(количество зарегистрированных пользователей делим на количество жителей и умножаем на 100).</a:t>
            </a:r>
            <a:endParaRPr lang="ru-RU" i="1" dirty="0">
              <a:solidFill>
                <a:srgbClr val="7A2681"/>
              </a:solidFill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3195191"/>
              </p:ext>
            </p:extLst>
          </p:nvPr>
        </p:nvGraphicFramePr>
        <p:xfrm>
          <a:off x="1359244" y="2674560"/>
          <a:ext cx="9860692" cy="291320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4995200"/>
                <a:gridCol w="2432746"/>
                <a:gridCol w="2432746"/>
              </a:tblGrid>
              <a:tr h="5583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kern="1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2023 г </a:t>
                      </a:r>
                      <a:endParaRPr lang="ru-RU" sz="32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kern="1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20</a:t>
                      </a:r>
                      <a:r>
                        <a:rPr lang="en-US" sz="3200" kern="1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2</a:t>
                      </a:r>
                      <a:r>
                        <a:rPr lang="ru-RU" sz="3200" kern="1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4 г</a:t>
                      </a:r>
                      <a:endParaRPr lang="ru-RU" sz="32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kern="1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2025 г</a:t>
                      </a:r>
                      <a:endParaRPr lang="ru-RU" sz="32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57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kern="1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%</a:t>
                      </a:r>
                      <a:endParaRPr lang="ru-RU" sz="32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kern="1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   %</a:t>
                      </a:r>
                      <a:endParaRPr lang="ru-RU" sz="32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kern="1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       %</a:t>
                      </a:r>
                      <a:endParaRPr lang="ru-RU" sz="32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kern="1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32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3305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kern="100" dirty="0" err="1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стационар+внестационар</a:t>
                      </a:r>
                      <a:r>
                        <a:rPr lang="ru-RU" sz="3200" kern="1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 </a:t>
                      </a:r>
                      <a:endParaRPr lang="ru-RU" sz="32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933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kern="1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%</a:t>
                      </a:r>
                      <a:endParaRPr lang="ru-RU" sz="32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kern="1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%</a:t>
                      </a:r>
                      <a:endParaRPr lang="ru-RU" sz="32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kern="1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%</a:t>
                      </a:r>
                      <a:endParaRPr lang="ru-RU" sz="32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100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47083" y="326244"/>
            <a:ext cx="10840117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7A268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Показатели деятельности библиотеки за 2025 год </a:t>
            </a:r>
            <a:r>
              <a:rPr lang="ru-RU" sz="2000" i="1" dirty="0">
                <a:solidFill>
                  <a:srgbClr val="7A268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(на основе данных формы 6-НК):</a:t>
            </a:r>
            <a:endParaRPr lang="ru-RU" i="1" dirty="0">
              <a:solidFill>
                <a:srgbClr val="7A268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1254448"/>
              </p:ext>
            </p:extLst>
          </p:nvPr>
        </p:nvGraphicFramePr>
        <p:xfrm>
          <a:off x="589886" y="1063371"/>
          <a:ext cx="11486784" cy="273380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848246"/>
                <a:gridCol w="1039752"/>
                <a:gridCol w="786838"/>
                <a:gridCol w="755343"/>
                <a:gridCol w="1021492"/>
                <a:gridCol w="1005016"/>
                <a:gridCol w="972065"/>
                <a:gridCol w="741405"/>
                <a:gridCol w="963827"/>
                <a:gridCol w="988541"/>
                <a:gridCol w="1194486"/>
                <a:gridCol w="1169773"/>
              </a:tblGrid>
              <a:tr h="1117509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err="1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Зарегистр</a:t>
                      </a:r>
                      <a:r>
                        <a:rPr lang="ru-RU" sz="18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. пользователи</a:t>
                      </a:r>
                      <a:endParaRPr lang="ru-RU" sz="18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Посещения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(всего)</a:t>
                      </a:r>
                      <a:endParaRPr lang="ru-RU" sz="18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Посещения (удаленные)</a:t>
                      </a:r>
                      <a:endParaRPr lang="ru-RU" sz="18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Выдано документов</a:t>
                      </a:r>
                      <a:endParaRPr lang="ru-RU" sz="18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Выполнено справок и консультаций</a:t>
                      </a:r>
                      <a:endParaRPr lang="ru-RU" sz="18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Количество культурно-просветительских мероприятий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21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2024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2025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2024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2025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2024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2025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2024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2025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2024</a:t>
                      </a:r>
                      <a:endParaRPr lang="ru-RU" sz="18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2025</a:t>
                      </a:r>
                      <a:endParaRPr lang="ru-RU" sz="18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2024</a:t>
                      </a:r>
                      <a:endParaRPr lang="ru-RU" sz="18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2025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321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8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8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8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05216" y="4058585"/>
            <a:ext cx="11486784" cy="24724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	По </a:t>
            </a:r>
            <a: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сравнению с предыдущим годом, число пользователей увеличилось/уменьшилось на____, потому что</a:t>
            </a:r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_______________.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2000" dirty="0">
              <a:solidFill>
                <a:srgbClr val="7A2681"/>
              </a:solidFill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	В 2025 году увеличилась/уменьшилось количество посещений библиотек на _______, по причине________________, количество книговыдач превысило/уменьшилось, так как ________________. </a:t>
            </a:r>
            <a:endParaRPr lang="ru-RU" sz="2000" dirty="0">
              <a:solidFill>
                <a:srgbClr val="7A2681"/>
              </a:solidFill>
              <a:effectLst/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85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6698974" cy="68697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8" y="52563"/>
            <a:ext cx="815009" cy="8150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" y="362934"/>
            <a:ext cx="6598507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РАЗДЕЛ 5.</a:t>
            </a:r>
          </a:p>
          <a:p>
            <a:pPr algn="ctr"/>
            <a:endParaRPr lang="ru-RU" sz="3200" dirty="0" smtClean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ctr"/>
            <a:r>
              <a:rPr lang="ru-RU" sz="4800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Библиотечные фонды</a:t>
            </a:r>
          </a:p>
          <a:p>
            <a:pPr algn="ctr"/>
            <a:r>
              <a:rPr lang="ru-RU" sz="4800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(формирование, использование, сохранность)</a:t>
            </a:r>
          </a:p>
          <a:p>
            <a:pPr algn="r"/>
            <a:endParaRPr lang="ru-RU" sz="3200" b="1" i="1" dirty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r"/>
            <a:r>
              <a:rPr lang="ru-RU" sz="3200" b="1" i="1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Конышева М.В.</a:t>
            </a:r>
            <a:endParaRPr lang="ru-RU" sz="3200" b="1" i="1" dirty="0">
              <a:solidFill>
                <a:schemeClr val="bg1"/>
              </a:solidFill>
              <a:latin typeface="Sitka Small" panose="02000505000000020004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8" r="18317"/>
          <a:stretch/>
        </p:blipFill>
        <p:spPr>
          <a:xfrm>
            <a:off x="6598506" y="11700"/>
            <a:ext cx="55934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52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6698974" cy="68697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8" y="52563"/>
            <a:ext cx="815009" cy="8150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489651"/>
            <a:ext cx="659850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Заполняем форму 6-НК за 2025 год правильно!</a:t>
            </a:r>
          </a:p>
          <a:p>
            <a:pPr algn="ctr"/>
            <a:endParaRPr lang="ru-RU" sz="3200" dirty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r"/>
            <a:r>
              <a:rPr lang="ru-RU" sz="3200" b="1" i="1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Ботикова Т.С.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8" r="18317"/>
          <a:stretch/>
        </p:blipFill>
        <p:spPr>
          <a:xfrm>
            <a:off x="6598506" y="11700"/>
            <a:ext cx="55934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77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55545" y="124181"/>
            <a:ext cx="12505038" cy="1053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700" b="1" dirty="0" smtClean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5. Библиотечные </a:t>
            </a:r>
            <a:r>
              <a:rPr lang="ru-RU" sz="2700" b="1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фонды (формирование, </a:t>
            </a:r>
            <a:r>
              <a:rPr lang="ru-RU" sz="2700" b="1" dirty="0" smtClean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использование,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700" b="1" dirty="0" smtClean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сохранность</a:t>
            </a:r>
            <a:r>
              <a:rPr lang="ru-RU" sz="2700" b="1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2700" dirty="0">
              <a:solidFill>
                <a:srgbClr val="7A2681"/>
              </a:solidFill>
              <a:effectLst/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32340" t="34006" r="29335" b="29785"/>
          <a:stretch/>
        </p:blipFill>
        <p:spPr>
          <a:xfrm>
            <a:off x="1275126" y="1177996"/>
            <a:ext cx="10511406" cy="558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05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34197" t="29969" r="30298" b="37370"/>
          <a:stretch/>
        </p:blipFill>
        <p:spPr>
          <a:xfrm>
            <a:off x="940532" y="531685"/>
            <a:ext cx="11073099" cy="572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25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32614" t="39511" r="30092" b="22202"/>
          <a:stretch/>
        </p:blipFill>
        <p:spPr>
          <a:xfrm>
            <a:off x="1047083" y="201336"/>
            <a:ext cx="10882062" cy="628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50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2064" t="21726" r="29335" b="40598"/>
          <a:stretch/>
        </p:blipFill>
        <p:spPr>
          <a:xfrm>
            <a:off x="823784" y="384145"/>
            <a:ext cx="11208043" cy="61534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81" y="157133"/>
            <a:ext cx="815009" cy="815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56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32839" t="17778" r="29527" b="49720"/>
          <a:stretch/>
        </p:blipFill>
        <p:spPr>
          <a:xfrm>
            <a:off x="899371" y="713480"/>
            <a:ext cx="11155420" cy="5419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21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32839" t="50193" r="29527" b="15916"/>
          <a:stretch/>
        </p:blipFill>
        <p:spPr>
          <a:xfrm>
            <a:off x="1047083" y="573629"/>
            <a:ext cx="10923657" cy="5533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02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0276" t="24464" r="29197" b="33824"/>
          <a:stretch/>
        </p:blipFill>
        <p:spPr>
          <a:xfrm>
            <a:off x="705923" y="259616"/>
            <a:ext cx="11122554" cy="64393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09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31217" t="25826" r="29797" b="52072"/>
          <a:stretch/>
        </p:blipFill>
        <p:spPr>
          <a:xfrm>
            <a:off x="774357" y="1502824"/>
            <a:ext cx="11303670" cy="3604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97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32432" t="17777" r="29392" b="16156"/>
          <a:stretch/>
        </p:blipFill>
        <p:spPr>
          <a:xfrm>
            <a:off x="3020067" y="0"/>
            <a:ext cx="6947718" cy="676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95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32095" t="25345" r="29459" b="42463"/>
          <a:stretch/>
        </p:blipFill>
        <p:spPr>
          <a:xfrm>
            <a:off x="931046" y="939190"/>
            <a:ext cx="11018727" cy="5189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12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17156" t="18665" r="17969" b="8667"/>
          <a:stretch/>
        </p:blipFill>
        <p:spPr>
          <a:xfrm>
            <a:off x="1047083" y="0"/>
            <a:ext cx="10908697" cy="6873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14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29914" t="20301" r="25203" b="51711"/>
          <a:stretch/>
        </p:blipFill>
        <p:spPr>
          <a:xfrm>
            <a:off x="742283" y="1453688"/>
            <a:ext cx="11296140" cy="396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65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28617" t="35075" r="25203" b="20720"/>
          <a:stretch/>
        </p:blipFill>
        <p:spPr>
          <a:xfrm>
            <a:off x="931046" y="613137"/>
            <a:ext cx="10700781" cy="576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53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27973" t="37117" r="25473" b="20601"/>
          <a:stretch/>
        </p:blipFill>
        <p:spPr>
          <a:xfrm>
            <a:off x="931046" y="724928"/>
            <a:ext cx="10948626" cy="559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75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29257" t="26787" r="25406" b="41141"/>
          <a:stretch/>
        </p:blipFill>
        <p:spPr>
          <a:xfrm>
            <a:off x="799240" y="1219528"/>
            <a:ext cx="11219972" cy="4464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1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29189" t="30390" r="26014" b="15436"/>
          <a:stretch/>
        </p:blipFill>
        <p:spPr>
          <a:xfrm>
            <a:off x="1462295" y="212517"/>
            <a:ext cx="9439685" cy="6421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62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28648" t="31952" r="25405" b="32012"/>
          <a:stretch/>
        </p:blipFill>
        <p:spPr>
          <a:xfrm>
            <a:off x="931046" y="856735"/>
            <a:ext cx="11054075" cy="487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46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26419" t="23784" r="25068" b="44504"/>
          <a:stretch/>
        </p:blipFill>
        <p:spPr>
          <a:xfrm>
            <a:off x="691977" y="1328389"/>
            <a:ext cx="11394229" cy="418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2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27433" t="54535" r="25203" b="6306"/>
          <a:stretch/>
        </p:blipFill>
        <p:spPr>
          <a:xfrm>
            <a:off x="840694" y="835312"/>
            <a:ext cx="11205811" cy="5211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12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29797" t="30270" r="25474" b="37538"/>
          <a:stretch/>
        </p:blipFill>
        <p:spPr>
          <a:xfrm>
            <a:off x="801210" y="1063371"/>
            <a:ext cx="11232471" cy="454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14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28514" t="22943" r="27365" b="17237"/>
          <a:stretch/>
        </p:blipFill>
        <p:spPr>
          <a:xfrm>
            <a:off x="1985319" y="124181"/>
            <a:ext cx="8682681" cy="6621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21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5758" t="17379" r="16657" b="17453"/>
          <a:stretch/>
        </p:blipFill>
        <p:spPr>
          <a:xfrm>
            <a:off x="624751" y="226922"/>
            <a:ext cx="11478206" cy="62257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67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30406" t="33513" r="26892" b="27188"/>
          <a:stretch/>
        </p:blipFill>
        <p:spPr>
          <a:xfrm>
            <a:off x="931046" y="794622"/>
            <a:ext cx="11026164" cy="5707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43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6698974" cy="68697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8" y="52563"/>
            <a:ext cx="815009" cy="8150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65903" y="1448462"/>
            <a:ext cx="6598507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РАЗДЕЛ 6.</a:t>
            </a:r>
          </a:p>
          <a:p>
            <a:pPr algn="ctr"/>
            <a:endParaRPr lang="ru-RU" sz="3200" dirty="0" smtClean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ctr"/>
            <a:r>
              <a:rPr lang="ru-RU" sz="5400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Цифровая</a:t>
            </a:r>
          </a:p>
          <a:p>
            <a:pPr algn="ctr"/>
            <a:r>
              <a:rPr lang="ru-RU" sz="5400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инфраструктура</a:t>
            </a:r>
          </a:p>
          <a:p>
            <a:pPr algn="ctr"/>
            <a:endParaRPr lang="ru-RU" sz="1400" dirty="0" smtClean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ctr"/>
            <a:endParaRPr lang="ru-RU" sz="3200" dirty="0" smtClean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r"/>
            <a:r>
              <a:rPr lang="ru-RU" sz="3200" b="1" i="1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Прокофьева В.И.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8" r="18317"/>
          <a:stretch/>
        </p:blipFill>
        <p:spPr>
          <a:xfrm>
            <a:off x="6598506" y="11700"/>
            <a:ext cx="55934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70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10270" t="4685" r="75878" b="88108"/>
          <a:stretch/>
        </p:blipFill>
        <p:spPr>
          <a:xfrm>
            <a:off x="6624183" y="182423"/>
            <a:ext cx="5171233" cy="1513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5"/>
          <a:srcRect l="24148" t="4397" r="63901" b="86665"/>
          <a:stretch/>
        </p:blipFill>
        <p:spPr>
          <a:xfrm>
            <a:off x="6624183" y="1989574"/>
            <a:ext cx="5135375" cy="216039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728849" y="4443587"/>
            <a:ext cx="506656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Курсив</a:t>
            </a:r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, </a:t>
            </a:r>
            <a:r>
              <a:rPr lang="ru-RU" sz="2800" u="sng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подчеркивания</a:t>
            </a:r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, </a:t>
            </a:r>
            <a:r>
              <a:rPr lang="ru-RU" sz="28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жирный шрифт</a:t>
            </a:r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в середине текста не вставляем!</a:t>
            </a:r>
            <a:endParaRPr lang="ru-RU" sz="2800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6"/>
          <a:srcRect l="35439" t="17289" r="34973" b="8425"/>
          <a:stretch/>
        </p:blipFill>
        <p:spPr>
          <a:xfrm>
            <a:off x="1460331" y="36159"/>
            <a:ext cx="4832793" cy="6825145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2048793" y="604803"/>
            <a:ext cx="1631093" cy="0"/>
          </a:xfrm>
          <a:prstGeom prst="line">
            <a:avLst/>
          </a:prstGeom>
          <a:ln w="95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2048793" y="1089587"/>
            <a:ext cx="3970170" cy="1788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 flipV="1">
            <a:off x="5951964" y="939190"/>
            <a:ext cx="776885" cy="175614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5828045" y="1396721"/>
            <a:ext cx="1487155" cy="444137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085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34717" y="927766"/>
            <a:ext cx="11857283" cy="5180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0"/>
              </a:spcAft>
              <a:buSzPts val="1400"/>
            </a:pPr>
            <a:r>
              <a:rPr lang="ru-RU" sz="3100" b="1" dirty="0" smtClean="0">
                <a:solidFill>
                  <a:srgbClr val="7A2681"/>
                </a:solidFill>
                <a:effectLst/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Главные принципы заполнения годового отчёта:</a:t>
            </a:r>
          </a:p>
          <a:p>
            <a:pPr lvl="0" algn="ctr">
              <a:lnSpc>
                <a:spcPct val="107000"/>
              </a:lnSpc>
              <a:spcAft>
                <a:spcPts val="0"/>
              </a:spcAft>
              <a:buSzPts val="1400"/>
            </a:pPr>
            <a:endParaRPr lang="ru-RU" sz="3100" dirty="0" smtClean="0">
              <a:solidFill>
                <a:srgbClr val="7A2681"/>
              </a:solidFill>
              <a:effectLst/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07000"/>
              </a:lnSpc>
              <a:spcAft>
                <a:spcPts val="0"/>
              </a:spcAft>
              <a:buSzPts val="1400"/>
            </a:pPr>
            <a:endParaRPr lang="ru-RU" sz="700" dirty="0">
              <a:solidFill>
                <a:srgbClr val="7A2681"/>
              </a:solidFill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07000"/>
              </a:lnSpc>
              <a:spcAft>
                <a:spcPts val="0"/>
              </a:spcAft>
              <a:buSzPts val="1400"/>
            </a:pPr>
            <a:endParaRPr lang="ru-RU" sz="3100" dirty="0" smtClean="0">
              <a:solidFill>
                <a:srgbClr val="7A2681"/>
              </a:solidFill>
              <a:effectLst/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07000"/>
              </a:lnSpc>
              <a:spcAft>
                <a:spcPts val="0"/>
              </a:spcAft>
              <a:buSzPts val="1400"/>
            </a:pPr>
            <a:r>
              <a:rPr lang="ru-RU" sz="6600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Лаконичность </a:t>
            </a:r>
          </a:p>
          <a:p>
            <a:pPr lvl="0" algn="ctr">
              <a:lnSpc>
                <a:spcPct val="107000"/>
              </a:lnSpc>
              <a:spcAft>
                <a:spcPts val="0"/>
              </a:spcAft>
              <a:buSzPts val="1400"/>
            </a:pPr>
            <a:r>
              <a:rPr lang="ru-RU" sz="6600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</a:p>
          <a:p>
            <a:pPr lvl="0" algn="ctr">
              <a:lnSpc>
                <a:spcPct val="107000"/>
              </a:lnSpc>
              <a:spcAft>
                <a:spcPts val="0"/>
              </a:spcAft>
              <a:buSzPts val="1400"/>
            </a:pPr>
            <a:r>
              <a:rPr lang="ru-RU" sz="6600" dirty="0" smtClean="0">
                <a:solidFill>
                  <a:srgbClr val="7A26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информативность!</a:t>
            </a:r>
            <a:endParaRPr lang="ru-RU" sz="6600" dirty="0">
              <a:solidFill>
                <a:srgbClr val="7A26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071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65225" y="21311"/>
            <a:ext cx="8645315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6. Цифровая инфраструктура</a:t>
            </a:r>
          </a:p>
          <a:p>
            <a:pPr algn="ctr"/>
            <a:r>
              <a:rPr lang="ru-RU" dirty="0" smtClean="0">
                <a:solidFill>
                  <a:srgbClr val="7A2681"/>
                </a:solidFill>
              </a:rPr>
              <a:t>.</a:t>
            </a:r>
            <a:endParaRPr lang="ru-RU" dirty="0">
              <a:solidFill>
                <a:srgbClr val="7A268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1325" y="669875"/>
            <a:ext cx="111161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A2681"/>
                </a:solidFill>
                <a:latin typeface="Sitka Small" panose="02000505000000020004" pitchFamily="2" charset="0"/>
              </a:rPr>
              <a:t>6.1. Анализ и оценка технического оснащения </a:t>
            </a:r>
            <a:r>
              <a:rPr lang="ru-RU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библиотеки.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6260350"/>
              </p:ext>
            </p:extLst>
          </p:nvPr>
        </p:nvGraphicFramePr>
        <p:xfrm>
          <a:off x="1334917" y="1257817"/>
          <a:ext cx="10381460" cy="4077857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521285"/>
                <a:gridCol w="2826540"/>
                <a:gridCol w="1163186"/>
                <a:gridCol w="2253149"/>
                <a:gridCol w="1485305"/>
                <a:gridCol w="2131995"/>
              </a:tblGrid>
              <a:tr h="11501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п/п</a:t>
                      </a:r>
                      <a:endParaRPr lang="ru-RU" sz="14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Наименование компьютерной техники и оргтехники</a:t>
                      </a:r>
                      <a:endParaRPr lang="ru-RU" sz="14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Год приобретения</a:t>
                      </a:r>
                      <a:endParaRPr lang="ru-RU" sz="14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Техническое состояние</a:t>
                      </a:r>
                      <a:endParaRPr lang="ru-RU" sz="1400" b="1" dirty="0" smtClean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Требует ли замены</a:t>
                      </a:r>
                      <a:endParaRPr lang="ru-RU" sz="14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Утилизирован</a:t>
                      </a:r>
                      <a:endParaRPr lang="ru-RU" sz="14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7775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1.</a:t>
                      </a:r>
                      <a:endParaRPr lang="ru-RU" sz="14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Компьютер/ноутбук</a:t>
                      </a:r>
                      <a:endParaRPr lang="ru-RU" sz="14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2013</a:t>
                      </a:r>
                      <a:endParaRPr lang="ru-RU" sz="14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Технически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исправен</a:t>
                      </a:r>
                      <a:endParaRPr lang="ru-RU" sz="14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Да/нет, почему</a:t>
                      </a:r>
                      <a:endParaRPr lang="ru-RU" sz="14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14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750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2.</a:t>
                      </a:r>
                      <a:endParaRPr lang="ru-RU" sz="1400" i="1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Принтер</a:t>
                      </a:r>
                      <a:endParaRPr lang="ru-RU" sz="14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2015</a:t>
                      </a:r>
                      <a:endParaRPr lang="ru-RU" sz="14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</a:t>
                      </a:r>
                      <a:r>
                        <a:rPr lang="ru-RU" sz="1400" i="1" baseline="0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исправен</a:t>
                      </a:r>
                      <a:endParaRPr lang="ru-RU" sz="14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Да/нет, почему</a:t>
                      </a:r>
                      <a:endParaRPr lang="ru-RU" sz="14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14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750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3.</a:t>
                      </a:r>
                      <a:endParaRPr lang="ru-RU" sz="14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МФУ</a:t>
                      </a:r>
                      <a:endParaRPr lang="ru-RU" sz="14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2011</a:t>
                      </a:r>
                      <a:endParaRPr lang="ru-RU" sz="14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Технически неисправен</a:t>
                      </a:r>
                      <a:endParaRPr lang="ru-RU" sz="14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Да</a:t>
                      </a:r>
                      <a:endParaRPr lang="ru-RU" sz="14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(когда?</a:t>
                      </a:r>
                      <a:r>
                        <a:rPr lang="ru-RU" sz="1400" i="1" baseline="0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кем? )</a:t>
                      </a:r>
                      <a:endParaRPr lang="ru-RU" sz="14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02846" y="5534561"/>
            <a:ext cx="116021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*Если у вас свой </a:t>
            </a:r>
            <a:r>
              <a:rPr lang="ru-RU" sz="2000" u="sng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ЛИЧНЫЙ</a:t>
            </a:r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ноутбук/компьютер, на котором делается рабочая документация, вы на </a:t>
            </a:r>
            <a:r>
              <a:rPr lang="ru-RU" sz="20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этом акцентируете внимание и просите рабочее оборудование!</a:t>
            </a:r>
          </a:p>
          <a:p>
            <a:pPr algn="just"/>
            <a:endParaRPr lang="ru-RU" sz="2000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9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0424" y="124181"/>
            <a:ext cx="11093314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  <a:t>** Все библиотеки, участвовавшие в программе </a:t>
            </a:r>
            <a:r>
              <a:rPr lang="ru-RU" sz="2000" u="sng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«Развитие </a:t>
            </a:r>
            <a:r>
              <a:rPr lang="ru-RU" sz="2000" u="sng" dirty="0">
                <a:solidFill>
                  <a:srgbClr val="7A2681"/>
                </a:solidFill>
                <a:latin typeface="Sitka Small" panose="02000505000000020004" pitchFamily="2" charset="0"/>
              </a:rPr>
              <a:t>информационного общества в Ленинградской области 2011-2013 года»</a:t>
            </a:r>
            <a: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  <a:t> и получившие по ней технику, пишут об этом отдельным абзацем, уточняя в каком она состоянии. Если в плохом – пишем, что пора обновлять технику в библиотеке</a:t>
            </a:r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.</a:t>
            </a:r>
          </a:p>
          <a:p>
            <a:endParaRPr lang="ru-RU" dirty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algn="just"/>
            <a:r>
              <a:rPr lang="ru-RU" sz="2000" i="1" u="sng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Пример:</a:t>
            </a:r>
            <a:r>
              <a:rPr lang="ru-RU" sz="2000" i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В 2011 году библиотекой были получены два компьютера в рамках программы «Развитие информационного общества в Ленинградской области на 2011-2013 годы». На данный момент из двух компьютеров в рабочем состоянии находится один, что существенно осложняет текущую работу. Необходимо обновление компьютерного парка библиотеки.</a:t>
            </a:r>
          </a:p>
          <a:p>
            <a:endParaRPr lang="ru-RU" dirty="0" smtClean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endParaRPr lang="ru-RU" dirty="0" smtClean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endParaRPr lang="ru-RU" sz="900" dirty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algn="just"/>
            <a:r>
              <a:rPr lang="ru-RU" sz="20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6.1.1. Наличие посадочных компьютеризированных мест для пользователей: </a:t>
            </a:r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да/нет, если есть, то какое количество, актуально ли вообще для вашей библиотеки их наличие.</a:t>
            </a:r>
          </a:p>
          <a:p>
            <a:endParaRPr lang="ru-RU" sz="2000" dirty="0" smtClean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algn="just"/>
            <a:r>
              <a:rPr lang="ru-RU" sz="2000" i="1" u="sng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Пример:</a:t>
            </a:r>
            <a:r>
              <a:rPr lang="ru-RU" sz="2000" i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В библиотеке отсутствуют компьютеризированные места для пользователей, так как нет необходимой техники и места для их расположения. Наличие такого места для нашей библиотеки актуально, поскольку от пользователей часто поступают запросы на использование компьютерной техники и оргтехники.</a:t>
            </a:r>
            <a:endParaRPr lang="ru-RU" sz="2000" i="1" dirty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endParaRPr lang="ru-RU" dirty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endParaRPr lang="ru-RU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99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96806" y="248853"/>
            <a:ext cx="6785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6.2. Оценка состояния </a:t>
            </a:r>
            <a:r>
              <a:rPr lang="ru-RU" b="1" dirty="0" err="1" smtClean="0">
                <a:solidFill>
                  <a:srgbClr val="7A2681"/>
                </a:solidFill>
                <a:latin typeface="Sitka Small" panose="02000505000000020004" pitchFamily="2" charset="0"/>
              </a:rPr>
              <a:t>интернетизации</a:t>
            </a:r>
            <a:r>
              <a:rPr lang="ru-RU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библиотек</a:t>
            </a:r>
            <a:r>
              <a:rPr lang="ru-RU" dirty="0" smtClean="0"/>
              <a:t>.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1305939"/>
              </p:ext>
            </p:extLst>
          </p:nvPr>
        </p:nvGraphicFramePr>
        <p:xfrm>
          <a:off x="1060702" y="1309814"/>
          <a:ext cx="10832758" cy="4036543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036681"/>
                <a:gridCol w="1571282"/>
                <a:gridCol w="2502084"/>
                <a:gridCol w="1267663"/>
                <a:gridCol w="1727524"/>
                <a:gridCol w="1727524"/>
              </a:tblGrid>
              <a:tr h="1065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Наименование библиотеки</a:t>
                      </a:r>
                      <a:endParaRPr lang="ru-RU" sz="11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Интернет</a:t>
                      </a:r>
                      <a:endParaRPr lang="ru-RU" sz="11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(да/нет)</a:t>
                      </a:r>
                      <a:endParaRPr lang="ru-RU" sz="11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Тип подключения</a:t>
                      </a:r>
                      <a:endParaRPr lang="ru-RU" sz="11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(кабель/роутер)</a:t>
                      </a:r>
                      <a:endParaRPr lang="ru-RU" sz="11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Wi-Fi</a:t>
                      </a:r>
                      <a:endParaRPr lang="ru-RU" sz="11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(</a:t>
                      </a: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да/нет)</a:t>
                      </a:r>
                      <a:endParaRPr lang="ru-RU" sz="11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Скорость</a:t>
                      </a:r>
                      <a:endParaRPr lang="ru-RU" sz="11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входящая</a:t>
                      </a:r>
                      <a:endParaRPr lang="ru-RU" sz="11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Скорость исходящая</a:t>
                      </a:r>
                      <a:endParaRPr lang="ru-RU" sz="11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7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err="1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Волошовская</a:t>
                      </a: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 сельская библиотека</a:t>
                      </a:r>
                      <a:endParaRPr lang="ru-RU" sz="11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Да</a:t>
                      </a:r>
                      <a:endParaRPr lang="ru-RU" sz="11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Роутер</a:t>
                      </a:r>
                      <a:endParaRPr lang="ru-RU" sz="11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Нет</a:t>
                      </a:r>
                      <a:endParaRPr lang="ru-RU" sz="11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2,4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Мбит/сек</a:t>
                      </a:r>
                      <a:endParaRPr lang="ru-RU" sz="11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2,4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Мбит/сек</a:t>
                      </a:r>
                      <a:endParaRPr lang="ru-RU" sz="11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63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Сабицкая сельская библиотека</a:t>
                      </a:r>
                      <a:endParaRPr lang="ru-RU" sz="11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Нет(планируется)</a:t>
                      </a:r>
                      <a:endParaRPr lang="ru-RU" sz="11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-</a:t>
                      </a:r>
                      <a:endParaRPr lang="ru-RU" sz="11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-</a:t>
                      </a:r>
                      <a:r>
                        <a:rPr lang="ru-RU" sz="1400" i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1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-</a:t>
                      </a:r>
                      <a:r>
                        <a:rPr lang="ru-RU" sz="1400" i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1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-</a:t>
                      </a:r>
                      <a:r>
                        <a:rPr lang="ru-RU" sz="1400" i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1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74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Сяберская сельская библиотека</a:t>
                      </a:r>
                      <a:endParaRPr lang="ru-RU" sz="11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Нет</a:t>
                      </a:r>
                      <a:r>
                        <a:rPr lang="ru-RU" sz="1400" i="1" baseline="0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 </a:t>
                      </a: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(Не планируется)</a:t>
                      </a:r>
                      <a:endParaRPr lang="ru-RU" sz="11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r>
                        <a:rPr lang="ru-RU" sz="11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-</a:t>
                      </a:r>
                      <a:endParaRPr lang="ru-RU" sz="1000" i="1" dirty="0" smtClean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r>
                        <a:rPr lang="ru-RU" sz="11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-</a:t>
                      </a:r>
                      <a:endParaRPr lang="ru-RU" sz="1000" i="1" dirty="0" smtClean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r>
                        <a:rPr lang="ru-RU" sz="11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-</a:t>
                      </a:r>
                      <a:endParaRPr lang="ru-RU" sz="1000" i="1" dirty="0" smtClean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r>
                        <a:rPr lang="ru-RU" sz="11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-</a:t>
                      </a:r>
                      <a:endParaRPr lang="ru-RU" sz="1000" i="1" dirty="0" smtClean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565910" y="41033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423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65910" y="41033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b="43861"/>
          <a:stretch/>
        </p:blipFill>
        <p:spPr>
          <a:xfrm>
            <a:off x="652589" y="0"/>
            <a:ext cx="11059097" cy="34922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/>
          <a:srcRect b="42713"/>
          <a:stretch/>
        </p:blipFill>
        <p:spPr>
          <a:xfrm>
            <a:off x="652589" y="3089136"/>
            <a:ext cx="11069491" cy="3567036"/>
          </a:xfrm>
          <a:prstGeom prst="rect">
            <a:avLst/>
          </a:prstGeom>
        </p:spPr>
      </p:pic>
      <p:cxnSp>
        <p:nvCxnSpPr>
          <p:cNvPr id="14" name="Прямая со стрелкой 13"/>
          <p:cNvCxnSpPr/>
          <p:nvPr/>
        </p:nvCxnSpPr>
        <p:spPr>
          <a:xfrm>
            <a:off x="5725296" y="1869989"/>
            <a:ext cx="936000" cy="74964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5692257" y="4217949"/>
            <a:ext cx="719450" cy="65470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5692257" y="4217949"/>
            <a:ext cx="678367" cy="104823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164524" y="3918704"/>
            <a:ext cx="2675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u="sng" dirty="0" smtClean="0">
                <a:solidFill>
                  <a:srgbClr val="C00000"/>
                </a:solidFill>
                <a:latin typeface="Sitka Small" panose="02000505000000020004" pitchFamily="2" charset="0"/>
              </a:rPr>
              <a:t>Цифры, для отчёта</a:t>
            </a:r>
            <a:endParaRPr lang="ru-RU" b="1" u="sng" dirty="0">
              <a:solidFill>
                <a:srgbClr val="C00000"/>
              </a:solidFill>
              <a:latin typeface="Sitka Small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21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65910" y="41033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949577" y="865084"/>
            <a:ext cx="1105500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В конце раздела делаем </a:t>
            </a:r>
            <a:r>
              <a:rPr lang="ru-RU" sz="2800" b="1" u="sng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вывод:</a:t>
            </a:r>
            <a:r>
              <a:rPr lang="ru-RU" sz="28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</a:t>
            </a:r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насколько компьютеризирована ваша библиотека, что нужно, чтобы сделать ее ещё лучше (новые компьютеры, оргтехника, подключение высокоскоростного интернета и т.д.)</a:t>
            </a:r>
          </a:p>
          <a:p>
            <a:pPr algn="just"/>
            <a:endParaRPr lang="ru-RU" sz="2800" dirty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algn="just"/>
            <a:r>
              <a:rPr lang="ru-RU" sz="2800" i="1" u="sng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Пример:</a:t>
            </a:r>
            <a:r>
              <a:rPr lang="ru-RU" sz="2800" i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Библиотека достаточно укомплектована компьютерной техникой. Однако, для более качественной организации библиотечных мероприятий и качественной работы сотрудников не хватает оргтехники (цветного принтера) и стабильного Интернет-соединения. </a:t>
            </a:r>
            <a:endParaRPr lang="ru-RU" sz="2800" i="1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59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6698974" cy="68697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8" y="52563"/>
            <a:ext cx="815009" cy="8150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33" y="931835"/>
            <a:ext cx="6598507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400" dirty="0" smtClean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ctr"/>
            <a:endParaRPr lang="ru-RU" sz="2400" dirty="0" smtClean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ctr"/>
            <a:r>
              <a:rPr lang="ru-RU" sz="5400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РАЗДЕЛ 7.</a:t>
            </a:r>
          </a:p>
          <a:p>
            <a:pPr algn="ctr"/>
            <a:endParaRPr lang="ru-RU" sz="3200" dirty="0" smtClean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ctr"/>
            <a:r>
              <a:rPr lang="ru-RU" sz="5400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Электронные и</a:t>
            </a:r>
          </a:p>
          <a:p>
            <a:pPr algn="ctr"/>
            <a:r>
              <a:rPr lang="ru-RU" sz="5400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сетевые ресурсы</a:t>
            </a:r>
          </a:p>
          <a:p>
            <a:pPr algn="ctr"/>
            <a:endParaRPr lang="ru-RU" sz="3200" dirty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ctr"/>
            <a:endParaRPr lang="ru-RU" sz="5400" dirty="0">
              <a:solidFill>
                <a:schemeClr val="bg1"/>
              </a:solidFill>
              <a:latin typeface="Sitka Small" panose="02000505000000020004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8" r="18317"/>
          <a:stretch/>
        </p:blipFill>
        <p:spPr>
          <a:xfrm>
            <a:off x="6598506" y="11700"/>
            <a:ext cx="5593493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2602" y="4981949"/>
            <a:ext cx="4206605" cy="85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53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15253" t="16329" r="15141" b="41723"/>
          <a:stretch/>
        </p:blipFill>
        <p:spPr>
          <a:xfrm>
            <a:off x="589886" y="1063371"/>
            <a:ext cx="11535122" cy="3910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81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34261" y="21311"/>
            <a:ext cx="10107255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7. Электронные и сетевые ресурсы</a:t>
            </a:r>
          </a:p>
          <a:p>
            <a:pPr algn="ctr"/>
            <a:r>
              <a:rPr lang="ru-RU" dirty="0" smtClean="0">
                <a:solidFill>
                  <a:srgbClr val="7A2681"/>
                </a:solidFill>
              </a:rPr>
              <a:t>.</a:t>
            </a:r>
            <a:endParaRPr lang="ru-RU" dirty="0">
              <a:solidFill>
                <a:srgbClr val="7A268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9887" y="1142077"/>
            <a:ext cx="113087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7.1. Обеспечение пользователям доступа к открытым электронным ресурсам: виртуальным читальным залам Национальной электронной библиотеки (НЭБ).</a:t>
            </a:r>
            <a:endParaRPr lang="ru-RU" sz="2000" b="1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7843" y="2443445"/>
            <a:ext cx="11212831" cy="2000548"/>
          </a:xfrm>
          <a:prstGeom prst="rect">
            <a:avLst/>
          </a:prstGeom>
          <a:noFill/>
          <a:ln>
            <a:solidFill>
              <a:srgbClr val="7A268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Все библиотеки, имеющие выход в Интернет </a:t>
            </a:r>
          </a:p>
          <a:p>
            <a:pPr algn="ctr"/>
            <a:r>
              <a:rPr lang="ru-RU" sz="28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ДОЛЖНЫ БЫТЬ</a:t>
            </a:r>
          </a:p>
          <a:p>
            <a:pPr algn="ctr"/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подключены к этим электронным ресурсам!</a:t>
            </a:r>
          </a:p>
          <a:p>
            <a:pPr algn="ctr"/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В ЛМР не подключены</a:t>
            </a:r>
            <a:r>
              <a:rPr lang="ru-RU" sz="4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2 </a:t>
            </a:r>
            <a:r>
              <a:rPr lang="ru-RU" sz="28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сельские библиотеки!!!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7843" y="4919008"/>
            <a:ext cx="1121283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i="1" u="sng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Пример:</a:t>
            </a:r>
            <a:r>
              <a:rPr lang="ru-RU" sz="2000" i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Лужская межпоселенческая районная библиотека имеет доступ к открытому электронному ресурсу – виртуальному залу Национальной электронной библиотеке(НЭБ) с июня 2024 года.  Данный доступ используется сотрудниками библиотеки для исследовательских работ, разработки библиотечных мероприятий</a:t>
            </a:r>
            <a:r>
              <a:rPr lang="ru-RU" sz="2000" i="1" dirty="0">
                <a:solidFill>
                  <a:srgbClr val="7A2681"/>
                </a:solidFill>
                <a:latin typeface="Sitka Small" panose="02000505000000020004" pitchFamily="2" charset="0"/>
              </a:rPr>
              <a:t> </a:t>
            </a:r>
            <a:r>
              <a:rPr lang="ru-RU" sz="2000" i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и  планирования контента для социальных сетей.</a:t>
            </a:r>
            <a:endParaRPr lang="ru-RU" sz="2000" i="1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83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35467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1046" y="331630"/>
            <a:ext cx="109344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7.2. Библиотеки имеющие веб-страницы, блоги и аккаунты в социальных</a:t>
            </a:r>
          </a:p>
          <a:p>
            <a:r>
              <a:rPr lang="ru-RU" sz="20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сетях.</a:t>
            </a:r>
            <a:endParaRPr lang="ru-RU" sz="2000" b="1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9695376"/>
              </p:ext>
            </p:extLst>
          </p:nvPr>
        </p:nvGraphicFramePr>
        <p:xfrm>
          <a:off x="1346473" y="1687648"/>
          <a:ext cx="10518977" cy="2255952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169487"/>
                <a:gridCol w="1414427"/>
                <a:gridCol w="1235023"/>
                <a:gridCol w="1493822"/>
                <a:gridCol w="1502875"/>
                <a:gridCol w="1466661"/>
                <a:gridCol w="1236682"/>
              </a:tblGrid>
              <a:tr h="13428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Наименование </a:t>
                      </a:r>
                      <a:r>
                        <a:rPr lang="ru-RU" sz="1400" b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сообщества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Библиотеки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Социальная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сеть</a:t>
                      </a:r>
                      <a:endParaRPr lang="ru-RU" sz="14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Дата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создания</a:t>
                      </a:r>
                      <a:endParaRPr lang="ru-RU" sz="11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+mn-ea"/>
                          <a:cs typeface="+mn-cs"/>
                        </a:rPr>
                        <a:t>Число</a:t>
                      </a:r>
                      <a:r>
                        <a:rPr lang="ru-RU" sz="1400" b="1" baseline="0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+mn-ea"/>
                          <a:cs typeface="+mn-cs"/>
                        </a:rPr>
                        <a:t> подписчиков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+mn-ea"/>
                          <a:cs typeface="+mn-cs"/>
                        </a:rPr>
                        <a:t>на конец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+mn-ea"/>
                          <a:cs typeface="+mn-cs"/>
                        </a:rPr>
                        <a:t>2023 год</a:t>
                      </a:r>
                      <a:endParaRPr lang="ru-RU" sz="11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+mn-ea"/>
                          <a:cs typeface="+mn-cs"/>
                        </a:rPr>
                        <a:t>Число</a:t>
                      </a:r>
                      <a:r>
                        <a:rPr lang="ru-RU" sz="1400" b="1" baseline="0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+mn-ea"/>
                          <a:cs typeface="+mn-cs"/>
                        </a:rPr>
                        <a:t> подписчиков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+mn-ea"/>
                          <a:cs typeface="+mn-cs"/>
                        </a:rPr>
                        <a:t>на конец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+mn-ea"/>
                          <a:cs typeface="+mn-cs"/>
                        </a:rPr>
                        <a:t>2024 год</a:t>
                      </a:r>
                      <a:endParaRPr lang="ru-RU" sz="11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+mn-ea"/>
                          <a:cs typeface="+mn-cs"/>
                        </a:rPr>
                        <a:t>Число</a:t>
                      </a:r>
                      <a:r>
                        <a:rPr lang="ru-RU" sz="1400" b="1" baseline="0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+mn-ea"/>
                          <a:cs typeface="+mn-cs"/>
                        </a:rPr>
                        <a:t> подписчиков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+mn-ea"/>
                          <a:cs typeface="+mn-cs"/>
                        </a:rPr>
                        <a:t>на  конец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+mn-ea"/>
                          <a:cs typeface="+mn-cs"/>
                        </a:rPr>
                        <a:t>2025 год</a:t>
                      </a:r>
                      <a:endParaRPr lang="ru-RU" sz="11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Динамика</a:t>
                      </a:r>
                      <a:endParaRPr lang="ru-RU" sz="14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2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Лужская межпоселенческая районная библиотека</a:t>
                      </a:r>
                      <a:endParaRPr lang="ru-RU" sz="11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VK</a:t>
                      </a:r>
                      <a:endParaRPr lang="ru-RU" sz="14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11 февраля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2021 год</a:t>
                      </a:r>
                      <a:r>
                        <a:rPr lang="ru-RU" sz="1400" i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1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334</a:t>
                      </a:r>
                      <a:r>
                        <a:rPr lang="ru-RU" sz="1400" i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1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633</a:t>
                      </a:r>
                      <a:endParaRPr lang="ru-RU" sz="11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700</a:t>
                      </a:r>
                      <a:endParaRPr lang="ru-RU" sz="11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</a:t>
                      </a:r>
                      <a:endParaRPr lang="ru-RU" sz="14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346474" y="4768730"/>
            <a:ext cx="105189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*Если </a:t>
            </a:r>
            <a: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  <a:t>у библиотеки </a:t>
            </a:r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нет сообщества/страницы в социальных сетях</a:t>
            </a:r>
            <a:r>
              <a:rPr lang="ru-RU" sz="2000" u="sng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, то ПИШЕМ об этом, </a:t>
            </a:r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а не просто пропускаем этот пункт</a:t>
            </a:r>
            <a:r>
              <a:rPr lang="ru-RU" sz="2000" i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.  </a:t>
            </a:r>
            <a:r>
              <a:rPr lang="ru-RU" sz="2000" i="1" u="sng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Почему нет сообщества, планируется оно или нет? </a:t>
            </a:r>
            <a:endParaRPr lang="ru-RU" sz="2000" i="1" u="sng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4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86249" y="339025"/>
            <a:ext cx="104620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Где посмотреть дату создания сообщества в социальной сети </a:t>
            </a:r>
            <a:r>
              <a:rPr lang="en-US" sz="2000" i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VK</a:t>
            </a:r>
            <a:r>
              <a:rPr lang="ru-RU" sz="2000" i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?</a:t>
            </a:r>
            <a:endParaRPr lang="ru-RU" sz="2000" i="1" u="sng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083" y="976425"/>
            <a:ext cx="2602642" cy="5644284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 flipV="1">
            <a:off x="1811258" y="3122365"/>
            <a:ext cx="1481543" cy="5342"/>
          </a:xfrm>
          <a:prstGeom prst="line">
            <a:avLst/>
          </a:prstGeom>
          <a:ln w="9525" cmpd="sng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2949404" y="2140299"/>
            <a:ext cx="1571858" cy="866092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5654" y="976425"/>
            <a:ext cx="2602642" cy="5644284"/>
          </a:xfrm>
          <a:prstGeom prst="rect">
            <a:avLst/>
          </a:prstGeom>
        </p:spPr>
      </p:pic>
      <p:cxnSp>
        <p:nvCxnSpPr>
          <p:cNvPr id="16" name="Прямая соединительная линия 15"/>
          <p:cNvCxnSpPr/>
          <p:nvPr/>
        </p:nvCxnSpPr>
        <p:spPr>
          <a:xfrm flipV="1">
            <a:off x="8292199" y="5455257"/>
            <a:ext cx="1481543" cy="5342"/>
          </a:xfrm>
          <a:prstGeom prst="line">
            <a:avLst/>
          </a:prstGeom>
          <a:ln w="9525" cmpd="sng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5236594">
            <a:off x="6915989" y="3816570"/>
            <a:ext cx="1658256" cy="9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75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31046" y="331630"/>
            <a:ext cx="52013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7.3. Предоставление виртуальных услуг и сервисов.</a:t>
            </a:r>
            <a:endParaRPr lang="ru-RU" sz="2000" b="1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8221" y="1282520"/>
            <a:ext cx="54188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Оказываете ли вы справочно-консультативную помощь пользователям через страничку библиотеки в социальных сетях? Увеличивается ли количество такой помощи?</a:t>
            </a:r>
            <a:endParaRPr lang="ru-RU" sz="2000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2686" y="3221512"/>
            <a:ext cx="527506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i="1" u="sng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Пример: </a:t>
            </a:r>
            <a:r>
              <a:rPr lang="ru-RU" i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МКУК «ЛМПРБ», на своей странице в социальной сети «В Контакте» предоставляет виртуальную консультативно-справочную помощь (в </a:t>
            </a:r>
            <a:r>
              <a:rPr lang="ru-RU" i="1" dirty="0">
                <a:solidFill>
                  <a:srgbClr val="7A2681"/>
                </a:solidFill>
                <a:latin typeface="Sitka Small" panose="02000505000000020004" pitchFamily="2" charset="0"/>
              </a:rPr>
              <a:t>том числе краеведческие справки)</a:t>
            </a:r>
            <a:r>
              <a:rPr lang="ru-RU" i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по запросам в личные сообщения. За такими виртуальными услугами обращаются как коллеги-библиотекари, так и исследователи, студенты и школьники.  За 3 года работы сообщества библиотеки в сети такие обращения значительно возросли в объеме.</a:t>
            </a:r>
            <a:endParaRPr lang="ru-RU" i="1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-49" t="6629" r="1" b="8722"/>
          <a:stretch/>
        </p:blipFill>
        <p:spPr>
          <a:xfrm>
            <a:off x="6132352" y="1121050"/>
            <a:ext cx="2588173" cy="4746506"/>
          </a:xfrm>
          <a:prstGeom prst="rect">
            <a:avLst/>
          </a:prstGeom>
        </p:spPr>
      </p:pic>
      <p:pic>
        <p:nvPicPr>
          <p:cNvPr id="2050" name="Picture 2" descr="https://sun9-34.userapi.com/s/v1/ig2/oTjdexPFKMbaf0s19F_8w-X1b72nRK8XIXLNTGMujNG2QTA7q1QQgspCgWB7AZkiar_TwRt7R7kAe-scRFijEPlE.jpg?quality=95&amp;as=32x69,48x104,72x156,108x234,160x347,240x520,360x780,480x1041,540x1171,640x1387,720x1561,1080x2341,1179x2556&amp;from=bu&amp;u=IdMQBAA9BnwbNT9PoSaCiqpvN-ddUEcZdQmphs15Q2Q&amp;cs=996x2160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74" b="9021"/>
          <a:stretch/>
        </p:blipFill>
        <p:spPr bwMode="auto">
          <a:xfrm>
            <a:off x="8865789" y="504986"/>
            <a:ext cx="3253889" cy="5978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149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116037" y="-1170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8031" y="127192"/>
            <a:ext cx="1080078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rgbClr val="7A2681"/>
                </a:solidFill>
                <a:latin typeface="Sitka Small" panose="02000505000000020004" pitchFamily="2" charset="0"/>
              </a:rPr>
              <a:t>7.4. Справочно-библиографическое, информационное </a:t>
            </a:r>
            <a:r>
              <a:rPr lang="ru-RU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и </a:t>
            </a:r>
            <a:r>
              <a:rPr lang="ru-RU" b="1" dirty="0">
                <a:solidFill>
                  <a:srgbClr val="7A2681"/>
                </a:solidFill>
                <a:latin typeface="Sitka Small" panose="02000505000000020004" pitchFamily="2" charset="0"/>
              </a:rPr>
              <a:t>социально-правовое обслуживание </a:t>
            </a:r>
            <a:r>
              <a:rPr lang="ru-RU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пользователей.</a:t>
            </a:r>
            <a:endParaRPr lang="ru-RU" b="1" dirty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algn="just"/>
            <a:endParaRPr lang="ru-RU" b="1" dirty="0" smtClean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algn="just"/>
            <a:r>
              <a:rPr lang="ru-RU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7.4.1. Количество справок и консультаций, выполненных ___________ сельской библиотекой( в т. ч. с использованием ИКТ).</a:t>
            </a:r>
            <a:endParaRPr lang="ru-RU" b="1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0179376"/>
              </p:ext>
            </p:extLst>
          </p:nvPr>
        </p:nvGraphicFramePr>
        <p:xfrm>
          <a:off x="1609759" y="1989715"/>
          <a:ext cx="9542708" cy="265487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4578962"/>
                <a:gridCol w="1352193"/>
                <a:gridCol w="1837072"/>
                <a:gridCol w="1774481"/>
              </a:tblGrid>
              <a:tr h="1498706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Количество справок и консультаций</a:t>
                      </a:r>
                      <a:endParaRPr lang="ru-RU" sz="11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2023 </a:t>
                      </a: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г.</a:t>
                      </a:r>
                      <a:endParaRPr lang="ru-RU" sz="11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2024 </a:t>
                      </a: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г.</a:t>
                      </a:r>
                      <a:endParaRPr lang="ru-RU" sz="11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2025 </a:t>
                      </a: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г.</a:t>
                      </a:r>
                      <a:endParaRPr lang="ru-RU" sz="11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041">
                <a:tc>
                  <a:txBody>
                    <a:bodyPr/>
                    <a:lstStyle/>
                    <a:p>
                      <a:pPr marL="4572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всего</a:t>
                      </a:r>
                      <a:endParaRPr lang="ru-RU" sz="11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35</a:t>
                      </a:r>
                      <a:r>
                        <a:rPr lang="ru-RU" sz="1400" i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1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56</a:t>
                      </a:r>
                      <a:r>
                        <a:rPr lang="ru-RU" sz="1400" i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1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79</a:t>
                      </a:r>
                      <a:endParaRPr lang="ru-RU" sz="11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041">
                <a:tc gridSpan="4"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Из них:</a:t>
                      </a:r>
                      <a:endParaRPr lang="ru-RU" sz="11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9041">
                <a:tc>
                  <a:txBody>
                    <a:bodyPr/>
                    <a:lstStyle/>
                    <a:p>
                      <a:pPr marL="4572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удалённо</a:t>
                      </a:r>
                      <a:endParaRPr lang="ru-RU" sz="11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5</a:t>
                      </a:r>
                      <a:r>
                        <a:rPr lang="ru-RU" sz="1400" i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1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17</a:t>
                      </a:r>
                      <a:r>
                        <a:rPr lang="ru-RU" sz="1400" i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1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9</a:t>
                      </a:r>
                      <a:endParaRPr lang="ru-RU" sz="11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041">
                <a:tc>
                  <a:txBody>
                    <a:bodyPr/>
                    <a:lstStyle/>
                    <a:p>
                      <a:pPr marL="4572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с использованием ИКТ</a:t>
                      </a:r>
                      <a:endParaRPr lang="ru-RU" sz="11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16</a:t>
                      </a:r>
                      <a:endParaRPr lang="ru-RU" sz="11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15</a:t>
                      </a:r>
                      <a:endParaRPr lang="ru-RU" sz="11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r>
                        <a:rPr lang="ru-RU" sz="1400" i="1" dirty="0" smtClean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18</a:t>
                      </a:r>
                      <a:endParaRPr lang="ru-RU" sz="1100" i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383422" y="4752782"/>
            <a:ext cx="7531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После таблицы даём характеристику выдаваемых справок.</a:t>
            </a:r>
            <a:endParaRPr lang="ru-RU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7536" y="5230311"/>
            <a:ext cx="111812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i="1" u="sng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Пример</a:t>
            </a:r>
            <a:r>
              <a:rPr lang="ru-RU" i="1" u="sng" dirty="0">
                <a:solidFill>
                  <a:srgbClr val="7A2681"/>
                </a:solidFill>
                <a:latin typeface="Sitka Small" panose="02000505000000020004" pitchFamily="2" charset="0"/>
              </a:rPr>
              <a:t>: </a:t>
            </a:r>
            <a:r>
              <a:rPr lang="ru-RU" i="1" dirty="0">
                <a:solidFill>
                  <a:srgbClr val="7A2681"/>
                </a:solidFill>
                <a:latin typeface="Sitka Small" panose="02000505000000020004" pitchFamily="2" charset="0"/>
              </a:rPr>
              <a:t>Основные потребители справочной информации в 2025 году — это пенсионеры и учащиеся школы. Чаще всего поступали запросы на тему краеведения, истории, садоводства, медицины. Количество выдаваемых справок возросло в два раза по сравнению с прошлым отчётным периодом.</a:t>
            </a:r>
          </a:p>
        </p:txBody>
      </p:sp>
    </p:spTree>
    <p:extLst>
      <p:ext uri="{BB962C8B-B14F-4D97-AF65-F5344CB8AC3E}">
        <p14:creationId xmlns:p14="http://schemas.microsoft.com/office/powerpoint/2010/main" val="82591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47083" y="261789"/>
            <a:ext cx="9207374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  <a:buSzPts val="1400"/>
            </a:pPr>
            <a:r>
              <a:rPr lang="ru-RU" b="1" dirty="0" smtClean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7.4.2. Формирование </a:t>
            </a:r>
            <a:r>
              <a:rPr lang="ru-RU" b="1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информационной культуры пользователей.</a:t>
            </a:r>
            <a:endParaRPr lang="ru-RU" sz="1400" b="1" dirty="0">
              <a:solidFill>
                <a:srgbClr val="7A2681"/>
              </a:solidFill>
              <a:effectLst/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4028182"/>
              </p:ext>
            </p:extLst>
          </p:nvPr>
        </p:nvGraphicFramePr>
        <p:xfrm>
          <a:off x="1047083" y="1240323"/>
          <a:ext cx="10812957" cy="242505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04880"/>
                <a:gridCol w="5390154"/>
                <a:gridCol w="4917923"/>
              </a:tblGrid>
              <a:tr h="5613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п/п</a:t>
                      </a:r>
                      <a:endParaRPr lang="ru-RU" sz="14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Направление работы</a:t>
                      </a:r>
                      <a:endParaRPr lang="ru-RU" sz="14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Форма работы</a:t>
                      </a:r>
                      <a:endParaRPr lang="ru-RU" sz="14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009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1.</a:t>
                      </a:r>
                      <a:endParaRPr lang="ru-RU" sz="14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Традиционное обучение пользованию библиотекой</a:t>
                      </a:r>
                      <a:endParaRPr lang="ru-RU" sz="14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Беседа-экскурсия с дошкольниками, которые ещё не стали читателями «Добро пожаловать в библиотеку!»</a:t>
                      </a:r>
                      <a:endParaRPr lang="ru-RU" sz="14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009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2.</a:t>
                      </a:r>
                      <a:endParaRPr lang="ru-RU" sz="14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Библиографическое обучение, изучение методов поиска информации и библиографических источников</a:t>
                      </a:r>
                      <a:endParaRPr lang="ru-RU" sz="14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Серия интерактивных занятий для младшего школьного возраста «Занимательная библиография»</a:t>
                      </a:r>
                      <a:endParaRPr lang="ru-RU" sz="14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618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3.</a:t>
                      </a:r>
                      <a:endParaRPr lang="ru-RU" sz="14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Обучение читателей пользованию информацией с применением компьютерной техники</a:t>
                      </a:r>
                      <a:endParaRPr lang="ru-RU" sz="14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Индивидуальная беседа с читателем о работе компьютера</a:t>
                      </a:r>
                      <a:endParaRPr lang="ru-RU" sz="14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85679" y="4945473"/>
            <a:ext cx="111357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i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Если мероприятия по какому либо направлению работы </a:t>
            </a:r>
            <a:r>
              <a:rPr lang="ru-RU" sz="2000" i="1" u="sng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не проводились, </a:t>
            </a:r>
            <a:r>
              <a:rPr lang="ru-RU" sz="2000" i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так и пишем в табличке – «не проводилось», а не просто оставляем  пустое место!</a:t>
            </a:r>
            <a:endParaRPr lang="ru-RU" sz="2000" i="1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38016" y="3936092"/>
            <a:ext cx="9417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После таблицы описываем 1-2 формы работы по каждому из направлений!</a:t>
            </a:r>
            <a:endParaRPr lang="ru-RU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47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45414" y="388316"/>
            <a:ext cx="11063334" cy="3253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  <a:buSzPts val="1400"/>
            </a:pPr>
            <a:r>
              <a:rPr lang="ru-RU" sz="2400" b="1" dirty="0" smtClean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7.4.3. Деятельность </a:t>
            </a:r>
            <a:r>
              <a:rPr lang="ru-RU" sz="2400" b="1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Публичных центров правовой и социально значимой информации на базе муниципальных </a:t>
            </a:r>
            <a:r>
              <a:rPr lang="ru-RU" sz="2400" b="1" dirty="0" smtClean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библиотек.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  <a:buSzPts val="1400"/>
            </a:pPr>
            <a:endParaRPr lang="ru-RU" sz="2400" b="1" dirty="0" smtClean="0">
              <a:solidFill>
                <a:srgbClr val="7A2681"/>
              </a:solidFill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buSzPts val="1400"/>
            </a:pPr>
            <a:r>
              <a:rPr lang="ru-RU" sz="2400" b="1" dirty="0" smtClean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7.4.4.Деятельность </a:t>
            </a:r>
            <a:r>
              <a:rPr lang="ru-RU" sz="2400" b="1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многофункциональных центров по оказанию государственных услуг на базе муниципальных </a:t>
            </a:r>
            <a:r>
              <a:rPr lang="ru-RU" sz="2400" b="1" dirty="0" smtClean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библиотек.</a:t>
            </a:r>
            <a:endParaRPr lang="ru-RU" sz="2400" b="1" i="1" dirty="0" smtClean="0">
              <a:solidFill>
                <a:srgbClr val="7A2681"/>
              </a:solidFill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buSzPts val="1400"/>
            </a:pPr>
            <a:endParaRPr lang="ru-RU" sz="2400" b="1" dirty="0" smtClean="0">
              <a:solidFill>
                <a:srgbClr val="7A2681"/>
              </a:solidFill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buSzPts val="1400"/>
            </a:pPr>
            <a:r>
              <a:rPr lang="ru-RU" sz="2400" b="1" dirty="0" smtClean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7.4.5.Выпуск </a:t>
            </a:r>
            <a:r>
              <a:rPr lang="ru-RU" sz="2400" b="1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библиографической </a:t>
            </a:r>
            <a:r>
              <a:rPr lang="ru-RU" sz="2400" b="1" dirty="0" smtClean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продукции.</a:t>
            </a:r>
            <a:endParaRPr lang="ru-RU" sz="2400" b="1" dirty="0">
              <a:solidFill>
                <a:srgbClr val="7A2681"/>
              </a:solidFill>
              <a:effectLst/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77063" y="4111627"/>
            <a:ext cx="11063334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  <a:buSzPts val="1400"/>
            </a:pPr>
            <a:r>
              <a:rPr lang="ru-RU" sz="2400" i="1" u="sng" dirty="0" smtClean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Пример</a:t>
            </a:r>
            <a:r>
              <a:rPr lang="ru-RU" sz="2400" i="1" dirty="0" smtClean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  7.4.4. Деятельность многофункциональных центров по оказанию государственных услуг на базе муниципальных библиотек – не ведется.</a:t>
            </a:r>
            <a:endParaRPr lang="ru-RU" sz="2400" i="1" dirty="0">
              <a:solidFill>
                <a:srgbClr val="7A2681"/>
              </a:solidFill>
              <a:effectLst/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5812" y="5683312"/>
            <a:ext cx="1148583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Если такого направления работы нет – пункт из отчёта </a:t>
            </a:r>
          </a:p>
          <a:p>
            <a:pPr algn="ctr"/>
            <a:r>
              <a:rPr lang="ru-RU" sz="28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мы всё равно </a:t>
            </a:r>
            <a:r>
              <a:rPr lang="ru-RU" sz="2800" b="1" u="sng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НЕ УБИРАЕМ!</a:t>
            </a:r>
            <a:endParaRPr lang="ru-RU" sz="2800" b="1" u="sng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3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44511" y="1160679"/>
            <a:ext cx="1053212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В конце раздела делаем </a:t>
            </a:r>
            <a:r>
              <a:rPr lang="ru-RU" sz="2000" b="1" u="sng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вывод:</a:t>
            </a:r>
            <a:r>
              <a:rPr lang="ru-RU" sz="2000" b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</a:t>
            </a:r>
            <a:r>
              <a:rPr lang="ru-RU" sz="2000" i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Какие успехи сделала библиотека за год? </a:t>
            </a:r>
            <a: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  <a:t>(Например, возросло ли количество справок в этом году? </a:t>
            </a:r>
            <a:r>
              <a:rPr lang="ru-RU" sz="2000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Проводились ли мероприятия направленные на  формирование </a:t>
            </a:r>
            <a: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  <a:t>информационной культуры пользователей?)</a:t>
            </a:r>
          </a:p>
          <a:p>
            <a:pPr algn="just"/>
            <a: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  <a:t>Чего Вам не хватает для полноценной работы? </a:t>
            </a:r>
            <a:r>
              <a:rPr lang="ru-RU" sz="2000" i="1" dirty="0">
                <a:solidFill>
                  <a:srgbClr val="7A2681"/>
                </a:solidFill>
                <a:latin typeface="Sitka Small" panose="02000505000000020004" pitchFamily="2" charset="0"/>
              </a:rPr>
              <a:t>Какие трудности возникают?</a:t>
            </a:r>
            <a:r>
              <a:rPr lang="ru-RU" sz="2000" dirty="0">
                <a:solidFill>
                  <a:srgbClr val="7A2681"/>
                </a:solidFill>
                <a:latin typeface="Sitka Small" panose="02000505000000020004" pitchFamily="2" charset="0"/>
              </a:rPr>
              <a:t> Что необходимо изменить?</a:t>
            </a:r>
          </a:p>
          <a:p>
            <a:pPr algn="just"/>
            <a:endParaRPr lang="ru-RU" sz="2000" dirty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algn="just"/>
            <a:r>
              <a:rPr lang="ru-RU" sz="2000" i="1" u="sng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Пример:</a:t>
            </a:r>
            <a:r>
              <a:rPr lang="ru-RU" sz="2000" i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 Сотрудниками библиотеки активно ведется сообщество в социально сети «ВК», с её помощью мы привлекли много новых читателей. Справочно-консультативная деятельность библиотеки существенно возросла, особенно увеличилось количество справок выполненных с использованием ИКТ.  Было проведено много мероприятий направленных на формирование информационной культуры школьников. Однако, для более плодотворной работы  в библиотеке не хватает ещё одного сотрудника и просторного помещения с оргтехникой.</a:t>
            </a:r>
            <a:endParaRPr lang="ru-RU" sz="2000" i="1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54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6698974" cy="68697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8" y="52563"/>
            <a:ext cx="815009" cy="8150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82381" y="1487747"/>
            <a:ext cx="6598507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Организация и содержание библиотечного обслуживания пользователей</a:t>
            </a:r>
          </a:p>
          <a:p>
            <a:pPr algn="ctr"/>
            <a:endParaRPr lang="ru-RU" sz="3200" dirty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algn="r"/>
            <a:r>
              <a:rPr lang="ru-RU" sz="3200" b="1" i="1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Аверина Е.Н.</a:t>
            </a:r>
          </a:p>
          <a:p>
            <a:pPr algn="r"/>
            <a:r>
              <a:rPr lang="ru-RU" sz="3200" b="1" i="1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Колесова Е.В.</a:t>
            </a:r>
            <a:endParaRPr lang="ru-RU" sz="3200" b="1" i="1" dirty="0">
              <a:solidFill>
                <a:schemeClr val="bg1"/>
              </a:solidFill>
              <a:latin typeface="Sitka Small" panose="02000505000000020004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8" r="18317"/>
          <a:stretch/>
        </p:blipFill>
        <p:spPr>
          <a:xfrm>
            <a:off x="6598506" y="11700"/>
            <a:ext cx="5593493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-82380" y="405907"/>
            <a:ext cx="65985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РАЗДЕЛ 8.</a:t>
            </a:r>
          </a:p>
        </p:txBody>
      </p:sp>
    </p:spTree>
    <p:extLst>
      <p:ext uri="{BB962C8B-B14F-4D97-AF65-F5344CB8AC3E}">
        <p14:creationId xmlns:p14="http://schemas.microsoft.com/office/powerpoint/2010/main" val="92497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31046" y="124181"/>
            <a:ext cx="10915135" cy="2849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8. Организация и содержание библиотечного обслуживания пользователей</a:t>
            </a:r>
            <a:r>
              <a:rPr lang="ru-RU" sz="2800" b="1" dirty="0" smtClean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b="1" dirty="0">
              <a:solidFill>
                <a:srgbClr val="7A2681"/>
              </a:solidFill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500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500" dirty="0" smtClean="0">
              <a:solidFill>
                <a:srgbClr val="7A2681"/>
              </a:solidFill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600" dirty="0">
              <a:solidFill>
                <a:srgbClr val="7A2681"/>
              </a:solidFill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8.2. Общая характеристика основных направлений библиотечного обслуживания населения муниципального района, городского округа с учетом расстановки приоритетов в анализируемом году.</a:t>
            </a:r>
            <a:endParaRPr lang="ru-RU" dirty="0">
              <a:solidFill>
                <a:srgbClr val="7A2681"/>
              </a:solidFill>
              <a:effectLst/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79542" y="3627152"/>
            <a:ext cx="921814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При раскрытии направлений работы необходимо делать акцент на проектах, программах, актуальных услугах и инновационных формах обслуживания.</a:t>
            </a:r>
          </a:p>
        </p:txBody>
      </p:sp>
    </p:spTree>
    <p:extLst>
      <p:ext uri="{BB962C8B-B14F-4D97-AF65-F5344CB8AC3E}">
        <p14:creationId xmlns:p14="http://schemas.microsoft.com/office/powerpoint/2010/main" val="94246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24522" t="14532" r="27528" b="35677"/>
          <a:stretch/>
        </p:blipFill>
        <p:spPr>
          <a:xfrm>
            <a:off x="1629230" y="83085"/>
            <a:ext cx="9164549" cy="53530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t="85902"/>
          <a:stretch/>
        </p:blipFill>
        <p:spPr>
          <a:xfrm>
            <a:off x="1629230" y="5447833"/>
            <a:ext cx="9164549" cy="120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30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31046" y="390665"/>
            <a:ext cx="11176512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100" b="1" dirty="0">
                <a:solidFill>
                  <a:schemeClr val="accent2">
                    <a:lumMod val="75000"/>
                  </a:schemeClr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Культурно-просветительская </a:t>
            </a:r>
            <a:r>
              <a:rPr lang="ru-RU" sz="2100" b="1" dirty="0" smtClean="0">
                <a:solidFill>
                  <a:schemeClr val="accent2">
                    <a:lumMod val="75000"/>
                  </a:schemeClr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деятельность </a:t>
            </a:r>
            <a:r>
              <a:rPr lang="ru-RU" sz="2100" b="1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- </a:t>
            </a:r>
            <a:r>
              <a:rPr lang="ru-RU" sz="2100" dirty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о</a:t>
            </a:r>
            <a:r>
              <a:rPr lang="ru-RU" sz="21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беспечение </a:t>
            </a:r>
            <a:r>
              <a:rPr lang="ru-RU" sz="2100" dirty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потребности в деловом и профессиональном чтении различных групп читателей. </a:t>
            </a:r>
            <a:endParaRPr lang="ru-RU" sz="2100" dirty="0" smtClean="0">
              <a:solidFill>
                <a:srgbClr val="7A2681"/>
              </a:solidFill>
              <a:latin typeface="Sitka Small" panose="02000505000000020004" pitchFamily="2" charset="0"/>
              <a:cs typeface="Times New Roman" panose="02020603050405020304" pitchFamily="18" charset="0"/>
            </a:endParaRPr>
          </a:p>
          <a:p>
            <a:pPr algn="just"/>
            <a:endParaRPr lang="ru-RU" sz="2100" dirty="0">
              <a:latin typeface="Sitka Small" panose="02000505000000020004" pitchFamily="2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b="1" dirty="0">
                <a:solidFill>
                  <a:schemeClr val="accent2">
                    <a:lumMod val="75000"/>
                  </a:schemeClr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Краеведческая </a:t>
            </a:r>
            <a:r>
              <a:rPr lang="ru-RU" sz="2100" b="1" dirty="0" smtClean="0">
                <a:solidFill>
                  <a:schemeClr val="accent2">
                    <a:lumMod val="75000"/>
                  </a:schemeClr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деятельность </a:t>
            </a:r>
            <a:r>
              <a:rPr lang="ru-RU" sz="2100" b="1" dirty="0" smtClean="0">
                <a:latin typeface="Sitka Small" panose="02000505000000020004" pitchFamily="2" charset="0"/>
                <a:cs typeface="Times New Roman" panose="02020603050405020304" pitchFamily="18" charset="0"/>
              </a:rPr>
              <a:t>- </a:t>
            </a:r>
            <a:r>
              <a:rPr lang="ru-RU" sz="2100" dirty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п</a:t>
            </a:r>
            <a:r>
              <a:rPr lang="ru-RU" sz="21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опуляризация </a:t>
            </a:r>
            <a:r>
              <a:rPr lang="ru-RU" sz="2100" dirty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краеведческих знаний и воспитание у читателей интереса к истории своей малой родины. </a:t>
            </a:r>
            <a:endParaRPr lang="ru-RU" sz="2100" dirty="0" smtClean="0">
              <a:solidFill>
                <a:srgbClr val="7A2681"/>
              </a:solidFill>
              <a:latin typeface="Sitka Small" panose="02000505000000020004" pitchFamily="2" charset="0"/>
              <a:cs typeface="Times New Roman" panose="02020603050405020304" pitchFamily="18" charset="0"/>
            </a:endParaRPr>
          </a:p>
          <a:p>
            <a:pPr algn="just"/>
            <a:endParaRPr lang="ru-RU" sz="2100" dirty="0">
              <a:latin typeface="Sitka Small" panose="02000505000000020004" pitchFamily="2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b="1" dirty="0">
                <a:solidFill>
                  <a:srgbClr val="00B050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Обслуживание людей с ограничениями здоровья</a:t>
            </a:r>
            <a:r>
              <a:rPr lang="ru-RU" sz="2100" dirty="0">
                <a:solidFill>
                  <a:srgbClr val="00B050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, </a:t>
            </a:r>
            <a:r>
              <a:rPr lang="ru-RU" sz="2100" dirty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старшего поколения, временно неработающих, детей-сирот, детей «группы риска». </a:t>
            </a:r>
            <a:endParaRPr lang="ru-RU" sz="2100" dirty="0" smtClean="0">
              <a:solidFill>
                <a:srgbClr val="7A2681"/>
              </a:solidFill>
              <a:latin typeface="Sitka Small" panose="02000505000000020004" pitchFamily="2" charset="0"/>
              <a:cs typeface="Times New Roman" panose="02020603050405020304" pitchFamily="18" charset="0"/>
            </a:endParaRPr>
          </a:p>
          <a:p>
            <a:pPr algn="just"/>
            <a:endParaRPr lang="ru-RU" sz="2100" dirty="0">
              <a:latin typeface="Sitka Small" panose="02000505000000020004" pitchFamily="2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Работа с молодёжью</a:t>
            </a:r>
            <a:r>
              <a:rPr lang="ru-RU" sz="2100" dirty="0">
                <a:solidFill>
                  <a:schemeClr val="accent1">
                    <a:lumMod val="50000"/>
                  </a:schemeClr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. </a:t>
            </a:r>
            <a:endParaRPr lang="ru-RU" sz="2100" dirty="0" smtClean="0">
              <a:solidFill>
                <a:schemeClr val="accent1">
                  <a:lumMod val="50000"/>
                </a:schemeClr>
              </a:solidFill>
              <a:latin typeface="Sitka Small" panose="02000505000000020004" pitchFamily="2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Организация </a:t>
            </a:r>
            <a:r>
              <a:rPr lang="ru-RU" sz="2100" dirty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досуга детей и подростков, людей с </a:t>
            </a:r>
            <a:r>
              <a:rPr lang="ru-RU" sz="21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инвалидностью.</a:t>
            </a:r>
          </a:p>
          <a:p>
            <a:pPr algn="just"/>
            <a:endParaRPr lang="ru-RU" sz="2100" b="1" dirty="0">
              <a:solidFill>
                <a:srgbClr val="7A2681"/>
              </a:solidFill>
              <a:latin typeface="Sitka Small" panose="02000505000000020004" pitchFamily="2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b="1" dirty="0">
                <a:solidFill>
                  <a:schemeClr val="accent1">
                    <a:lumMod val="75000"/>
                  </a:schemeClr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Обслуживание удалённых </a:t>
            </a:r>
            <a:r>
              <a:rPr lang="ru-RU" sz="2100" b="1" dirty="0" smtClean="0">
                <a:solidFill>
                  <a:schemeClr val="accent1">
                    <a:lumMod val="75000"/>
                  </a:schemeClr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пользователей.</a:t>
            </a:r>
          </a:p>
          <a:p>
            <a:pPr algn="just"/>
            <a:r>
              <a:rPr lang="ru-RU" sz="2100" dirty="0" err="1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Внестационарное</a:t>
            </a:r>
            <a:r>
              <a:rPr lang="ru-RU" sz="21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ru-RU" sz="2100" dirty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обслуживание, а также обслуживание посредством официальных сайтов и интернет-страниц библиотек в социальных сетях. </a:t>
            </a:r>
            <a:endParaRPr lang="ru-RU" sz="2100" dirty="0" smtClean="0">
              <a:solidFill>
                <a:srgbClr val="7A2681"/>
              </a:solidFill>
              <a:latin typeface="Sitka Small" panose="02000505000000020004" pitchFamily="2" charset="0"/>
              <a:cs typeface="Times New Roman" panose="02020603050405020304" pitchFamily="18" charset="0"/>
            </a:endParaRPr>
          </a:p>
          <a:p>
            <a:pPr algn="just"/>
            <a:endParaRPr lang="ru-RU" sz="2100" dirty="0">
              <a:latin typeface="Sitka Small" panose="02000505000000020004" pitchFamily="2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b="1" dirty="0">
                <a:solidFill>
                  <a:srgbClr val="FF0000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Информационно-библиографическая </a:t>
            </a:r>
            <a:r>
              <a:rPr lang="ru-RU" sz="2100" b="1" dirty="0" smtClean="0">
                <a:solidFill>
                  <a:srgbClr val="FF0000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деятельность</a:t>
            </a:r>
            <a:r>
              <a:rPr lang="ru-RU" sz="2100" dirty="0">
                <a:solidFill>
                  <a:srgbClr val="FF0000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ru-RU" sz="2100" dirty="0" smtClean="0">
                <a:latin typeface="Sitka Small" panose="02000505000000020004" pitchFamily="2" charset="0"/>
                <a:cs typeface="Times New Roman" panose="02020603050405020304" pitchFamily="18" charset="0"/>
              </a:rPr>
              <a:t>- </a:t>
            </a:r>
            <a:r>
              <a:rPr lang="ru-RU" sz="21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справочно-библиографическое </a:t>
            </a:r>
            <a:r>
              <a:rPr lang="ru-RU" sz="2100" dirty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обслуживание, текущее информирование о новых документах, формирование информационной культуры пользователей. </a:t>
            </a:r>
          </a:p>
        </p:txBody>
      </p:sp>
    </p:spTree>
    <p:extLst>
      <p:ext uri="{BB962C8B-B14F-4D97-AF65-F5344CB8AC3E}">
        <p14:creationId xmlns:p14="http://schemas.microsoft.com/office/powerpoint/2010/main" val="57986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523541" y="-1170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97390" y="226885"/>
            <a:ext cx="1123641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8.3. Программно-проектная деятельность библиотек</a:t>
            </a:r>
            <a:r>
              <a:rPr lang="ru-RU" sz="3200" dirty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, в т. ч. на </a:t>
            </a:r>
            <a:r>
              <a:rPr lang="ru-RU" sz="32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основе взаимодействия </a:t>
            </a:r>
            <a:r>
              <a:rPr lang="ru-RU" sz="3200" dirty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с негосударственными организациями</a:t>
            </a:r>
            <a:r>
              <a:rPr lang="ru-RU" sz="32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32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	</a:t>
            </a:r>
            <a:r>
              <a:rPr lang="ru-RU" sz="3200" u="sng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Количество</a:t>
            </a:r>
            <a:r>
              <a:rPr lang="ru-RU" sz="32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проектов, реализуемых в отчетном году, и общая сумма </a:t>
            </a:r>
            <a:r>
              <a:rPr lang="ru-RU" sz="32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средств, привлеченных </a:t>
            </a:r>
            <a:r>
              <a:rPr lang="ru-RU" sz="3200" dirty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в ходе их реализации (перечислить наиболее крупные проекты, суммы и </a:t>
            </a:r>
            <a:r>
              <a:rPr lang="ru-RU" sz="3200" dirty="0" err="1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грантодателей</a:t>
            </a:r>
            <a:r>
              <a:rPr lang="ru-RU" sz="3200" dirty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). </a:t>
            </a:r>
          </a:p>
          <a:p>
            <a:pPr algn="just"/>
            <a:r>
              <a:rPr lang="ru-RU" sz="32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	Из </a:t>
            </a:r>
            <a:r>
              <a:rPr lang="ru-RU" sz="3200" dirty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общего числа проектов - </a:t>
            </a:r>
            <a:r>
              <a:rPr lang="ru-RU" sz="3200" u="sng" dirty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количество </a:t>
            </a:r>
            <a:r>
              <a:rPr lang="ru-RU" sz="3200" dirty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проектов и привлеченных </a:t>
            </a:r>
            <a:r>
              <a:rPr lang="ru-RU" sz="32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средств  по </a:t>
            </a:r>
            <a:r>
              <a:rPr lang="ru-RU" sz="3200" dirty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продвижению книги и чтения.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62702" y="5824509"/>
            <a:ext cx="54761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dirty="0">
                <a:solidFill>
                  <a:srgbClr val="FF0000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Если есть проекты!</a:t>
            </a:r>
          </a:p>
        </p:txBody>
      </p:sp>
    </p:spTree>
    <p:extLst>
      <p:ext uri="{BB962C8B-B14F-4D97-AF65-F5344CB8AC3E}">
        <p14:creationId xmlns:p14="http://schemas.microsoft.com/office/powerpoint/2010/main" val="20216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523541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3655739"/>
              </p:ext>
            </p:extLst>
          </p:nvPr>
        </p:nvGraphicFramePr>
        <p:xfrm>
          <a:off x="931045" y="947351"/>
          <a:ext cx="11013820" cy="165580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960436"/>
                <a:gridCol w="2883243"/>
                <a:gridCol w="2767780"/>
                <a:gridCol w="1952435"/>
                <a:gridCol w="1449926"/>
              </a:tblGrid>
              <a:tr h="538801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Количество проектов</a:t>
                      </a:r>
                      <a:endParaRPr lang="ru-RU" sz="18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Сумма средств, привлеченных в ходе реализации проекта</a:t>
                      </a:r>
                      <a:endParaRPr lang="ru-RU" sz="16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446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Общее число проектов</a:t>
                      </a:r>
                      <a:endParaRPr lang="ru-RU" sz="14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Из них по продвижению чтения и книг</a:t>
                      </a:r>
                      <a:endParaRPr lang="ru-RU" sz="14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Общая сумма</a:t>
                      </a:r>
                      <a:endParaRPr lang="ru-RU" sz="14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Собственные средства</a:t>
                      </a:r>
                      <a:endParaRPr lang="ru-RU" sz="14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Средства </a:t>
                      </a:r>
                      <a:r>
                        <a:rPr lang="ru-RU" sz="1400" b="1" dirty="0" err="1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грантодателей</a:t>
                      </a:r>
                      <a:endParaRPr lang="ru-RU" sz="14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23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4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4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4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4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14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0554741" y="431930"/>
            <a:ext cx="1409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Таблица 1</a:t>
            </a:r>
            <a:endParaRPr lang="ru-RU" i="1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0576799"/>
              </p:ext>
            </p:extLst>
          </p:nvPr>
        </p:nvGraphicFramePr>
        <p:xfrm>
          <a:off x="931045" y="3550506"/>
          <a:ext cx="10997344" cy="1407874"/>
        </p:xfrm>
        <a:graphic>
          <a:graphicData uri="http://schemas.openxmlformats.org/drawingml/2006/table">
            <a:tbl>
              <a:tblPr firstRow="1" firstCol="1" bandRow="1"/>
              <a:tblGrid>
                <a:gridCol w="672772"/>
                <a:gridCol w="1860973"/>
                <a:gridCol w="1864228"/>
                <a:gridCol w="1549577"/>
                <a:gridCol w="2117124"/>
                <a:gridCol w="2932670"/>
              </a:tblGrid>
              <a:tr h="9171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2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Название проекта и сроки реализации</a:t>
                      </a:r>
                      <a:endParaRPr lang="ru-RU" sz="12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Цель и основные задачи проекта</a:t>
                      </a:r>
                      <a:endParaRPr lang="ru-RU" sz="12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Целевая аудитория</a:t>
                      </a:r>
                      <a:endParaRPr lang="ru-RU" sz="12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Исполнители и партнеры</a:t>
                      </a:r>
                      <a:endParaRPr lang="ru-RU" sz="12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Основные мероприятия в рамках проекта</a:t>
                      </a:r>
                      <a:endParaRPr lang="ru-RU" sz="12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2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2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2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2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0554741" y="3118578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Таблица 2</a:t>
            </a:r>
            <a:endParaRPr lang="ru-RU" i="1" dirty="0">
              <a:solidFill>
                <a:srgbClr val="7A2681"/>
              </a:solidFill>
              <a:latin typeface="Sitka Small" panose="02000505000000020004" pitchFamily="2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31045" y="5349585"/>
            <a:ext cx="11516329" cy="1332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u="sng" dirty="0">
                <a:solidFill>
                  <a:srgbClr val="FF0000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Если в течение отчётного периода НЕ БЫЛО реализовано ни одного проекта, об этом тоже надо написать, но таблицы заполнять не надо!</a:t>
            </a:r>
            <a:endParaRPr lang="ru-RU" sz="2000" dirty="0">
              <a:effectLst/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99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-1170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31046" y="208873"/>
            <a:ext cx="1109636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8.4. Общая характеристика читательской аудитории муниципальных </a:t>
            </a:r>
            <a:r>
              <a:rPr lang="ru-RU" sz="2400" b="1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библиотек: структура</a:t>
            </a:r>
            <a:r>
              <a:rPr lang="ru-RU" sz="2400" b="1" dirty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, интересы и предпочтения, наблюдаемые изменения (на основе </a:t>
            </a:r>
            <a:r>
              <a:rPr lang="ru-RU" sz="2400" b="1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данных исследований</a:t>
            </a:r>
            <a:r>
              <a:rPr lang="ru-RU" sz="2400" b="1" dirty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, мониторингов, опросов и т. п</a:t>
            </a:r>
            <a:r>
              <a:rPr lang="ru-RU" sz="2400" b="1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.).</a:t>
            </a:r>
            <a:endParaRPr lang="ru-RU" sz="2400" b="1" dirty="0">
              <a:solidFill>
                <a:srgbClr val="7A2681"/>
              </a:solidFill>
              <a:latin typeface="Sitka Small" panose="02000505000000020004" pitchFamily="2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9163569"/>
              </p:ext>
            </p:extLst>
          </p:nvPr>
        </p:nvGraphicFramePr>
        <p:xfrm>
          <a:off x="931046" y="2756776"/>
          <a:ext cx="10634878" cy="2283638"/>
        </p:xfrm>
        <a:graphic>
          <a:graphicData uri="http://schemas.openxmlformats.org/drawingml/2006/table">
            <a:tbl>
              <a:tblPr firstRow="1" firstCol="1" bandRow="1"/>
              <a:tblGrid>
                <a:gridCol w="2657968"/>
                <a:gridCol w="2658970"/>
                <a:gridCol w="2658970"/>
                <a:gridCol w="2658970"/>
              </a:tblGrid>
              <a:tr h="7612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Структура читательской аудитории</a:t>
                      </a:r>
                      <a:endParaRPr lang="ru-RU" sz="12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Интересы</a:t>
                      </a:r>
                      <a:endParaRPr lang="ru-RU" sz="12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Предпочтения</a:t>
                      </a:r>
                      <a:endParaRPr lang="ru-RU" sz="12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Наблюдаемые изменения</a:t>
                      </a:r>
                      <a:endParaRPr lang="ru-RU" sz="12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24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Условные группы, разделенные по какому-то общему критерию: пол, возраст, образование, род деятельности и пр.</a:t>
                      </a:r>
                      <a:endParaRPr lang="ru-RU" sz="11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069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78755" y="124181"/>
            <a:ext cx="1109636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8.5. Гражданско-патриотическое воспитание</a:t>
            </a:r>
          </a:p>
          <a:p>
            <a:endParaRPr lang="ru-RU" sz="1400" b="1" dirty="0">
              <a:solidFill>
                <a:srgbClr val="7A2681"/>
              </a:solidFill>
              <a:latin typeface="Sitka Small" panose="02000505000000020004" pitchFamily="2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8.6. Экологическое воспитание</a:t>
            </a:r>
          </a:p>
          <a:p>
            <a:endParaRPr lang="ru-RU" sz="1400" b="1" dirty="0">
              <a:solidFill>
                <a:srgbClr val="7A2681"/>
              </a:solidFill>
              <a:latin typeface="Sitka Small" panose="02000505000000020004" pitchFamily="2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8.7. Художественно-эстетическое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3264357"/>
              </p:ext>
            </p:extLst>
          </p:nvPr>
        </p:nvGraphicFramePr>
        <p:xfrm>
          <a:off x="733338" y="1879578"/>
          <a:ext cx="10981040" cy="2368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60895"/>
                <a:gridCol w="3111013"/>
                <a:gridCol w="2963872"/>
                <a:gridCol w="2745260"/>
              </a:tblGrid>
              <a:tr h="932658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7A2681"/>
                          </a:solidFill>
                          <a:latin typeface="Sitka Small" panose="02000505000000020004" pitchFamily="2" charset="0"/>
                        </a:rPr>
                        <a:t>Отчетный период</a:t>
                      </a:r>
                      <a:endParaRPr lang="ru-RU" sz="1800" dirty="0">
                        <a:solidFill>
                          <a:srgbClr val="7A2681"/>
                        </a:solidFill>
                        <a:latin typeface="Sitka Small" panose="02000505000000020004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7A2681"/>
                          </a:solidFill>
                          <a:latin typeface="Sitka Small" panose="02000505000000020004" pitchFamily="2" charset="0"/>
                        </a:rPr>
                        <a:t>Гражданско-патриотическое воспитание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7A2681"/>
                          </a:solidFill>
                          <a:latin typeface="Sitka Small" panose="02000505000000020004" pitchFamily="2" charset="0"/>
                        </a:rPr>
                        <a:t>(кол-во.)</a:t>
                      </a:r>
                      <a:endParaRPr lang="ru-RU" sz="1800" b="1" dirty="0">
                        <a:solidFill>
                          <a:srgbClr val="7A2681"/>
                        </a:solidFill>
                        <a:latin typeface="Sitka Small" panose="02000505000000020004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7A2681"/>
                          </a:solidFill>
                          <a:latin typeface="Sitka Small" panose="02000505000000020004" pitchFamily="2" charset="0"/>
                        </a:rPr>
                        <a:t>Экологическое воспитание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7A2681"/>
                          </a:solidFill>
                          <a:latin typeface="Sitka Small" panose="02000505000000020004" pitchFamily="2" charset="0"/>
                        </a:rPr>
                        <a:t>(кол-во.)</a:t>
                      </a:r>
                    </a:p>
                    <a:p>
                      <a:pPr algn="ctr"/>
                      <a:endParaRPr lang="ru-RU" sz="1800" b="1" dirty="0">
                        <a:solidFill>
                          <a:srgbClr val="7A2681"/>
                        </a:solidFill>
                        <a:latin typeface="Sitka Small" panose="02000505000000020004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7A2681"/>
                          </a:solidFill>
                          <a:latin typeface="Sitka Small" panose="02000505000000020004" pitchFamily="2" charset="0"/>
                        </a:rPr>
                        <a:t>Художественно-эстетическое воспитание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7A2681"/>
                          </a:solidFill>
                          <a:latin typeface="Sitka Small" panose="02000505000000020004" pitchFamily="2" charset="0"/>
                        </a:rPr>
                        <a:t>(кол-во.)</a:t>
                      </a:r>
                    </a:p>
                    <a:p>
                      <a:pPr algn="ctr"/>
                      <a:endParaRPr lang="ru-RU" sz="1800" b="1" dirty="0">
                        <a:solidFill>
                          <a:srgbClr val="7A2681"/>
                        </a:solidFill>
                        <a:latin typeface="Sitka Small" panose="02000505000000020004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588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7A2681"/>
                          </a:solidFill>
                          <a:latin typeface="Sitka Small" panose="02000505000000020004" pitchFamily="2" charset="0"/>
                        </a:rPr>
                        <a:t>2025 год</a:t>
                      </a:r>
                      <a:endParaRPr lang="ru-RU" sz="1800" dirty="0">
                        <a:solidFill>
                          <a:srgbClr val="7A2681"/>
                        </a:solidFill>
                        <a:latin typeface="Sitka Small" panose="02000505000000020004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7A2681"/>
                        </a:solidFill>
                        <a:latin typeface="Sitka Small" panose="02000505000000020004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7A2681"/>
                        </a:solidFill>
                        <a:latin typeface="Sitka Small" panose="02000505000000020004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7A2681"/>
                        </a:solidFill>
                        <a:latin typeface="Sitka Small" panose="02000505000000020004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650171" y="4391962"/>
            <a:ext cx="11377071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u="sng" dirty="0">
                <a:solidFill>
                  <a:srgbClr val="FF0000"/>
                </a:solidFill>
                <a:latin typeface="Sitka Small" panose="02000505000000020004" pitchFamily="2" charset="0"/>
              </a:rPr>
              <a:t>Общее число всех мероприятий за год (гражданско-патриот.+</a:t>
            </a:r>
            <a:r>
              <a:rPr lang="ru-RU" sz="2000" u="sng" dirty="0" err="1">
                <a:solidFill>
                  <a:srgbClr val="FF0000"/>
                </a:solidFill>
                <a:latin typeface="Sitka Small" panose="02000505000000020004" pitchFamily="2" charset="0"/>
              </a:rPr>
              <a:t>экологическое+худ</a:t>
            </a:r>
            <a:r>
              <a:rPr lang="ru-RU" sz="2000" u="sng" dirty="0">
                <a:solidFill>
                  <a:srgbClr val="FF0000"/>
                </a:solidFill>
                <a:latin typeface="Sitka Small" panose="02000505000000020004" pitchFamily="2" charset="0"/>
              </a:rPr>
              <a:t>.-</a:t>
            </a:r>
            <a:r>
              <a:rPr lang="ru-RU" sz="2000" u="sng" dirty="0" err="1">
                <a:solidFill>
                  <a:srgbClr val="FF0000"/>
                </a:solidFill>
                <a:latin typeface="Sitka Small" panose="02000505000000020004" pitchFamily="2" charset="0"/>
              </a:rPr>
              <a:t>эстетич</a:t>
            </a:r>
            <a:r>
              <a:rPr lang="ru-RU" sz="2000" u="sng" dirty="0">
                <a:solidFill>
                  <a:srgbClr val="FF0000"/>
                </a:solidFill>
                <a:latin typeface="Sitka Small" panose="02000505000000020004" pitchFamily="2" charset="0"/>
              </a:rPr>
              <a:t>.) = 6-НК (раздел 5, графа 12</a:t>
            </a:r>
            <a:r>
              <a:rPr lang="ru-RU" sz="2000" u="sng" dirty="0" smtClean="0">
                <a:solidFill>
                  <a:srgbClr val="FF0000"/>
                </a:solidFill>
                <a:latin typeface="Sitka Small" panose="02000505000000020004" pitchFamily="2" charset="0"/>
              </a:rPr>
              <a:t>)!</a:t>
            </a:r>
          </a:p>
          <a:p>
            <a:endParaRPr lang="ru-RU" dirty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r>
              <a:rPr lang="ru-RU" dirty="0">
                <a:solidFill>
                  <a:srgbClr val="7A2681"/>
                </a:solidFill>
                <a:latin typeface="Sitka Small" panose="02000505000000020004" pitchFamily="2" charset="0"/>
              </a:rPr>
              <a:t>В таблице указать </a:t>
            </a:r>
            <a:r>
              <a:rPr lang="ru-RU" b="1" u="sng" dirty="0">
                <a:solidFill>
                  <a:srgbClr val="7A2681"/>
                </a:solidFill>
                <a:latin typeface="Sitka Small" panose="02000505000000020004" pitchFamily="2" charset="0"/>
              </a:rPr>
              <a:t>ЧИСЛО </a:t>
            </a:r>
            <a:r>
              <a:rPr lang="ru-RU" dirty="0">
                <a:solidFill>
                  <a:srgbClr val="7A2681"/>
                </a:solidFill>
                <a:latin typeface="Sitka Small" panose="02000505000000020004" pitchFamily="2" charset="0"/>
              </a:rPr>
              <a:t>мероприятий по каждому из направлений за год, в том числе выставки-обзоры, литературные часы и др</a:t>
            </a:r>
            <a:r>
              <a:rPr lang="ru-RU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.</a:t>
            </a:r>
          </a:p>
          <a:p>
            <a:endParaRPr lang="ru-RU" dirty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algn="ctr"/>
            <a:r>
              <a:rPr lang="ru-RU" dirty="0">
                <a:solidFill>
                  <a:srgbClr val="7A2681"/>
                </a:solidFill>
                <a:latin typeface="Sitka Small" panose="02000505000000020004" pitchFamily="2" charset="0"/>
              </a:rPr>
              <a:t>*После таблицы кратко (2-3 предложения) указать 1-2 наиболее </a:t>
            </a:r>
            <a:r>
              <a:rPr lang="ru-RU" dirty="0" smtClean="0">
                <a:solidFill>
                  <a:srgbClr val="7A2681"/>
                </a:solidFill>
                <a:latin typeface="Sitka Small" panose="02000505000000020004" pitchFamily="2" charset="0"/>
              </a:rPr>
              <a:t>значимых мероприятия </a:t>
            </a:r>
            <a:r>
              <a:rPr lang="ru-RU" dirty="0">
                <a:solidFill>
                  <a:srgbClr val="7A2681"/>
                </a:solidFill>
                <a:latin typeface="Sitka Small" panose="02000505000000020004" pitchFamily="2" charset="0"/>
              </a:rPr>
              <a:t>из всех направлений.</a:t>
            </a:r>
          </a:p>
        </p:txBody>
      </p:sp>
    </p:spTree>
    <p:extLst>
      <p:ext uri="{BB962C8B-B14F-4D97-AF65-F5344CB8AC3E}">
        <p14:creationId xmlns:p14="http://schemas.microsoft.com/office/powerpoint/2010/main" val="422735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73381" y="270075"/>
            <a:ext cx="113784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700" b="1" dirty="0">
                <a:solidFill>
                  <a:srgbClr val="7A2681"/>
                </a:solidFill>
                <a:latin typeface="Sitka Small" panose="02000505000000020004" pitchFamily="2" charset="0"/>
              </a:rPr>
              <a:t>8.8 Организация межбиблиотечного абонемента – МБА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2616821"/>
              </p:ext>
            </p:extLst>
          </p:nvPr>
        </p:nvGraphicFramePr>
        <p:xfrm>
          <a:off x="1274630" y="1919416"/>
          <a:ext cx="10322011" cy="415572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62596"/>
                <a:gridCol w="1571617"/>
                <a:gridCol w="1580251"/>
                <a:gridCol w="1407547"/>
              </a:tblGrid>
              <a:tr h="376209"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7A2681"/>
                        </a:solidFill>
                        <a:latin typeface="Sitka Small" panose="02000505000000020004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7A2681"/>
                          </a:solidFill>
                          <a:latin typeface="Sitka Small" panose="02000505000000020004" pitchFamily="2" charset="0"/>
                        </a:rPr>
                        <a:t>2023 г.</a:t>
                      </a:r>
                      <a:endParaRPr lang="ru-RU" dirty="0">
                        <a:solidFill>
                          <a:srgbClr val="7A2681"/>
                        </a:solidFill>
                        <a:latin typeface="Sitka Small" panose="02000505000000020004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7A2681"/>
                          </a:solidFill>
                          <a:latin typeface="Sitka Small" panose="02000505000000020004" pitchFamily="2" charset="0"/>
                        </a:rPr>
                        <a:t>2024 г.</a:t>
                      </a:r>
                      <a:endParaRPr lang="ru-RU" dirty="0">
                        <a:solidFill>
                          <a:srgbClr val="7A2681"/>
                        </a:solidFill>
                        <a:latin typeface="Sitka Small" panose="02000505000000020004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7A2681"/>
                          </a:solidFill>
                          <a:latin typeface="Sitka Small" panose="02000505000000020004" pitchFamily="2" charset="0"/>
                        </a:rPr>
                        <a:t>2025 г.</a:t>
                      </a:r>
                      <a:endParaRPr lang="ru-RU" dirty="0">
                        <a:solidFill>
                          <a:srgbClr val="7A2681"/>
                        </a:solidFill>
                        <a:latin typeface="Sitka Small" panose="02000505000000020004" pitchFamily="2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rgbClr val="7A2681"/>
                          </a:solidFill>
                          <a:latin typeface="Sitka Small" panose="02000505000000020004" pitchFamily="2" charset="0"/>
                          <a:cs typeface="Times New Roman" panose="02020603050405020304" pitchFamily="18" charset="0"/>
                        </a:rPr>
                        <a:t>Количество запросов по МБА</a:t>
                      </a:r>
                      <a:endParaRPr lang="ru-RU" sz="3200" dirty="0">
                        <a:solidFill>
                          <a:srgbClr val="7A2681"/>
                        </a:solidFill>
                        <a:latin typeface="Sitka Small" panose="02000505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rgbClr val="7A2681"/>
                          </a:solidFill>
                          <a:latin typeface="Sitka Small" panose="02000505000000020004" pitchFamily="2" charset="0"/>
                          <a:cs typeface="Times New Roman" panose="02020603050405020304" pitchFamily="18" charset="0"/>
                        </a:rPr>
                        <a:t>Количество полученной литературы по МБА</a:t>
                      </a:r>
                      <a:endParaRPr lang="ru-RU" sz="3200" dirty="0">
                        <a:solidFill>
                          <a:srgbClr val="7A2681"/>
                        </a:solidFill>
                        <a:latin typeface="Sitka Small" panose="02000505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rgbClr val="7A2681"/>
                          </a:solidFill>
                          <a:latin typeface="Sitka Small" panose="02000505000000020004" pitchFamily="2" charset="0"/>
                          <a:cs typeface="Times New Roman" panose="02020603050405020304" pitchFamily="18" charset="0"/>
                        </a:rPr>
                        <a:t>Количество читателей по МБА</a:t>
                      </a:r>
                      <a:endParaRPr lang="ru-RU" sz="3200" dirty="0">
                        <a:solidFill>
                          <a:srgbClr val="7A2681"/>
                        </a:solidFill>
                        <a:latin typeface="Sitka Small" panose="02000505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rgbClr val="7A2681"/>
                          </a:solidFill>
                          <a:latin typeface="Sitka Small" panose="02000505000000020004" pitchFamily="2" charset="0"/>
                          <a:cs typeface="Times New Roman" panose="02020603050405020304" pitchFamily="18" charset="0"/>
                        </a:rPr>
                        <a:t>Книговыдача по МБА</a:t>
                      </a:r>
                      <a:endParaRPr lang="ru-RU" sz="3200" dirty="0">
                        <a:solidFill>
                          <a:srgbClr val="7A2681"/>
                        </a:solidFill>
                        <a:latin typeface="Sitka Small" panose="02000505000000020004" pitchFamily="2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988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47083" y="231304"/>
            <a:ext cx="109307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8.9. Библиотечное обслуживание людей с ограниченными </a:t>
            </a:r>
            <a:r>
              <a:rPr lang="ru-RU" sz="2400" b="1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возможностями здоровья</a:t>
            </a:r>
            <a:endParaRPr lang="ru-RU" sz="2400" b="1" dirty="0">
              <a:solidFill>
                <a:srgbClr val="7A2681"/>
              </a:solidFill>
              <a:latin typeface="Sitka Small" panose="02000505000000020004" pitchFamily="2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5986355"/>
              </p:ext>
            </p:extLst>
          </p:nvPr>
        </p:nvGraphicFramePr>
        <p:xfrm>
          <a:off x="1837561" y="1746421"/>
          <a:ext cx="9349775" cy="35236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49906"/>
                <a:gridCol w="3835095"/>
                <a:gridCol w="3364774"/>
              </a:tblGrid>
              <a:tr h="223361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7A2681"/>
                          </a:solidFill>
                          <a:latin typeface="Sitka Small" panose="02000505000000020004" pitchFamily="2" charset="0"/>
                        </a:rPr>
                        <a:t>Отчетный период</a:t>
                      </a:r>
                      <a:endParaRPr lang="ru-RU" sz="2400" dirty="0">
                        <a:solidFill>
                          <a:srgbClr val="7A2681"/>
                        </a:solidFill>
                        <a:latin typeface="Sitka Small" panose="02000505000000020004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7A2681"/>
                          </a:solidFill>
                          <a:latin typeface="Sitka Small" panose="02000505000000020004" pitchFamily="2" charset="0"/>
                        </a:rPr>
                        <a:t>Количество читателей с ОВЗ</a:t>
                      </a:r>
                      <a:endParaRPr lang="ru-RU" sz="2400" dirty="0">
                        <a:solidFill>
                          <a:srgbClr val="7A2681"/>
                        </a:solidFill>
                        <a:latin typeface="Sitka Small" panose="02000505000000020004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7A2681"/>
                          </a:solidFill>
                          <a:latin typeface="Sitka Small" panose="02000505000000020004" pitchFamily="2" charset="0"/>
                        </a:rPr>
                        <a:t>Посещаемость</a:t>
                      </a:r>
                    </a:p>
                    <a:p>
                      <a:pPr algn="ctr"/>
                      <a:r>
                        <a:rPr lang="ru-RU" sz="2400" dirty="0" smtClean="0">
                          <a:solidFill>
                            <a:srgbClr val="7A2681"/>
                          </a:solidFill>
                          <a:latin typeface="Sitka Small" panose="02000505000000020004" pitchFamily="2" charset="0"/>
                        </a:rPr>
                        <a:t>читателей с ОВЗ</a:t>
                      </a:r>
                    </a:p>
                    <a:p>
                      <a:pPr algn="ctr"/>
                      <a:r>
                        <a:rPr lang="ru-RU" sz="2400" i="1" dirty="0" smtClean="0">
                          <a:solidFill>
                            <a:srgbClr val="7A2681"/>
                          </a:solidFill>
                          <a:latin typeface="Sitka Small" panose="02000505000000020004" pitchFamily="2" charset="0"/>
                        </a:rPr>
                        <a:t>(от общего количества посещений)</a:t>
                      </a:r>
                    </a:p>
                    <a:p>
                      <a:pPr algn="ctr"/>
                      <a:endParaRPr lang="ru-RU" sz="2400" dirty="0">
                        <a:solidFill>
                          <a:srgbClr val="7A2681"/>
                        </a:solidFill>
                        <a:latin typeface="Sitka Small" panose="02000505000000020004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768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7A2681"/>
                          </a:solidFill>
                          <a:latin typeface="Sitka Small" panose="02000505000000020004" pitchFamily="2" charset="0"/>
                        </a:rPr>
                        <a:t>2025 год</a:t>
                      </a:r>
                      <a:endParaRPr lang="ru-RU" sz="2400" dirty="0">
                        <a:solidFill>
                          <a:srgbClr val="7A2681"/>
                        </a:solidFill>
                        <a:latin typeface="Sitka Small" panose="02000505000000020004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solidFill>
                          <a:srgbClr val="7A2681"/>
                        </a:solidFill>
                        <a:latin typeface="Sitka Small" panose="02000505000000020004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>
                        <a:solidFill>
                          <a:srgbClr val="7A2681"/>
                        </a:solidFill>
                        <a:latin typeface="Sitka Small" panose="02000505000000020004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954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33168" y="1063371"/>
            <a:ext cx="1100575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Краткие выводы по разделу. </a:t>
            </a:r>
          </a:p>
          <a:p>
            <a:pPr algn="just"/>
            <a:endParaRPr lang="ru-RU" dirty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algn="just"/>
            <a:endParaRPr lang="ru-RU" dirty="0" smtClean="0">
              <a:solidFill>
                <a:srgbClr val="7A2681"/>
              </a:solidFill>
              <a:latin typeface="Sitka Small" panose="02000505000000020004" pitchFamily="2" charset="0"/>
            </a:endParaRPr>
          </a:p>
          <a:p>
            <a:pPr algn="just"/>
            <a:r>
              <a:rPr lang="ru-RU" sz="36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Изменения в обслуживании населения и проектной деятельности в анализируемом году. </a:t>
            </a:r>
          </a:p>
          <a:p>
            <a:pPr algn="just"/>
            <a:endParaRPr lang="ru-RU" sz="3600" dirty="0" smtClean="0">
              <a:solidFill>
                <a:srgbClr val="7A2681"/>
              </a:solidFill>
              <a:latin typeface="Sitka Small" panose="02000505000000020004" pitchFamily="2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Влияние читательской аудитории на организацию и развитие библиотечного обслуживания</a:t>
            </a:r>
            <a:r>
              <a:rPr lang="ru-RU" dirty="0" smtClean="0">
                <a:solidFill>
                  <a:srgbClr val="7A2681"/>
                </a:solidFill>
                <a:latin typeface="Sitka Small" panose="02000505000000020004" pitchFamily="2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7A2681"/>
              </a:solidFill>
              <a:latin typeface="Sitka Small" panose="02000505000000020004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22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6698974" cy="68697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8" y="52563"/>
            <a:ext cx="815009" cy="8150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41191" y="2191267"/>
            <a:ext cx="6598507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Организационно-методическая </a:t>
            </a:r>
            <a:r>
              <a:rPr lang="ru-RU" sz="5400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деятельность</a:t>
            </a:r>
          </a:p>
          <a:p>
            <a:pPr algn="ctr"/>
            <a:endParaRPr lang="ru-RU" sz="5400" dirty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lvl="0" algn="r"/>
            <a:r>
              <a:rPr lang="ru-RU" sz="3200" b="1" i="1" dirty="0">
                <a:solidFill>
                  <a:srgbClr val="FFFFFF"/>
                </a:solidFill>
                <a:latin typeface="Sitka Small" panose="02000505000000020004" pitchFamily="2" charset="0"/>
              </a:rPr>
              <a:t>Ботикова Т.С.</a:t>
            </a:r>
          </a:p>
          <a:p>
            <a:pPr algn="ctr"/>
            <a:endParaRPr lang="ru-RU" sz="5400" dirty="0">
              <a:solidFill>
                <a:schemeClr val="bg1"/>
              </a:solidFill>
              <a:latin typeface="Sitka Small" panose="02000505000000020004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8" r="18317"/>
          <a:stretch/>
        </p:blipFill>
        <p:spPr>
          <a:xfrm>
            <a:off x="6598506" y="11700"/>
            <a:ext cx="5593493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-82380" y="701957"/>
            <a:ext cx="65985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РАЗДЕЛ 10.</a:t>
            </a:r>
          </a:p>
        </p:txBody>
      </p:sp>
    </p:spTree>
    <p:extLst>
      <p:ext uri="{BB962C8B-B14F-4D97-AF65-F5344CB8AC3E}">
        <p14:creationId xmlns:p14="http://schemas.microsoft.com/office/powerpoint/2010/main" val="179261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-1170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1645808"/>
              </p:ext>
            </p:extLst>
          </p:nvPr>
        </p:nvGraphicFramePr>
        <p:xfrm>
          <a:off x="1194486" y="1095708"/>
          <a:ext cx="10214919" cy="490944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886993"/>
                <a:gridCol w="5327926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Участие в семинарах</a:t>
                      </a:r>
                      <a:endParaRPr lang="ru-RU" sz="18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Пример: Иванов И. И. 01.02.2025 участие в семинаре библиотечных работников «Библиотека вчера, сегодня, завтра»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Повышение квалификации в текущем году</a:t>
                      </a:r>
                      <a:endParaRPr lang="ru-RU" sz="18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Кто, когда. Сведения о дипломе, удостоверении (№, дата, наименование учебного заведения). Сюда же входит обучение по программе «Творческие люди»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Сотрудники, нуждающиеся в переквалификации</a:t>
                      </a:r>
                      <a:endParaRPr lang="ru-RU" sz="18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ФИО, когда проходил последний раз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Участие в конкурсах общероссийского уровня</a:t>
                      </a:r>
                      <a:endParaRPr lang="ru-RU" sz="18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Название. Результат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Участие в конкурсах регионально (областного) уровня, в т. ч. ЛОУНБ</a:t>
                      </a:r>
                      <a:endParaRPr lang="ru-RU" sz="18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Название. Результат</a:t>
                      </a:r>
                      <a:endParaRPr lang="ru-RU" sz="18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Участие в конкурсах муниципального уровня, в т. ч. ЛМПРБ</a:t>
                      </a:r>
                      <a:endParaRPr lang="ru-RU" sz="18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Название. Результат</a:t>
                      </a:r>
                      <a:endParaRPr lang="ru-RU" sz="18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989343" y="276355"/>
            <a:ext cx="86260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  <a:tabLst>
                <a:tab pos="1144270" algn="l"/>
              </a:tabLst>
            </a:pPr>
            <a:r>
              <a:rPr lang="ru-RU" sz="2400" b="1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</a:rPr>
              <a:t>10.Организационно-методическая деятельность.</a:t>
            </a:r>
            <a:endParaRPr lang="ru-RU" sz="1400" dirty="0">
              <a:solidFill>
                <a:srgbClr val="7A2681"/>
              </a:solidFill>
              <a:effectLst/>
              <a:latin typeface="Sitka Small" panose="02000505000000020004" pitchFamily="2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00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16265" t="37318" r="18679" b="17303"/>
          <a:stretch/>
        </p:blipFill>
        <p:spPr>
          <a:xfrm>
            <a:off x="589886" y="1196934"/>
            <a:ext cx="11602114" cy="455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48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6698974" cy="68697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8" y="52563"/>
            <a:ext cx="815009" cy="8150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82381" y="2677299"/>
            <a:ext cx="6598507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Библиотечные </a:t>
            </a:r>
            <a:r>
              <a:rPr lang="ru-RU" sz="5400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кадры</a:t>
            </a:r>
          </a:p>
          <a:p>
            <a:pPr algn="ctr"/>
            <a:endParaRPr lang="ru-RU" sz="5400" dirty="0" smtClean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lvl="0" algn="r"/>
            <a:r>
              <a:rPr lang="ru-RU" sz="3200" b="1" i="1" dirty="0">
                <a:solidFill>
                  <a:srgbClr val="FFFFFF"/>
                </a:solidFill>
                <a:latin typeface="Sitka Small" panose="02000505000000020004" pitchFamily="2" charset="0"/>
              </a:rPr>
              <a:t>Ботикова Т.С.</a:t>
            </a:r>
          </a:p>
          <a:p>
            <a:pPr algn="ctr"/>
            <a:endParaRPr lang="ru-RU" sz="5400" dirty="0">
              <a:solidFill>
                <a:schemeClr val="bg1"/>
              </a:solidFill>
              <a:latin typeface="Sitka Small" panose="02000505000000020004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8" r="18317"/>
          <a:stretch/>
        </p:blipFill>
        <p:spPr>
          <a:xfrm>
            <a:off x="6598506" y="11700"/>
            <a:ext cx="5593493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0467" y="1064422"/>
            <a:ext cx="65985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РАЗДЕЛ 11.</a:t>
            </a:r>
          </a:p>
        </p:txBody>
      </p:sp>
    </p:spTree>
    <p:extLst>
      <p:ext uri="{BB962C8B-B14F-4D97-AF65-F5344CB8AC3E}">
        <p14:creationId xmlns:p14="http://schemas.microsoft.com/office/powerpoint/2010/main" val="281516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940634"/>
              </p:ext>
            </p:extLst>
          </p:nvPr>
        </p:nvGraphicFramePr>
        <p:xfrm>
          <a:off x="1342767" y="939190"/>
          <a:ext cx="10099590" cy="549986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971598"/>
                <a:gridCol w="1982044"/>
                <a:gridCol w="1696918"/>
                <a:gridCol w="1449030"/>
              </a:tblGrid>
              <a:tr h="10115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Штат библиотеки</a:t>
                      </a:r>
                      <a:endParaRPr lang="ru-RU" sz="20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Пишем не количество человек, а штатные единицы вместе с уборщиками и т.д. (2,0;1,0; 0,5, 0,8 и т.д.)</a:t>
                      </a:r>
                      <a:endParaRPr lang="ru-RU" sz="20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82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Количество основного персонала (кроме обслуживающего персонала)</a:t>
                      </a:r>
                      <a:endParaRPr lang="ru-RU" sz="20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Пишем штатные единицы</a:t>
                      </a:r>
                      <a:endParaRPr lang="ru-RU" sz="20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60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Сколько человек работает (основной персонал)</a:t>
                      </a:r>
                      <a:endParaRPr lang="ru-RU" sz="20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Пишем количество человек</a:t>
                      </a:r>
                      <a:endParaRPr lang="ru-RU" sz="20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223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Было в этом году сокращение штата</a:t>
                      </a:r>
                      <a:endParaRPr lang="ru-RU" sz="20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Пишем какую должность сократили. Про сокращение тарифных ставок (например: было 0,8, а сделали 0,5). На основании чего.</a:t>
                      </a:r>
                      <a:endParaRPr lang="ru-RU" sz="20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82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Вакансии</a:t>
                      </a:r>
                      <a:endParaRPr lang="ru-RU" sz="20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20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828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Средняя ЗП работников библиотеки</a:t>
                      </a:r>
                      <a:endParaRPr lang="ru-RU" sz="20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2023</a:t>
                      </a:r>
                      <a:endParaRPr lang="ru-RU" sz="20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2024</a:t>
                      </a:r>
                      <a:endParaRPr lang="ru-RU" sz="20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2025</a:t>
                      </a:r>
                      <a:endParaRPr lang="ru-RU" sz="20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143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20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20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20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342767" y="275247"/>
            <a:ext cx="5258171" cy="5220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11. Библиотечные кадры.</a:t>
            </a:r>
            <a:endParaRPr lang="ru-RU" sz="2000" b="1" dirty="0">
              <a:solidFill>
                <a:srgbClr val="7A2681"/>
              </a:solidFill>
              <a:effectLst/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07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-11700"/>
            <a:ext cx="6698974" cy="68697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8" y="52563"/>
            <a:ext cx="815009" cy="8150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50235" y="1920294"/>
            <a:ext cx="6598507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Материально-технические ресурсы </a:t>
            </a:r>
            <a:r>
              <a:rPr lang="ru-RU" sz="5400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библиотеки</a:t>
            </a:r>
          </a:p>
          <a:p>
            <a:pPr algn="ctr"/>
            <a:endParaRPr lang="ru-RU" sz="2800" dirty="0" smtClean="0">
              <a:solidFill>
                <a:schemeClr val="bg1"/>
              </a:solidFill>
              <a:latin typeface="Sitka Small" panose="02000505000000020004" pitchFamily="2" charset="0"/>
            </a:endParaRPr>
          </a:p>
          <a:p>
            <a:pPr lvl="0" algn="r"/>
            <a:r>
              <a:rPr lang="ru-RU" sz="3200" b="1" i="1" dirty="0">
                <a:solidFill>
                  <a:srgbClr val="FFFFFF"/>
                </a:solidFill>
                <a:latin typeface="Sitka Small" panose="02000505000000020004" pitchFamily="2" charset="0"/>
              </a:rPr>
              <a:t>Ботикова Т.С.</a:t>
            </a:r>
          </a:p>
          <a:p>
            <a:pPr algn="ctr"/>
            <a:endParaRPr lang="ru-RU" sz="5400" dirty="0">
              <a:solidFill>
                <a:schemeClr val="bg1"/>
              </a:solidFill>
              <a:latin typeface="Sitka Small" panose="02000505000000020004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8" r="18317"/>
          <a:stretch/>
        </p:blipFill>
        <p:spPr>
          <a:xfrm>
            <a:off x="6598506" y="11700"/>
            <a:ext cx="5593493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0467" y="1064422"/>
            <a:ext cx="65985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bg1"/>
                </a:solidFill>
                <a:latin typeface="Sitka Small" panose="02000505000000020004" pitchFamily="2" charset="0"/>
              </a:rPr>
              <a:t>РАЗДЕЛ 12.</a:t>
            </a:r>
          </a:p>
        </p:txBody>
      </p:sp>
    </p:spTree>
    <p:extLst>
      <p:ext uri="{BB962C8B-B14F-4D97-AF65-F5344CB8AC3E}">
        <p14:creationId xmlns:p14="http://schemas.microsoft.com/office/powerpoint/2010/main" val="400042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-41446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67888" y="270684"/>
            <a:ext cx="10552889" cy="5220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7A2681"/>
                </a:solidFill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12. Материально-технические ресурсы библиотеки.</a:t>
            </a:r>
            <a:endParaRPr lang="ru-RU" sz="2800" dirty="0">
              <a:solidFill>
                <a:srgbClr val="7A2681"/>
              </a:solidFill>
              <a:effectLst/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8834164"/>
              </p:ext>
            </p:extLst>
          </p:nvPr>
        </p:nvGraphicFramePr>
        <p:xfrm>
          <a:off x="679673" y="1209874"/>
          <a:ext cx="11129317" cy="521817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323363"/>
                <a:gridCol w="1997834"/>
                <a:gridCol w="1997834"/>
                <a:gridCol w="1810286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Площадь библиотеки общая</a:t>
                      </a:r>
                      <a:endParaRPr lang="ru-RU" sz="20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7A2681"/>
                          </a:solidFill>
                          <a:effectLst/>
                        </a:rPr>
                        <a:t> </a:t>
                      </a:r>
                      <a:endParaRPr lang="ru-RU" sz="20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Где располагается (отдельное здание, в здании ДК)</a:t>
                      </a:r>
                      <a:endParaRPr lang="ru-RU" sz="20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7A2681"/>
                          </a:solidFill>
                          <a:effectLst/>
                        </a:rPr>
                        <a:t> </a:t>
                      </a:r>
                      <a:endParaRPr lang="ru-RU" sz="20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Доступно ли для лиц с ОВЗ (пандус, желтые круги, кнопка вызова, индукционная петля, широкие дверные проемы, туалет для инвалидов).</a:t>
                      </a:r>
                      <a:endParaRPr lang="ru-RU" sz="20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Информацию можно посмотреть в паспорте доступности у директора КДЦ</a:t>
                      </a:r>
                      <a:endParaRPr lang="ru-RU" sz="20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Наличие охранной сигнализации</a:t>
                      </a:r>
                      <a:endParaRPr lang="ru-RU" sz="20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Если нет, то почему.</a:t>
                      </a:r>
                      <a:endParaRPr lang="ru-RU" sz="20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Наличие пожарной сигнализации</a:t>
                      </a:r>
                      <a:endParaRPr lang="ru-RU" sz="20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Если нет, то почему.</a:t>
                      </a:r>
                      <a:endParaRPr lang="ru-RU" sz="20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Модернизация библиотечных зданий</a:t>
                      </a:r>
                      <a:endParaRPr lang="ru-RU" sz="20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Ремонт, оснащение для лиц с ОВЗ, что сделано в этом году для улучшения или модернизации здания</a:t>
                      </a:r>
                      <a:endParaRPr lang="ru-RU" sz="20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Финансовое обеспечение материально-технической базы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(сколько денег потрачено)</a:t>
                      </a:r>
                      <a:endParaRPr lang="ru-RU" sz="2000" b="1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2023</a:t>
                      </a:r>
                      <a:endParaRPr lang="ru-RU" sz="20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2024</a:t>
                      </a:r>
                      <a:endParaRPr lang="ru-RU" sz="20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2025</a:t>
                      </a:r>
                      <a:endParaRPr lang="ru-RU" sz="20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20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200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7A2681"/>
                          </a:solidFill>
                          <a:effectLst/>
                          <a:latin typeface="Sitka Small" panose="02000505000000020004" pitchFamily="2" charset="0"/>
                        </a:rPr>
                        <a:t> </a:t>
                      </a:r>
                      <a:endParaRPr lang="ru-RU" sz="2000" dirty="0">
                        <a:solidFill>
                          <a:srgbClr val="7A2681"/>
                        </a:solidFill>
                        <a:effectLst/>
                        <a:latin typeface="Sitka Small" panose="02000505000000020004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55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-41446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5548" y="2495846"/>
            <a:ext cx="11857283" cy="1179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0"/>
              </a:spcAft>
              <a:buSzPts val="1400"/>
            </a:pPr>
            <a:r>
              <a:rPr lang="ru-RU" sz="6600" i="1" dirty="0" smtClean="0">
                <a:solidFill>
                  <a:srgbClr val="7A2681"/>
                </a:solidFill>
                <a:effectLst/>
                <a:latin typeface="Sitka Small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 ЗА ВНИМАНИЕ!</a:t>
            </a:r>
            <a:endParaRPr lang="ru-RU" sz="6600" i="1" dirty="0">
              <a:solidFill>
                <a:srgbClr val="7A2681"/>
              </a:solidFill>
              <a:effectLst/>
              <a:latin typeface="Sitka Small" panose="02000505000000020004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5827" y="3674951"/>
            <a:ext cx="1959164" cy="3109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38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21995" t="18727" r="21966" b="14906"/>
          <a:stretch/>
        </p:blipFill>
        <p:spPr>
          <a:xfrm>
            <a:off x="1047083" y="98245"/>
            <a:ext cx="9982222" cy="664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10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6" r="49565" b="19710"/>
          <a:stretch/>
        </p:blipFill>
        <p:spPr>
          <a:xfrm>
            <a:off x="0" y="0"/>
            <a:ext cx="12364277" cy="68697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48116" r="49565" b="19710"/>
          <a:stretch/>
        </p:blipFill>
        <p:spPr>
          <a:xfrm>
            <a:off x="0" y="-11700"/>
            <a:ext cx="589886" cy="68697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4157" t="26517" r="13540" b="13558"/>
          <a:stretch/>
        </p:blipFill>
        <p:spPr>
          <a:xfrm>
            <a:off x="705923" y="696072"/>
            <a:ext cx="11377157" cy="53040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" y="124181"/>
            <a:ext cx="815009" cy="815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91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ама">
  <a:themeElements>
    <a:clrScheme name="Рама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Рама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Рама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Рамка</Template>
  <TotalTime>4492</TotalTime>
  <Words>2098</Words>
  <Application>Microsoft Office PowerPoint</Application>
  <PresentationFormat>Широкоэкранный</PresentationFormat>
  <Paragraphs>469</Paragraphs>
  <Slides>74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74</vt:i4>
      </vt:variant>
    </vt:vector>
  </HeadingPairs>
  <TitlesOfParts>
    <vt:vector size="82" baseType="lpstr">
      <vt:lpstr>SimSun</vt:lpstr>
      <vt:lpstr>Calibri</vt:lpstr>
      <vt:lpstr>Corbel</vt:lpstr>
      <vt:lpstr>Courier New</vt:lpstr>
      <vt:lpstr>Sitka Small</vt:lpstr>
      <vt:lpstr>Times New Roman</vt:lpstr>
      <vt:lpstr>Wingdings 2</vt:lpstr>
      <vt:lpstr>Рама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Сотрудник</dc:creator>
  <cp:lastModifiedBy>Сотрудник</cp:lastModifiedBy>
  <cp:revision>219</cp:revision>
  <dcterms:created xsi:type="dcterms:W3CDTF">2024-09-17T06:10:30Z</dcterms:created>
  <dcterms:modified xsi:type="dcterms:W3CDTF">2025-10-09T11:34:48Z</dcterms:modified>
</cp:coreProperties>
</file>