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9" r:id="rId3"/>
    <p:sldId id="262" r:id="rId4"/>
    <p:sldId id="258" r:id="rId5"/>
    <p:sldId id="275" r:id="rId6"/>
    <p:sldId id="280" r:id="rId7"/>
    <p:sldId id="279" r:id="rId8"/>
    <p:sldId id="273" r:id="rId9"/>
    <p:sldId id="271" r:id="rId10"/>
    <p:sldId id="265" r:id="rId11"/>
    <p:sldId id="270" r:id="rId12"/>
    <p:sldId id="287" r:id="rId13"/>
    <p:sldId id="277" r:id="rId14"/>
    <p:sldId id="257" r:id="rId15"/>
    <p:sldId id="260" r:id="rId16"/>
    <p:sldId id="261" r:id="rId17"/>
    <p:sldId id="263" r:id="rId18"/>
    <p:sldId id="286" r:id="rId19"/>
    <p:sldId id="264" r:id="rId20"/>
    <p:sldId id="267" r:id="rId21"/>
    <p:sldId id="259" r:id="rId22"/>
    <p:sldId id="268" r:id="rId23"/>
    <p:sldId id="269" r:id="rId24"/>
    <p:sldId id="272" r:id="rId25"/>
    <p:sldId id="274" r:id="rId26"/>
    <p:sldId id="276" r:id="rId27"/>
    <p:sldId id="281" r:id="rId28"/>
    <p:sldId id="282" r:id="rId29"/>
    <p:sldId id="284" r:id="rId30"/>
    <p:sldId id="285" r:id="rId31"/>
    <p:sldId id="278" r:id="rId32"/>
    <p:sldId id="288" r:id="rId33"/>
    <p:sldId id="283" r:id="rId34"/>
    <p:sldId id="266"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3247903-F72C-4774-B315-A3AB8F5B7615}" type="datetimeFigureOut">
              <a:rPr lang="ru-RU" smtClean="0"/>
              <a:t>10.06.2022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2677891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3247903-F72C-4774-B315-A3AB8F5B7615}" type="datetimeFigureOut">
              <a:rPr lang="ru-RU" smtClean="0"/>
              <a:t>10.06.2022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1605521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3247903-F72C-4774-B315-A3AB8F5B7615}" type="datetimeFigureOut">
              <a:rPr lang="ru-RU" smtClean="0"/>
              <a:t>10.06.2022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88717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3247903-F72C-4774-B315-A3AB8F5B7615}" type="datetimeFigureOut">
              <a:rPr lang="ru-RU" smtClean="0"/>
              <a:t>10.06.2022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1866142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3247903-F72C-4774-B315-A3AB8F5B7615}" type="datetimeFigureOut">
              <a:rPr lang="ru-RU" smtClean="0"/>
              <a:t>10.06.2022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97811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3247903-F72C-4774-B315-A3AB8F5B7615}" type="datetimeFigureOut">
              <a:rPr lang="ru-RU" smtClean="0"/>
              <a:t>10.06.2022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391170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3247903-F72C-4774-B315-A3AB8F5B7615}" type="datetimeFigureOut">
              <a:rPr lang="ru-RU" smtClean="0"/>
              <a:t>10.06.2022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47487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3247903-F72C-4774-B315-A3AB8F5B7615}" type="datetimeFigureOut">
              <a:rPr lang="ru-RU" smtClean="0"/>
              <a:t>10.06.2022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2672036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3247903-F72C-4774-B315-A3AB8F5B7615}" type="datetimeFigureOut">
              <a:rPr lang="ru-RU" smtClean="0"/>
              <a:t>10.06.2022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4128298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3247903-F72C-4774-B315-A3AB8F5B7615}" type="datetimeFigureOut">
              <a:rPr lang="ru-RU" smtClean="0"/>
              <a:t>10.06.2022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3776102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3247903-F72C-4774-B315-A3AB8F5B7615}" type="datetimeFigureOut">
              <a:rPr lang="ru-RU" smtClean="0"/>
              <a:t>10.06.2022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CE7AB30-7155-45C2-AD52-15F8DF522281}" type="slidenum">
              <a:rPr lang="ru-RU" smtClean="0"/>
              <a:t>‹#›</a:t>
            </a:fld>
            <a:endParaRPr lang="ru-RU"/>
          </a:p>
        </p:txBody>
      </p:sp>
    </p:spTree>
    <p:extLst>
      <p:ext uri="{BB962C8B-B14F-4D97-AF65-F5344CB8AC3E}">
        <p14:creationId xmlns:p14="http://schemas.microsoft.com/office/powerpoint/2010/main" val="2352034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247903-F72C-4774-B315-A3AB8F5B7615}" type="datetimeFigureOut">
              <a:rPr lang="ru-RU" smtClean="0"/>
              <a:t>10.06.2022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7AB30-7155-45C2-AD52-15F8DF522281}" type="slidenum">
              <a:rPr lang="ru-RU" smtClean="0"/>
              <a:t>‹#›</a:t>
            </a:fld>
            <a:endParaRPr lang="ru-RU"/>
          </a:p>
        </p:txBody>
      </p:sp>
    </p:spTree>
    <p:extLst>
      <p:ext uri="{BB962C8B-B14F-4D97-AF65-F5344CB8AC3E}">
        <p14:creationId xmlns:p14="http://schemas.microsoft.com/office/powerpoint/2010/main" val="2296254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4810" y="332656"/>
            <a:ext cx="8388424" cy="3785652"/>
          </a:xfrm>
          <a:prstGeom prst="rect">
            <a:avLst/>
          </a:prstGeom>
          <a:noFill/>
        </p:spPr>
        <p:txBody>
          <a:bodyPr wrap="square" rtlCol="0">
            <a:spAutoFit/>
          </a:bodyPr>
          <a:lstStyle/>
          <a:p>
            <a:r>
              <a:rPr lang="ru-RU" sz="8000" dirty="0" smtClean="0">
                <a:solidFill>
                  <a:schemeClr val="accent4"/>
                </a:solidFill>
                <a:latin typeface="Monotype Corsiva" panose="03010101010201010101" pitchFamily="66" charset="0"/>
                <a:ea typeface="Batang" panose="02030600000101010101" pitchFamily="18" charset="-127"/>
              </a:rPr>
              <a:t>     КНИЖНЫЕ</a:t>
            </a:r>
          </a:p>
          <a:p>
            <a:r>
              <a:rPr lang="ru-RU" sz="8000" dirty="0" smtClean="0">
                <a:solidFill>
                  <a:schemeClr val="accent4"/>
                </a:solidFill>
                <a:latin typeface="Monotype Corsiva" panose="03010101010201010101" pitchFamily="66" charset="0"/>
                <a:ea typeface="Batang" panose="02030600000101010101" pitchFamily="18" charset="-127"/>
              </a:rPr>
              <a:t>      НОВИНКИ </a:t>
            </a:r>
          </a:p>
          <a:p>
            <a:r>
              <a:rPr lang="ru-RU" sz="8000" dirty="0" smtClean="0">
                <a:solidFill>
                  <a:schemeClr val="accent4"/>
                </a:solidFill>
                <a:latin typeface="Monotype Corsiva" panose="03010101010201010101" pitchFamily="66" charset="0"/>
                <a:ea typeface="Batang" panose="02030600000101010101" pitchFamily="18" charset="-127"/>
              </a:rPr>
              <a:t>         МБА </a:t>
            </a:r>
            <a:endParaRPr lang="ru-RU" sz="8000" dirty="0">
              <a:solidFill>
                <a:schemeClr val="accent4"/>
              </a:solidFill>
              <a:latin typeface="Monotype Corsiva" panose="03010101010201010101" pitchFamily="66" charset="0"/>
              <a:ea typeface="Batang" panose="02030600000101010101" pitchFamily="18" charset="-127"/>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959381">
            <a:off x="2411760" y="2967168"/>
            <a:ext cx="6589429" cy="3502919"/>
          </a:xfrm>
          <a:prstGeom prst="rect">
            <a:avLst/>
          </a:prstGeom>
        </p:spPr>
      </p:pic>
      <p:sp>
        <p:nvSpPr>
          <p:cNvPr id="3" name="TextBox 2"/>
          <p:cNvSpPr txBox="1"/>
          <p:nvPr/>
        </p:nvSpPr>
        <p:spPr>
          <a:xfrm>
            <a:off x="5364088" y="6340215"/>
            <a:ext cx="1584176" cy="369332"/>
          </a:xfrm>
          <a:prstGeom prst="rect">
            <a:avLst/>
          </a:prstGeom>
          <a:noFill/>
        </p:spPr>
        <p:txBody>
          <a:bodyPr wrap="square" rtlCol="0">
            <a:spAutoFit/>
          </a:bodyPr>
          <a:lstStyle/>
          <a:p>
            <a:r>
              <a:rPr lang="ru-RU" dirty="0" smtClean="0">
                <a:solidFill>
                  <a:schemeClr val="accent3">
                    <a:lumMod val="50000"/>
                  </a:schemeClr>
                </a:solidFill>
              </a:rPr>
              <a:t>ИЮНЬ 2022</a:t>
            </a:r>
            <a:endParaRPr lang="ru-RU" dirty="0">
              <a:solidFill>
                <a:schemeClr val="accent3">
                  <a:lumMod val="50000"/>
                </a:schemeClr>
              </a:solidFill>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935154">
            <a:off x="784709" y="2995145"/>
            <a:ext cx="2719190" cy="3620765"/>
          </a:xfrm>
          <a:prstGeom prst="rect">
            <a:avLst/>
          </a:prstGeom>
        </p:spPr>
      </p:pic>
    </p:spTree>
    <p:extLst>
      <p:ext uri="{BB962C8B-B14F-4D97-AF65-F5344CB8AC3E}">
        <p14:creationId xmlns:p14="http://schemas.microsoft.com/office/powerpoint/2010/main" val="1985699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977932"/>
            <a:ext cx="3161726" cy="4971347"/>
          </a:xfrm>
          <a:prstGeom prst="rect">
            <a:avLst/>
          </a:prstGeom>
        </p:spPr>
      </p:pic>
      <p:sp>
        <p:nvSpPr>
          <p:cNvPr id="3" name="Прямоугольник 2"/>
          <p:cNvSpPr/>
          <p:nvPr/>
        </p:nvSpPr>
        <p:spPr>
          <a:xfrm>
            <a:off x="4139952" y="1424965"/>
            <a:ext cx="4572000" cy="4524315"/>
          </a:xfrm>
          <a:prstGeom prst="rect">
            <a:avLst/>
          </a:prstGeom>
        </p:spPr>
        <p:txBody>
          <a:bodyPr>
            <a:spAutoFit/>
          </a:bodyPr>
          <a:lstStyle/>
          <a:p>
            <a:pPr algn="ctr"/>
            <a:endParaRPr lang="ru-RU" sz="1600" dirty="0" smtClean="0"/>
          </a:p>
          <a:p>
            <a:pPr algn="ctr"/>
            <a:r>
              <a:rPr lang="ru-RU" sz="1600" dirty="0" smtClean="0"/>
              <a:t>Майя Кучерская — прозаик, филолог, автор книг «Современный патерик. Чтение для впавших в уныние», «Бог дождя», «Тётя Мотя», «Ты была совсем другой», а также биографии «Лесков. Прозёванный гений». Создатель программы «Литературное мастерство» в НИУ «Высшая школа экономики» и </a:t>
            </a:r>
            <a:r>
              <a:rPr lang="ru-RU" sz="1600" dirty="0" err="1" smtClean="0"/>
              <a:t>Creative</a:t>
            </a:r>
            <a:r>
              <a:rPr lang="ru-RU" sz="1600" dirty="0" smtClean="0"/>
              <a:t> </a:t>
            </a:r>
            <a:r>
              <a:rPr lang="ru-RU" sz="1600" dirty="0" err="1" smtClean="0"/>
              <a:t>Writing</a:t>
            </a:r>
            <a:r>
              <a:rPr lang="ru-RU" sz="1600" dirty="0" smtClean="0"/>
              <a:t> </a:t>
            </a:r>
            <a:r>
              <a:rPr lang="ru-RU" sz="1600" dirty="0" err="1" smtClean="0"/>
              <a:t>School</a:t>
            </a:r>
            <a:r>
              <a:rPr lang="ru-RU" sz="1600" dirty="0" smtClean="0"/>
              <a:t>.</a:t>
            </a:r>
          </a:p>
          <a:p>
            <a:pPr algn="ctr"/>
            <a:r>
              <a:rPr lang="ru-RU" sz="1600" dirty="0" smtClean="0"/>
              <a:t>«Плач по уехавшей учительнице рисования» — это драматические истории о том, как побороть тьму внутри себя. Персонажи самого разного толка — студентка-эмигрантка, монах-расстрига, молодая мать, мальчик-сирота — застигнуты в момент жизненного перелома. Исход неизвестен, но это не лишает героев чувства юмора и надежды на то, что им всё же удастся пройти по воде, станцевать на крыше и вырастить дерево из музыки Баха.</a:t>
            </a:r>
            <a:endParaRPr lang="ru-RU" sz="1600" dirty="0"/>
          </a:p>
        </p:txBody>
      </p:sp>
      <p:sp>
        <p:nvSpPr>
          <p:cNvPr id="4" name="Прямоугольник 3"/>
          <p:cNvSpPr/>
          <p:nvPr/>
        </p:nvSpPr>
        <p:spPr>
          <a:xfrm>
            <a:off x="4211960" y="140544"/>
            <a:ext cx="4572000" cy="954107"/>
          </a:xfrm>
          <a:prstGeom prst="rect">
            <a:avLst/>
          </a:prstGeom>
        </p:spPr>
        <p:txBody>
          <a:bodyPr>
            <a:spAutoFit/>
          </a:bodyPr>
          <a:lstStyle/>
          <a:p>
            <a:r>
              <a:rPr lang="ru-RU" sz="1400" dirty="0"/>
              <a:t>Кучерская, Майя Александровна. </a:t>
            </a:r>
          </a:p>
          <a:p>
            <a:r>
              <a:rPr lang="ru-RU" sz="1400" dirty="0"/>
              <a:t>Плач по уехавшей учительнице рисования [Текст] : художественная лит-</a:t>
            </a:r>
            <a:r>
              <a:rPr lang="ru-RU" sz="1400" dirty="0" err="1"/>
              <a:t>ра</a:t>
            </a:r>
            <a:r>
              <a:rPr lang="ru-RU" sz="1400" dirty="0"/>
              <a:t> / М. А. Кучерская. - М. : АСТ : Редакция Елены Шубиной, 2014. - 316 с.</a:t>
            </a:r>
          </a:p>
        </p:txBody>
      </p:sp>
    </p:spTree>
    <p:extLst>
      <p:ext uri="{BB962C8B-B14F-4D97-AF65-F5344CB8AC3E}">
        <p14:creationId xmlns:p14="http://schemas.microsoft.com/office/powerpoint/2010/main" val="2413831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024" y="302000"/>
            <a:ext cx="1893958" cy="2982984"/>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3728" y="3501008"/>
            <a:ext cx="1800200" cy="2840778"/>
          </a:xfrm>
          <a:prstGeom prst="rect">
            <a:avLst/>
          </a:prstGeom>
        </p:spPr>
      </p:pic>
      <p:sp>
        <p:nvSpPr>
          <p:cNvPr id="4" name="Прямоугольник 3"/>
          <p:cNvSpPr/>
          <p:nvPr/>
        </p:nvSpPr>
        <p:spPr>
          <a:xfrm>
            <a:off x="4211960" y="1850172"/>
            <a:ext cx="4572000" cy="4185761"/>
          </a:xfrm>
          <a:prstGeom prst="rect">
            <a:avLst/>
          </a:prstGeom>
        </p:spPr>
        <p:txBody>
          <a:bodyPr>
            <a:spAutoFit/>
          </a:bodyPr>
          <a:lstStyle/>
          <a:p>
            <a:endParaRPr lang="ru-RU" sz="1400" dirty="0" smtClean="0"/>
          </a:p>
          <a:p>
            <a:pPr algn="ctr"/>
            <a:r>
              <a:rPr lang="ru-RU" sz="1400" dirty="0" smtClean="0"/>
              <a:t>В Москве объявился серийный убийца. С чудовищной силой неизвестный сворачивает шейные позвонки одиноким прохожим и оставляет на их телах короткие записки: «Моему Учителю». Что хочет сказать он миру своими посланиями? Это лютый маньяк, одержимый безумной идеей? Или члены кровавой секты совершают ритуальные жертвоприношения? А может, обычные заказные убийства, хитро замаскированные под выходки сумасшедшего? Найти ответы предстоит лучшим сотрудникам «убойного отдела» МУРа — Зарубину, </a:t>
            </a:r>
            <a:r>
              <a:rPr lang="ru-RU" sz="1400" dirty="0" err="1" smtClean="0"/>
              <a:t>Сташису</a:t>
            </a:r>
            <a:r>
              <a:rPr lang="ru-RU" sz="1400" dirty="0" smtClean="0"/>
              <a:t> и Дзюбе. Начальство давит, дело засекречено, времени на раскрытие почти нет, и если бы не помощь легендарной Анастасии Каменской...Впрочем, зацепка у следствия появилась: все убитые когда-то совершили грубые ДТП с человеческими жертвами, но так и не понесли заслуженного наказания. Не зря же говорят, что у каждого поступка в жизни всегда бывают последствия. Возможно, смерть лихачей — одно из них? </a:t>
            </a:r>
            <a:endParaRPr lang="ru-RU" sz="1400" dirty="0"/>
          </a:p>
        </p:txBody>
      </p:sp>
      <p:sp>
        <p:nvSpPr>
          <p:cNvPr id="5" name="Прямоугольник 4"/>
          <p:cNvSpPr/>
          <p:nvPr/>
        </p:nvSpPr>
        <p:spPr>
          <a:xfrm>
            <a:off x="4211960" y="260648"/>
            <a:ext cx="4572000" cy="1169551"/>
          </a:xfrm>
          <a:prstGeom prst="rect">
            <a:avLst/>
          </a:prstGeom>
        </p:spPr>
        <p:txBody>
          <a:bodyPr>
            <a:spAutoFit/>
          </a:bodyPr>
          <a:lstStyle/>
          <a:p>
            <a:r>
              <a:rPr lang="ru-RU" sz="1400" dirty="0"/>
              <a:t>Маринина, Александра. </a:t>
            </a:r>
          </a:p>
          <a:p>
            <a:r>
              <a:rPr lang="ru-RU" sz="1400" dirty="0"/>
              <a:t>Отдаленные последствия [Текст] : [роман : в 2 т.]. Т. 1 / Александра Маринина. - Москва : </a:t>
            </a:r>
            <a:r>
              <a:rPr lang="ru-RU" sz="1400" dirty="0" err="1"/>
              <a:t>Эксмо</a:t>
            </a:r>
            <a:r>
              <a:rPr lang="ru-RU" sz="1400" dirty="0"/>
              <a:t>, 2021. - 381, [1] с. - (А. Маринина. Больше чем детектив. Новое оформление). </a:t>
            </a:r>
          </a:p>
        </p:txBody>
      </p:sp>
    </p:spTree>
    <p:extLst>
      <p:ext uri="{BB962C8B-B14F-4D97-AF65-F5344CB8AC3E}">
        <p14:creationId xmlns:p14="http://schemas.microsoft.com/office/powerpoint/2010/main" val="250796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026925"/>
            <a:ext cx="2959348" cy="4653136"/>
          </a:xfrm>
          <a:prstGeom prst="rect">
            <a:avLst/>
          </a:prstGeom>
        </p:spPr>
      </p:pic>
      <p:sp>
        <p:nvSpPr>
          <p:cNvPr id="3" name="Прямоугольник 2"/>
          <p:cNvSpPr/>
          <p:nvPr/>
        </p:nvSpPr>
        <p:spPr>
          <a:xfrm>
            <a:off x="4283968" y="1988840"/>
            <a:ext cx="4572000" cy="3970318"/>
          </a:xfrm>
          <a:prstGeom prst="rect">
            <a:avLst/>
          </a:prstGeom>
        </p:spPr>
        <p:txBody>
          <a:bodyPr>
            <a:spAutoFit/>
          </a:bodyPr>
          <a:lstStyle/>
          <a:p>
            <a:pPr algn="ctr"/>
            <a:r>
              <a:rPr lang="ru-RU" sz="1400" dirty="0" smtClean="0"/>
              <a:t>Две женщины — мать и дочь. Две истории терпения и умения примириться с утратами. Мужчина в их семье может быть только внуком и сыном, зато ему безраздельно отданы исстрадавшиеся сердца. Всю жизнь окруженный женщинами, Леонид чувствовал и понимал их, как никто другой. Женская любовь питала его, давала надежду и силы жить. И он искал ее в каждой женщине, которая попадалась на его пути, и ему всегда было мало. Когда супругой Лени стала Наталья, скромная театральная костюмерша, его близкие приняли ее неласково, но вынуждены были смириться. Наташа была великолепной во всех отношениях женой, а муж изменял ей, его воротило от ее идеальности, но он молча нес свой крест, пока на его пути не появилась яркая, </a:t>
            </a:r>
            <a:r>
              <a:rPr lang="ru-RU" sz="1400" dirty="0" err="1" smtClean="0"/>
              <a:t>харизматичная</a:t>
            </a:r>
            <a:r>
              <a:rPr lang="ru-RU" sz="1400" dirty="0" smtClean="0"/>
              <a:t> Соня... Эта история о женском долготерпении и желании обладать единолично и полностью, простоте и коварстве, которые порой идут рука об руку. </a:t>
            </a:r>
            <a:endParaRPr lang="ru-RU" sz="1400" dirty="0"/>
          </a:p>
        </p:txBody>
      </p:sp>
      <p:sp>
        <p:nvSpPr>
          <p:cNvPr id="4" name="Прямоугольник 3"/>
          <p:cNvSpPr/>
          <p:nvPr/>
        </p:nvSpPr>
        <p:spPr>
          <a:xfrm>
            <a:off x="4283968" y="458168"/>
            <a:ext cx="4572000" cy="738664"/>
          </a:xfrm>
          <a:prstGeom prst="rect">
            <a:avLst/>
          </a:prstGeom>
        </p:spPr>
        <p:txBody>
          <a:bodyPr>
            <a:spAutoFit/>
          </a:bodyPr>
          <a:lstStyle/>
          <a:p>
            <a:r>
              <a:rPr lang="ru-RU" sz="1400" dirty="0"/>
              <a:t>Гельфанд, Майя. </a:t>
            </a:r>
          </a:p>
          <a:p>
            <a:r>
              <a:rPr lang="ru-RU" sz="1400" dirty="0"/>
              <a:t>За закрытыми дверями [Текст] : роман / Майя Гельфанд. - Москва : АСТ, 2022. - 316, [2] с. - (Счастье рядом). </a:t>
            </a:r>
          </a:p>
        </p:txBody>
      </p:sp>
    </p:spTree>
    <p:extLst>
      <p:ext uri="{BB962C8B-B14F-4D97-AF65-F5344CB8AC3E}">
        <p14:creationId xmlns:p14="http://schemas.microsoft.com/office/powerpoint/2010/main" val="2077216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143108"/>
            <a:ext cx="2952328" cy="4675320"/>
          </a:xfrm>
          <a:prstGeom prst="rect">
            <a:avLst/>
          </a:prstGeom>
        </p:spPr>
      </p:pic>
      <p:sp>
        <p:nvSpPr>
          <p:cNvPr id="3" name="Прямоугольник 2"/>
          <p:cNvSpPr/>
          <p:nvPr/>
        </p:nvSpPr>
        <p:spPr>
          <a:xfrm>
            <a:off x="4211960" y="2060848"/>
            <a:ext cx="4572000" cy="3323987"/>
          </a:xfrm>
          <a:prstGeom prst="rect">
            <a:avLst/>
          </a:prstGeom>
        </p:spPr>
        <p:txBody>
          <a:bodyPr>
            <a:spAutoFit/>
          </a:bodyPr>
          <a:lstStyle/>
          <a:p>
            <a:pPr algn="ctr"/>
            <a:r>
              <a:rPr lang="ru-RU" sz="1400" dirty="0" smtClean="0"/>
              <a:t>Роман «Маньяк Гуревич» не зря имеет подзаголовок «жизнеописание в картинках» — в нем автор впервые соединил две литературные формы: протяженный во времени роман с целой гирляндой «картинок» о докторе Гуревиче начиная с раннего его детства и по сегодняшний день: забавных, нелепых, трогательных, пронзительных, грустных или гомерически смешных. Благодаря этой подвижной конструкции книга «легко дышит». Действие мчится, не проседая тяжеловесным задом высокой морали, не вымучивая «философские идеи», не высиживая героев на котурнах, чем грешит сейчас так называемая «серьезная премиальная литература». При этом в романе Дины </a:t>
            </a:r>
            <a:r>
              <a:rPr lang="ru-RU" sz="1400" dirty="0" err="1" smtClean="0"/>
              <a:t>Рубиной</a:t>
            </a:r>
            <a:r>
              <a:rPr lang="ru-RU" sz="1400" dirty="0" smtClean="0"/>
              <a:t> есть и глубина переживаний, и острота ощущений человеческого бытия. </a:t>
            </a:r>
            <a:endParaRPr lang="ru-RU" sz="1400" dirty="0"/>
          </a:p>
        </p:txBody>
      </p:sp>
      <p:sp>
        <p:nvSpPr>
          <p:cNvPr id="4" name="Прямоугольник 3"/>
          <p:cNvSpPr/>
          <p:nvPr/>
        </p:nvSpPr>
        <p:spPr>
          <a:xfrm>
            <a:off x="4355976" y="431666"/>
            <a:ext cx="4572000" cy="954107"/>
          </a:xfrm>
          <a:prstGeom prst="rect">
            <a:avLst/>
          </a:prstGeom>
        </p:spPr>
        <p:txBody>
          <a:bodyPr>
            <a:spAutoFit/>
          </a:bodyPr>
          <a:lstStyle/>
          <a:p>
            <a:r>
              <a:rPr lang="ru-RU" sz="1400" dirty="0"/>
              <a:t>Рубина, Дина Ильинична. </a:t>
            </a:r>
          </a:p>
          <a:p>
            <a:r>
              <a:rPr lang="ru-RU" sz="1400" dirty="0"/>
              <a:t>Маньяк Гуревич. Жизнеописание в картинках [Текст] : роман / Дина Рубина. - Москва : </a:t>
            </a:r>
            <a:r>
              <a:rPr lang="ru-RU" sz="1400" dirty="0" err="1"/>
              <a:t>Эксмо</a:t>
            </a:r>
            <a:r>
              <a:rPr lang="ru-RU" sz="1400" dirty="0"/>
              <a:t>, 2022. - 510 с. - (Большая проза Дины </a:t>
            </a:r>
            <a:r>
              <a:rPr lang="ru-RU" sz="1400" dirty="0" err="1"/>
              <a:t>Рубиной</a:t>
            </a:r>
            <a:r>
              <a:rPr lang="ru-RU" sz="1400" dirty="0"/>
              <a:t>). </a:t>
            </a:r>
          </a:p>
        </p:txBody>
      </p:sp>
    </p:spTree>
    <p:extLst>
      <p:ext uri="{BB962C8B-B14F-4D97-AF65-F5344CB8AC3E}">
        <p14:creationId xmlns:p14="http://schemas.microsoft.com/office/powerpoint/2010/main" val="835316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193310"/>
            <a:ext cx="2739969" cy="4341853"/>
          </a:xfrm>
          <a:prstGeom prst="rect">
            <a:avLst/>
          </a:prstGeom>
        </p:spPr>
      </p:pic>
      <p:sp>
        <p:nvSpPr>
          <p:cNvPr id="3" name="Прямоугольник 2"/>
          <p:cNvSpPr/>
          <p:nvPr/>
        </p:nvSpPr>
        <p:spPr>
          <a:xfrm>
            <a:off x="4139952" y="1725736"/>
            <a:ext cx="4211960" cy="3754874"/>
          </a:xfrm>
          <a:prstGeom prst="rect">
            <a:avLst/>
          </a:prstGeom>
        </p:spPr>
        <p:txBody>
          <a:bodyPr wrap="square">
            <a:spAutoFit/>
          </a:bodyPr>
          <a:lstStyle/>
          <a:p>
            <a:pPr algn="ctr"/>
            <a:r>
              <a:rPr lang="ru-RU" sz="1400" dirty="0" smtClean="0"/>
              <a:t>Казалось бы, что может связывать Репина, Врубеля, Серова, писателей Аксакова и Гоголя, гениального Шаляпина, не менее гениальных Римского-Корсакова и Рахманинова, министра финансов Витте, царя Николая II, революционеров-народников и вождя мирового пролетариата Владимира Ильича Ленина? Однако, связующее звено меж ними есть. И это — фигура Саввы Мамонтова, последнего хозяина усадьбы Абрамцево, строителя железных дорог по всей России, создателя Абрамцевского кружка и Частной оперы и – хоть и не хочется, но нужно добавить, — узника Таганской тюрьмы.</a:t>
            </a:r>
          </a:p>
          <a:p>
            <a:pPr algn="ctr"/>
            <a:r>
              <a:rPr lang="ru-RU" sz="1400" dirty="0" smtClean="0"/>
              <a:t> Роман Леонида </a:t>
            </a:r>
            <a:r>
              <a:rPr lang="ru-RU" sz="1400" dirty="0" err="1" smtClean="0"/>
              <a:t>Бежина</a:t>
            </a:r>
            <a:r>
              <a:rPr lang="ru-RU" sz="1400" dirty="0" smtClean="0"/>
              <a:t> — об откровениях, муках, тайнах, причудах, взлетах и падениях этой удивительной личности московского Медичи — Саввы Великолепного. </a:t>
            </a:r>
            <a:endParaRPr lang="ru-RU" sz="1400" dirty="0"/>
          </a:p>
        </p:txBody>
      </p:sp>
      <p:sp>
        <p:nvSpPr>
          <p:cNvPr id="4" name="Прямоугольник 3"/>
          <p:cNvSpPr/>
          <p:nvPr/>
        </p:nvSpPr>
        <p:spPr>
          <a:xfrm>
            <a:off x="4499992" y="356463"/>
            <a:ext cx="3707904" cy="954107"/>
          </a:xfrm>
          <a:prstGeom prst="rect">
            <a:avLst/>
          </a:prstGeom>
        </p:spPr>
        <p:txBody>
          <a:bodyPr wrap="square">
            <a:spAutoFit/>
          </a:bodyPr>
          <a:lstStyle/>
          <a:p>
            <a:r>
              <a:rPr lang="ru-RU" sz="1400" dirty="0" err="1"/>
              <a:t>Бежин</a:t>
            </a:r>
            <a:r>
              <a:rPr lang="ru-RU" sz="1400" dirty="0"/>
              <a:t>, Леонид Евгеньевич. </a:t>
            </a:r>
          </a:p>
          <a:p>
            <a:r>
              <a:rPr lang="ru-RU" sz="1400" dirty="0"/>
              <a:t>Лель, или Блеск и нищета Саввы Великолепного [Текст] : роман / Леонид </a:t>
            </a:r>
            <a:r>
              <a:rPr lang="ru-RU" sz="1400" dirty="0" err="1"/>
              <a:t>Бежин</a:t>
            </a:r>
            <a:r>
              <a:rPr lang="ru-RU" sz="1400" dirty="0"/>
              <a:t>. - 479 с. - (Городская проза). </a:t>
            </a:r>
          </a:p>
        </p:txBody>
      </p:sp>
    </p:spTree>
    <p:extLst>
      <p:ext uri="{BB962C8B-B14F-4D97-AF65-F5344CB8AC3E}">
        <p14:creationId xmlns:p14="http://schemas.microsoft.com/office/powerpoint/2010/main" val="3262248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124279"/>
            <a:ext cx="2781546" cy="4470523"/>
          </a:xfrm>
          <a:prstGeom prst="rect">
            <a:avLst/>
          </a:prstGeom>
        </p:spPr>
      </p:pic>
      <p:sp>
        <p:nvSpPr>
          <p:cNvPr id="3" name="Прямоугольник 2"/>
          <p:cNvSpPr/>
          <p:nvPr/>
        </p:nvSpPr>
        <p:spPr>
          <a:xfrm>
            <a:off x="4499992" y="1997839"/>
            <a:ext cx="3540262" cy="2800767"/>
          </a:xfrm>
          <a:prstGeom prst="rect">
            <a:avLst/>
          </a:prstGeom>
        </p:spPr>
        <p:txBody>
          <a:bodyPr wrap="square">
            <a:spAutoFit/>
          </a:bodyPr>
          <a:lstStyle/>
          <a:p>
            <a:pPr algn="ctr"/>
            <a:r>
              <a:rPr lang="ru-RU" sz="1600" dirty="0" smtClean="0"/>
              <a:t>Нежный, лиричный, полный иронии и в то же время пронзительный роман Сергея Даниеляна «</a:t>
            </a:r>
            <a:r>
              <a:rPr lang="ru-RU" sz="1600" dirty="0" err="1" smtClean="0"/>
              <a:t>Серёжик</a:t>
            </a:r>
            <a:r>
              <a:rPr lang="ru-RU" sz="1600" dirty="0" smtClean="0"/>
              <a:t>» повествует о детстве и взрослении. О доверчивом взгляде ребенка на мир. И о связи поколений. О тех взрослых, родных и близких, которые становятся свидетелями твоих первых шагов и потом навсегда остаются рядом с тобой. Даже когда уже уходят.</a:t>
            </a:r>
            <a:endParaRPr lang="ru-RU" sz="1600" dirty="0"/>
          </a:p>
        </p:txBody>
      </p:sp>
      <p:sp>
        <p:nvSpPr>
          <p:cNvPr id="4" name="Прямоугольник 3"/>
          <p:cNvSpPr/>
          <p:nvPr/>
        </p:nvSpPr>
        <p:spPr>
          <a:xfrm>
            <a:off x="4067944" y="332656"/>
            <a:ext cx="4572000" cy="954107"/>
          </a:xfrm>
          <a:prstGeom prst="rect">
            <a:avLst/>
          </a:prstGeom>
        </p:spPr>
        <p:txBody>
          <a:bodyPr>
            <a:spAutoFit/>
          </a:bodyPr>
          <a:lstStyle/>
          <a:p>
            <a:r>
              <a:rPr lang="ru-RU" sz="1400" dirty="0"/>
              <a:t>Даниелян, Сергей. </a:t>
            </a:r>
          </a:p>
          <a:p>
            <a:r>
              <a:rPr lang="ru-RU" sz="1400" dirty="0" err="1"/>
              <a:t>Сережик</a:t>
            </a:r>
            <a:r>
              <a:rPr lang="ru-RU" sz="1400" dirty="0"/>
              <a:t> [Текст] : роман / Сергей Даниелян. - Москва : АСТ, 2021. - 285, [1] с. : ил. - (Люди, которые всегда со мной). </a:t>
            </a:r>
          </a:p>
        </p:txBody>
      </p:sp>
    </p:spTree>
    <p:extLst>
      <p:ext uri="{BB962C8B-B14F-4D97-AF65-F5344CB8AC3E}">
        <p14:creationId xmlns:p14="http://schemas.microsoft.com/office/powerpoint/2010/main" val="2864858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933274"/>
            <a:ext cx="3096343" cy="4868540"/>
          </a:xfrm>
          <a:prstGeom prst="rect">
            <a:avLst/>
          </a:prstGeom>
        </p:spPr>
      </p:pic>
      <p:sp>
        <p:nvSpPr>
          <p:cNvPr id="3" name="Прямоугольник 2"/>
          <p:cNvSpPr/>
          <p:nvPr/>
        </p:nvSpPr>
        <p:spPr>
          <a:xfrm>
            <a:off x="4211960" y="1772816"/>
            <a:ext cx="4572000" cy="4401205"/>
          </a:xfrm>
          <a:prstGeom prst="rect">
            <a:avLst/>
          </a:prstGeom>
        </p:spPr>
        <p:txBody>
          <a:bodyPr>
            <a:spAutoFit/>
          </a:bodyPr>
          <a:lstStyle/>
          <a:p>
            <a:pPr algn="ctr"/>
            <a:endParaRPr lang="ru-RU" sz="1400" dirty="0" smtClean="0"/>
          </a:p>
          <a:p>
            <a:pPr algn="ctr"/>
            <a:r>
              <a:rPr lang="ru-RU" sz="1400" dirty="0" smtClean="0"/>
              <a:t>Вы умеете удивляться? Если уже разучились, новая книга Дениса Драгунского как раз для вас. В этих рассказах все как в жизни: начинается с очевидного, а заканчивается невероятным. И нам остается, смеясь, качать головой: неужели и такое бывает, причем с самыми обычными людьми? Все бывает, говорит Денис Драгунский.</a:t>
            </a:r>
          </a:p>
          <a:p>
            <a:pPr algn="ctr"/>
            <a:r>
              <a:rPr lang="ru-RU" sz="1400" dirty="0" smtClean="0"/>
              <a:t>«Обманщики» — это собрание неожиданностей: здесь есть веселое, трагичное, парадоксальное, тайное... Нет места только снобизму и скуке.</a:t>
            </a:r>
          </a:p>
          <a:p>
            <a:pPr algn="ctr"/>
            <a:r>
              <a:rPr lang="ru-RU" sz="1400" dirty="0" smtClean="0"/>
              <a:t>— Давайте я еще раз попробую, — подала голос Настя.— Нет уж, — сказала Тамара Матвеевна. — А теперь слушай меня. И запоминай. Задача: посмотреть на партнера взглядом, полным любви. Поморгай. </a:t>
            </a:r>
            <a:r>
              <a:rPr lang="ru-RU" sz="1400" dirty="0" err="1" smtClean="0"/>
              <a:t>Отморгайся</a:t>
            </a:r>
            <a:r>
              <a:rPr lang="ru-RU" sz="1400" dirty="0" smtClean="0"/>
              <a:t>. Сожми челюсти. Слегка их расслабь. Смотри Василию на нос, потом сквозь него как бы вдаль, потом снова на него. Готова? Поехали. Камера! Так. Так. Так. Снято. Тамара Матвеевна подошла к оператору. Тот прокрутил запись.— Отлично, — сказала Тамара Матвеевна. — Взгляд, полный любви!</a:t>
            </a:r>
            <a:endParaRPr lang="ru-RU" sz="1400" dirty="0"/>
          </a:p>
        </p:txBody>
      </p:sp>
      <p:sp>
        <p:nvSpPr>
          <p:cNvPr id="4" name="Прямоугольник 3"/>
          <p:cNvSpPr/>
          <p:nvPr/>
        </p:nvSpPr>
        <p:spPr>
          <a:xfrm>
            <a:off x="4283968" y="342997"/>
            <a:ext cx="4572000" cy="954107"/>
          </a:xfrm>
          <a:prstGeom prst="rect">
            <a:avLst/>
          </a:prstGeom>
        </p:spPr>
        <p:txBody>
          <a:bodyPr>
            <a:spAutoFit/>
          </a:bodyPr>
          <a:lstStyle/>
          <a:p>
            <a:r>
              <a:rPr lang="ru-RU" sz="1400" dirty="0"/>
              <a:t>Драгунский, Денис Викторович. </a:t>
            </a:r>
          </a:p>
          <a:p>
            <a:r>
              <a:rPr lang="ru-RU" sz="1400" dirty="0"/>
              <a:t>Обманщики [Текст] : рассказы : повести / Денис Драгунский. - Москва : АСТ : Редакция Елены Шубиной, 2021. - 407, [4] с. - (Проза Дениса Драгунского). </a:t>
            </a:r>
          </a:p>
        </p:txBody>
      </p:sp>
    </p:spTree>
    <p:extLst>
      <p:ext uri="{BB962C8B-B14F-4D97-AF65-F5344CB8AC3E}">
        <p14:creationId xmlns:p14="http://schemas.microsoft.com/office/powerpoint/2010/main" val="1435848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109776"/>
            <a:ext cx="2924574" cy="4635498"/>
          </a:xfrm>
          <a:prstGeom prst="rect">
            <a:avLst/>
          </a:prstGeom>
        </p:spPr>
      </p:pic>
      <p:sp>
        <p:nvSpPr>
          <p:cNvPr id="3" name="Прямоугольник 2"/>
          <p:cNvSpPr/>
          <p:nvPr/>
        </p:nvSpPr>
        <p:spPr>
          <a:xfrm>
            <a:off x="3793348" y="1988840"/>
            <a:ext cx="4955116" cy="3970318"/>
          </a:xfrm>
          <a:prstGeom prst="rect">
            <a:avLst/>
          </a:prstGeom>
        </p:spPr>
        <p:txBody>
          <a:bodyPr wrap="square">
            <a:spAutoFit/>
          </a:bodyPr>
          <a:lstStyle/>
          <a:p>
            <a:pPr algn="ctr"/>
            <a:r>
              <a:rPr lang="ru-RU" sz="1400" dirty="0" smtClean="0"/>
              <a:t>Знаменитый фигурист впервые откровенно рассказывает о себе. Александр </a:t>
            </a:r>
            <a:r>
              <a:rPr lang="ru-RU" sz="1400" dirty="0" err="1" smtClean="0"/>
              <a:t>Жулин</a:t>
            </a:r>
            <a:r>
              <a:rPr lang="ru-RU" sz="1400" dirty="0" smtClean="0"/>
              <a:t> с юмором и теплотой делится десятками историй об успехах и неудачах в спорте, о своих трех женитьбах на очаровательных фигуристках: Майе Усовой, Татьяне </a:t>
            </a:r>
            <a:r>
              <a:rPr lang="ru-RU" sz="1400" dirty="0" err="1" smtClean="0"/>
              <a:t>Навке</a:t>
            </a:r>
            <a:r>
              <a:rPr lang="ru-RU" sz="1400" dirty="0" smtClean="0"/>
              <a:t> и Наталье Михайловой, — о дорогих близких, о друзьях, коллегах, тренерах. Из этих рассказов рождается живой портрет неординарного, сильного и творческого человека, который умеет восхищать миллионы людей своим искусством и своими достижениями. Звезда Александра </a:t>
            </a:r>
            <a:r>
              <a:rPr lang="ru-RU" sz="1400" dirty="0" err="1" smtClean="0"/>
              <a:t>Жулина</a:t>
            </a:r>
            <a:r>
              <a:rPr lang="ru-RU" sz="1400" dirty="0" smtClean="0"/>
              <a:t> зажглась на чемпионатах мира и олимпийских играх. Победитель в танцах на льду, любимец публики, обаятельный и </a:t>
            </a:r>
            <a:r>
              <a:rPr lang="ru-RU" sz="1400" dirty="0" err="1" smtClean="0"/>
              <a:t>харизматичный</a:t>
            </a:r>
            <a:r>
              <a:rPr lang="ru-RU" sz="1400" dirty="0" smtClean="0"/>
              <a:t>, он реализовал себя как спортсмен, тренер олимпийских чемпионов, ключевой участник и постановщик прекрасных выступлений на рвущих рейтинги телевизионных шоу «Звезды на льду» и «Ледниковый период». В своей книге Александр </a:t>
            </a:r>
            <a:r>
              <a:rPr lang="ru-RU" sz="1400" dirty="0" err="1" smtClean="0"/>
              <a:t>Жулин</a:t>
            </a:r>
            <a:r>
              <a:rPr lang="ru-RU" sz="1400" dirty="0" smtClean="0"/>
              <a:t> приглашает читателей в увлекательнейшее путешествие в мир фигурного катания и в свою полную драматических поворотов жизнь. </a:t>
            </a:r>
            <a:endParaRPr lang="ru-RU" sz="1400" dirty="0"/>
          </a:p>
        </p:txBody>
      </p:sp>
      <p:sp>
        <p:nvSpPr>
          <p:cNvPr id="4" name="Прямоугольник 3"/>
          <p:cNvSpPr/>
          <p:nvPr/>
        </p:nvSpPr>
        <p:spPr>
          <a:xfrm>
            <a:off x="4292734" y="260648"/>
            <a:ext cx="4572000" cy="1384995"/>
          </a:xfrm>
          <a:prstGeom prst="rect">
            <a:avLst/>
          </a:prstGeom>
        </p:spPr>
        <p:txBody>
          <a:bodyPr>
            <a:spAutoFit/>
          </a:bodyPr>
          <a:lstStyle/>
          <a:p>
            <a:r>
              <a:rPr lang="ru-RU" sz="1400" dirty="0" err="1"/>
              <a:t>Жулин</a:t>
            </a:r>
            <a:r>
              <a:rPr lang="ru-RU" sz="1400" dirty="0"/>
              <a:t>, Александр Вячеславович. </a:t>
            </a:r>
          </a:p>
          <a:p>
            <a:r>
              <a:rPr lang="ru-RU" sz="1400" dirty="0"/>
              <a:t>Танцы на льду жизни. "Я знаю о любви все..." [Текст] : биография (Автобиография) / Александр </a:t>
            </a:r>
            <a:r>
              <a:rPr lang="ru-RU" sz="1400" dirty="0" err="1"/>
              <a:t>Жулин</a:t>
            </a:r>
            <a:r>
              <a:rPr lang="ru-RU" sz="1400" dirty="0"/>
              <a:t> ; фотографии Ольги Ракша [и др.]. - Москва : </a:t>
            </a:r>
            <a:r>
              <a:rPr lang="ru-RU" sz="1400" dirty="0" err="1"/>
              <a:t>Эксмо</a:t>
            </a:r>
            <a:r>
              <a:rPr lang="ru-RU" sz="1400" dirty="0"/>
              <a:t>, 2022. - 318 с. : [12 л.] фот. - (Автобиография великого человека). - Указ.: с. 310-318.</a:t>
            </a:r>
          </a:p>
        </p:txBody>
      </p:sp>
    </p:spTree>
    <p:extLst>
      <p:ext uri="{BB962C8B-B14F-4D97-AF65-F5344CB8AC3E}">
        <p14:creationId xmlns:p14="http://schemas.microsoft.com/office/powerpoint/2010/main" val="2894599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124744"/>
            <a:ext cx="2952328" cy="4708185"/>
          </a:xfrm>
          <a:prstGeom prst="rect">
            <a:avLst/>
          </a:prstGeom>
        </p:spPr>
      </p:pic>
      <p:sp>
        <p:nvSpPr>
          <p:cNvPr id="3" name="Прямоугольник 2"/>
          <p:cNvSpPr/>
          <p:nvPr/>
        </p:nvSpPr>
        <p:spPr>
          <a:xfrm>
            <a:off x="4139952" y="1772816"/>
            <a:ext cx="4572000" cy="4616648"/>
          </a:xfrm>
          <a:prstGeom prst="rect">
            <a:avLst/>
          </a:prstGeom>
        </p:spPr>
        <p:txBody>
          <a:bodyPr>
            <a:spAutoFit/>
          </a:bodyPr>
          <a:lstStyle/>
          <a:p>
            <a:pPr algn="ctr"/>
            <a:r>
              <a:rPr lang="ru-RU" sz="1400" dirty="0" smtClean="0"/>
              <a:t>Он не вышел на эстраду, он на нее ворвался. И мгновенно стал любимцем миллионов женщин. Ведущий только произносил имя «Марат», а фамилия уже тонула в громе аплодисментов. Скромный мальчик из южной республики, увидевший во сне образ бродячего комедианта Пульчинеллы. Его ждет интересная жизнь, удивительная судьба и сложный выбор, перед которым он поставит себя сам. Уйти со сцены за миг до того, как отзвучат аплодисменты, или дождаться, пока они перерастут в смех? Цикл Ю. Волкодав «Триумвират советской песни. Легенды» — о звездах советской эстрады. Три артиста, три легенды. Жизнь каждого вместила историю страны в XX веке. Они озвучили эпоху, в которой жили. Но кто-то пел о Ленине и партии, а кто-то о любви. Одному рукоплескали стадионы и присылали приглашения лучшие оперные театры мира. Второй воспел все главные события нашей страны. Третьего считали чуть ли не крестным отцом эстрады. Но все они были просто людьми. Со своими бедами и проблемами. Со своими историями, о которых можно писать книги. </a:t>
            </a:r>
            <a:endParaRPr lang="ru-RU" sz="1400" dirty="0"/>
          </a:p>
        </p:txBody>
      </p:sp>
      <p:sp>
        <p:nvSpPr>
          <p:cNvPr id="4" name="Прямоугольник 3"/>
          <p:cNvSpPr/>
          <p:nvPr/>
        </p:nvSpPr>
        <p:spPr>
          <a:xfrm>
            <a:off x="4355976" y="472819"/>
            <a:ext cx="4572000" cy="738664"/>
          </a:xfrm>
          <a:prstGeom prst="rect">
            <a:avLst/>
          </a:prstGeom>
        </p:spPr>
        <p:txBody>
          <a:bodyPr>
            <a:spAutoFit/>
          </a:bodyPr>
          <a:lstStyle/>
          <a:p>
            <a:r>
              <a:rPr lang="ru-RU" sz="1400" dirty="0"/>
              <a:t>Волкодав, Юлия. </a:t>
            </a:r>
          </a:p>
          <a:p>
            <a:r>
              <a:rPr lang="ru-RU" sz="1400" dirty="0"/>
              <a:t>Маэстро [Текст] : роман / Юлия Волкодав. - Москва : АСТ, 2021. - 350 с. - (Это личное!). </a:t>
            </a:r>
          </a:p>
        </p:txBody>
      </p:sp>
    </p:spTree>
    <p:extLst>
      <p:ext uri="{BB962C8B-B14F-4D97-AF65-F5344CB8AC3E}">
        <p14:creationId xmlns:p14="http://schemas.microsoft.com/office/powerpoint/2010/main" val="241844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908720"/>
            <a:ext cx="3116914" cy="4900885"/>
          </a:xfrm>
          <a:prstGeom prst="rect">
            <a:avLst/>
          </a:prstGeom>
        </p:spPr>
      </p:pic>
      <p:sp>
        <p:nvSpPr>
          <p:cNvPr id="3" name="Прямоугольник 2"/>
          <p:cNvSpPr/>
          <p:nvPr/>
        </p:nvSpPr>
        <p:spPr>
          <a:xfrm>
            <a:off x="3851920" y="1268760"/>
            <a:ext cx="5184576" cy="5047536"/>
          </a:xfrm>
          <a:prstGeom prst="rect">
            <a:avLst/>
          </a:prstGeom>
        </p:spPr>
        <p:txBody>
          <a:bodyPr wrap="square">
            <a:spAutoFit/>
          </a:bodyPr>
          <a:lstStyle/>
          <a:p>
            <a:pPr algn="ctr"/>
            <a:endParaRPr lang="ru-RU" sz="1400" dirty="0" smtClean="0"/>
          </a:p>
          <a:p>
            <a:pPr algn="ctr"/>
            <a:r>
              <a:rPr lang="ru-RU" sz="1400" dirty="0" smtClean="0"/>
              <a:t>Маленький город на Сахалине живет по собственным законам, и сложно отличить, какой сейчас год — 2018-й или 1998-й. Вдруг привычный порядок рушится: крупная нефтяная компания решает построить в Крюкове новый завод. Москвичка Лена отправляется в необычное путешествие на край света. Чтобы спасти карьеру, ей придется завоевать доверие местных жителей и стать проводником между мирами: провинцией и столицей.</a:t>
            </a:r>
          </a:p>
          <a:p>
            <a:pPr algn="ctr"/>
            <a:r>
              <a:rPr lang="ru-RU" sz="1400" dirty="0" smtClean="0"/>
              <a:t>Героиня романа знает, куда из кабинета географии делся глобус. Теперь знаем и мы: вот же он. «Лучшие люди города» — идеальный глобус России от Москвы до самых что ни на есть окраин, выпуклый, рельефный, страшно подобный и прорисованный в мельчайших деталях. Сдержанно, почти строго и с пронзительным пониманием Катерина </a:t>
            </a:r>
            <a:r>
              <a:rPr lang="ru-RU" sz="1400" dirty="0" err="1" smtClean="0"/>
              <a:t>Кожевина</a:t>
            </a:r>
            <a:r>
              <a:rPr lang="ru-RU" sz="1400" dirty="0" smtClean="0"/>
              <a:t> рассказывает вроде бы историю отдельно взятой девушки в затруднении, захватывающую, пугающе точную и дико смешную, а на самом деле дает срез истории огромной страны и ее очень разных людей: москвичей и дальневосточников, офисного планктона и «правильных мужиков», глав администраций и подъездных алкашей, модных </a:t>
            </a:r>
            <a:r>
              <a:rPr lang="ru-RU" sz="1400" dirty="0" err="1" smtClean="0"/>
              <a:t>диджеев</a:t>
            </a:r>
            <a:r>
              <a:rPr lang="ru-RU" sz="1400" dirty="0" smtClean="0"/>
              <a:t> и шаманов, суеверных </a:t>
            </a:r>
            <a:r>
              <a:rPr lang="ru-RU" sz="1400" dirty="0" err="1" smtClean="0"/>
              <a:t>кадровичек</a:t>
            </a:r>
            <a:r>
              <a:rPr lang="ru-RU" sz="1400" dirty="0" smtClean="0"/>
              <a:t> и мечтательных </a:t>
            </a:r>
            <a:r>
              <a:rPr lang="ru-RU" sz="1400" dirty="0" err="1" smtClean="0"/>
              <a:t>гопниц</a:t>
            </a:r>
            <a:r>
              <a:rPr lang="ru-RU" sz="1400" dirty="0" smtClean="0"/>
              <a:t>. Это правда лучшие люди, и лучше они не будут — если, конечно, не научатся любви и терпению. </a:t>
            </a:r>
            <a:endParaRPr lang="ru-RU" sz="1400" dirty="0"/>
          </a:p>
        </p:txBody>
      </p:sp>
      <p:sp>
        <p:nvSpPr>
          <p:cNvPr id="4" name="Прямоугольник 3"/>
          <p:cNvSpPr/>
          <p:nvPr/>
        </p:nvSpPr>
        <p:spPr>
          <a:xfrm>
            <a:off x="4158208" y="188640"/>
            <a:ext cx="4572000" cy="954107"/>
          </a:xfrm>
          <a:prstGeom prst="rect">
            <a:avLst/>
          </a:prstGeom>
        </p:spPr>
        <p:txBody>
          <a:bodyPr>
            <a:spAutoFit/>
          </a:bodyPr>
          <a:lstStyle/>
          <a:p>
            <a:r>
              <a:rPr lang="ru-RU" sz="1400" dirty="0" err="1"/>
              <a:t>Кожевина</a:t>
            </a:r>
            <a:r>
              <a:rPr lang="ru-RU" sz="1400" dirty="0"/>
              <a:t>, Катерина. </a:t>
            </a:r>
          </a:p>
          <a:p>
            <a:r>
              <a:rPr lang="ru-RU" sz="1400" dirty="0"/>
              <a:t>Лучшие люди города [Текст] : роман / Катерина </a:t>
            </a:r>
            <a:r>
              <a:rPr lang="ru-RU" sz="1400" dirty="0" err="1"/>
              <a:t>Кожевина</a:t>
            </a:r>
            <a:r>
              <a:rPr lang="ru-RU" sz="1400" dirty="0"/>
              <a:t>. - Москва : АСТ : Редакция Елены Шубиной, 2022. - 346, [1] с. - (Актуальный роман). </a:t>
            </a:r>
          </a:p>
        </p:txBody>
      </p:sp>
    </p:spTree>
    <p:extLst>
      <p:ext uri="{BB962C8B-B14F-4D97-AF65-F5344CB8AC3E}">
        <p14:creationId xmlns:p14="http://schemas.microsoft.com/office/powerpoint/2010/main" val="2325472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142747"/>
            <a:ext cx="2874226" cy="4464496"/>
          </a:xfrm>
          <a:prstGeom prst="rect">
            <a:avLst/>
          </a:prstGeom>
        </p:spPr>
      </p:pic>
      <p:sp>
        <p:nvSpPr>
          <p:cNvPr id="3" name="Прямоугольник 2"/>
          <p:cNvSpPr/>
          <p:nvPr/>
        </p:nvSpPr>
        <p:spPr>
          <a:xfrm>
            <a:off x="4499992" y="1747798"/>
            <a:ext cx="3275856" cy="3785652"/>
          </a:xfrm>
          <a:prstGeom prst="rect">
            <a:avLst/>
          </a:prstGeom>
        </p:spPr>
        <p:txBody>
          <a:bodyPr wrap="square">
            <a:spAutoFit/>
          </a:bodyPr>
          <a:lstStyle/>
          <a:p>
            <a:pPr algn="ctr"/>
            <a:r>
              <a:rPr lang="ru-RU" sz="1600" dirty="0"/>
              <a:t> Катя работает в престижном лицее учительницей русского языка и литературы и живёт вместе со старшей сестрой. Казалось бы, у нее все хорошо: престижная и интересная работа и любящая сестра. Но на самом деле все не так благополучно, как выглядит на первый взгляд. Иногда семейные тайны бывают слишком мрачными и разрушающими. Однажды Катина сестра перестает отвечать на ее звонки, и тогда она понимает: случилось что-то страшное... </a:t>
            </a:r>
          </a:p>
        </p:txBody>
      </p:sp>
      <p:sp>
        <p:nvSpPr>
          <p:cNvPr id="4" name="TextBox 3"/>
          <p:cNvSpPr txBox="1"/>
          <p:nvPr/>
        </p:nvSpPr>
        <p:spPr>
          <a:xfrm>
            <a:off x="6858000" y="3271292"/>
            <a:ext cx="184731" cy="369332"/>
          </a:xfrm>
          <a:prstGeom prst="rect">
            <a:avLst/>
          </a:prstGeom>
          <a:noFill/>
        </p:spPr>
        <p:txBody>
          <a:bodyPr wrap="none" rtlCol="0">
            <a:spAutoFit/>
          </a:bodyPr>
          <a:lstStyle/>
          <a:p>
            <a:endParaRPr lang="ru-RU" dirty="0"/>
          </a:p>
        </p:txBody>
      </p:sp>
      <p:sp>
        <p:nvSpPr>
          <p:cNvPr id="5" name="Прямоугольник 4"/>
          <p:cNvSpPr/>
          <p:nvPr/>
        </p:nvSpPr>
        <p:spPr>
          <a:xfrm>
            <a:off x="4499992" y="188640"/>
            <a:ext cx="3984638" cy="954107"/>
          </a:xfrm>
          <a:prstGeom prst="rect">
            <a:avLst/>
          </a:prstGeom>
        </p:spPr>
        <p:txBody>
          <a:bodyPr wrap="square">
            <a:spAutoFit/>
          </a:bodyPr>
          <a:lstStyle/>
          <a:p>
            <a:r>
              <a:rPr lang="ru-RU" sz="1400" dirty="0"/>
              <a:t>Данилова, Анна Васильевна. </a:t>
            </a:r>
          </a:p>
          <a:p>
            <a:r>
              <a:rPr lang="ru-RU" sz="1400" dirty="0"/>
              <a:t>Тени в холодных ивах [Текст] : роман / Анна Данилова. - Москва : </a:t>
            </a:r>
            <a:r>
              <a:rPr lang="ru-RU" sz="1400" dirty="0" err="1"/>
              <a:t>Эксмо</a:t>
            </a:r>
            <a:r>
              <a:rPr lang="ru-RU" sz="1400" dirty="0"/>
              <a:t>, 2022. - 318 с. - (Эффект мотылька. Детективы Анны Даниловой). </a:t>
            </a:r>
          </a:p>
        </p:txBody>
      </p:sp>
    </p:spTree>
    <p:extLst>
      <p:ext uri="{BB962C8B-B14F-4D97-AF65-F5344CB8AC3E}">
        <p14:creationId xmlns:p14="http://schemas.microsoft.com/office/powerpoint/2010/main" val="1480650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131163"/>
            <a:ext cx="2968069" cy="4752528"/>
          </a:xfrm>
          <a:prstGeom prst="rect">
            <a:avLst/>
          </a:prstGeom>
        </p:spPr>
      </p:pic>
      <p:sp>
        <p:nvSpPr>
          <p:cNvPr id="3" name="Прямоугольник 2"/>
          <p:cNvSpPr/>
          <p:nvPr/>
        </p:nvSpPr>
        <p:spPr>
          <a:xfrm>
            <a:off x="3995936" y="1400633"/>
            <a:ext cx="4572000" cy="4616648"/>
          </a:xfrm>
          <a:prstGeom prst="rect">
            <a:avLst/>
          </a:prstGeom>
        </p:spPr>
        <p:txBody>
          <a:bodyPr>
            <a:spAutoFit/>
          </a:bodyPr>
          <a:lstStyle/>
          <a:p>
            <a:pPr algn="ctr"/>
            <a:r>
              <a:rPr lang="ru-RU" sz="1400" dirty="0" smtClean="0"/>
              <a:t>Москва, сентябрь 1928 года. При странных обстоятельствах застрелился агент угрозыска. Старший следователь Фролов подозревает убийство и отправляется за вердиктом к судмедэксперту профессору </a:t>
            </a:r>
            <a:r>
              <a:rPr lang="ru-RU" sz="1400" dirty="0" err="1" smtClean="0"/>
              <a:t>Грениху</a:t>
            </a:r>
            <a:r>
              <a:rPr lang="ru-RU" sz="1400" dirty="0" smtClean="0"/>
              <a:t>. Тот подтверждает факт суицида, но советует начать дознание. Погибший агент протоколировал массовые беспорядки с участием бывших военнопленных — оказалось, иностранцы разжигают контрреволюционные скандалы и устраивают дебоши против советской власти. В это втянуты не только чиновники, но и простые школьники. Дочери профессора Майке придется спасать своих товарищей от суда, а самому </a:t>
            </a:r>
            <a:r>
              <a:rPr lang="ru-RU" sz="1400" dirty="0" err="1" smtClean="0"/>
              <a:t>Грениху</a:t>
            </a:r>
            <a:r>
              <a:rPr lang="ru-RU" sz="1400" dirty="0" smtClean="0"/>
              <a:t> — схватиться с собственным </a:t>
            </a:r>
            <a:r>
              <a:rPr lang="ru-RU" sz="1400" dirty="0" err="1" smtClean="0"/>
              <a:t>Мориарти</a:t>
            </a:r>
            <a:r>
              <a:rPr lang="ru-RU" sz="1400" dirty="0" smtClean="0"/>
              <a:t> и попытаться разоблачить подпольную сеть...</a:t>
            </a:r>
          </a:p>
          <a:p>
            <a:pPr algn="ctr"/>
            <a:r>
              <a:rPr lang="ru-RU" sz="1400" dirty="0" smtClean="0"/>
              <a:t>Увлекательность, захватывающие приключения, колоритные описания реалий времени, хорошее знание исторического материала, эксклюзивная информация о советской России 20-х годов — все это читатели найдут в новом романе Юлии Ли «Дом на </a:t>
            </a:r>
            <a:r>
              <a:rPr lang="ru-RU" sz="1400" dirty="0" err="1" smtClean="0"/>
              <a:t>Баумановской</a:t>
            </a:r>
            <a:r>
              <a:rPr lang="ru-RU" sz="1400" dirty="0" smtClean="0"/>
              <a:t>» из серии «Детективное ретро», написанном по мотивам реальных уголовных дел.</a:t>
            </a:r>
            <a:endParaRPr lang="ru-RU" sz="1400" dirty="0"/>
          </a:p>
        </p:txBody>
      </p:sp>
      <p:sp>
        <p:nvSpPr>
          <p:cNvPr id="4" name="Прямоугольник 3"/>
          <p:cNvSpPr/>
          <p:nvPr/>
        </p:nvSpPr>
        <p:spPr>
          <a:xfrm>
            <a:off x="4499992" y="188640"/>
            <a:ext cx="4572000" cy="954107"/>
          </a:xfrm>
          <a:prstGeom prst="rect">
            <a:avLst/>
          </a:prstGeom>
        </p:spPr>
        <p:txBody>
          <a:bodyPr>
            <a:spAutoFit/>
          </a:bodyPr>
          <a:lstStyle/>
          <a:p>
            <a:r>
              <a:rPr lang="ru-RU" sz="1400" dirty="0"/>
              <a:t>Ли, Юлия. </a:t>
            </a:r>
          </a:p>
          <a:p>
            <a:r>
              <a:rPr lang="ru-RU" sz="1400" dirty="0"/>
              <a:t>Дом на </a:t>
            </a:r>
            <a:r>
              <a:rPr lang="ru-RU" sz="1400" dirty="0" err="1"/>
              <a:t>Баумановской</a:t>
            </a:r>
            <a:r>
              <a:rPr lang="ru-RU" sz="1400" dirty="0"/>
              <a:t> [Текст] : исторический роман / Юлия Ли. - Москва : </a:t>
            </a:r>
            <a:r>
              <a:rPr lang="ru-RU" sz="1400" dirty="0" err="1"/>
              <a:t>Эксмо</a:t>
            </a:r>
            <a:r>
              <a:rPr lang="ru-RU" sz="1400" dirty="0"/>
              <a:t>, 2022. - 349, [1] с. - (Детективное ретро). </a:t>
            </a:r>
          </a:p>
        </p:txBody>
      </p:sp>
    </p:spTree>
    <p:extLst>
      <p:ext uri="{BB962C8B-B14F-4D97-AF65-F5344CB8AC3E}">
        <p14:creationId xmlns:p14="http://schemas.microsoft.com/office/powerpoint/2010/main" val="426456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074887"/>
            <a:ext cx="3148775" cy="4521937"/>
          </a:xfrm>
          <a:prstGeom prst="rect">
            <a:avLst/>
          </a:prstGeom>
        </p:spPr>
      </p:pic>
      <p:sp>
        <p:nvSpPr>
          <p:cNvPr id="3" name="Прямоугольник 2"/>
          <p:cNvSpPr/>
          <p:nvPr/>
        </p:nvSpPr>
        <p:spPr>
          <a:xfrm>
            <a:off x="4860032" y="2420888"/>
            <a:ext cx="2764191" cy="2031325"/>
          </a:xfrm>
          <a:prstGeom prst="rect">
            <a:avLst/>
          </a:prstGeom>
        </p:spPr>
        <p:txBody>
          <a:bodyPr wrap="square">
            <a:spAutoFit/>
          </a:bodyPr>
          <a:lstStyle/>
          <a:p>
            <a:pPr algn="ctr"/>
            <a:r>
              <a:rPr lang="ru-RU" dirty="0" smtClean="0"/>
              <a:t>Повесть для детей Дины Бродской «</a:t>
            </a:r>
            <a:r>
              <a:rPr lang="ru-RU" dirty="0" err="1" smtClean="0"/>
              <a:t>Марийкино</a:t>
            </a:r>
            <a:r>
              <a:rPr lang="ru-RU" dirty="0" smtClean="0"/>
              <a:t> детство» — история еврейской девочки, детство которой пришлось на тяжелые революционные годы. </a:t>
            </a:r>
            <a:endParaRPr lang="ru-RU" dirty="0"/>
          </a:p>
        </p:txBody>
      </p:sp>
      <p:sp>
        <p:nvSpPr>
          <p:cNvPr id="4" name="Прямоугольник 3"/>
          <p:cNvSpPr/>
          <p:nvPr/>
        </p:nvSpPr>
        <p:spPr>
          <a:xfrm>
            <a:off x="4355976" y="476672"/>
            <a:ext cx="4572000" cy="954107"/>
          </a:xfrm>
          <a:prstGeom prst="rect">
            <a:avLst/>
          </a:prstGeom>
        </p:spPr>
        <p:txBody>
          <a:bodyPr>
            <a:spAutoFit/>
          </a:bodyPr>
          <a:lstStyle/>
          <a:p>
            <a:r>
              <a:rPr lang="ru-RU" sz="1400" dirty="0"/>
              <a:t>Бродская, Дина. </a:t>
            </a:r>
          </a:p>
          <a:p>
            <a:r>
              <a:rPr lang="ru-RU" sz="1400" dirty="0" err="1"/>
              <a:t>Марийкино</a:t>
            </a:r>
            <a:r>
              <a:rPr lang="ru-RU" sz="1400" dirty="0"/>
              <a:t> детство [Текст] : повесть / Дина Бродская. - Москва : Т8 Издательские технологии : RUGRAM, 2022. - 250, [1] с. - (Жизни и судьбы). </a:t>
            </a:r>
          </a:p>
        </p:txBody>
      </p:sp>
    </p:spTree>
    <p:extLst>
      <p:ext uri="{BB962C8B-B14F-4D97-AF65-F5344CB8AC3E}">
        <p14:creationId xmlns:p14="http://schemas.microsoft.com/office/powerpoint/2010/main" val="685414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141047"/>
            <a:ext cx="3251723" cy="4649748"/>
          </a:xfrm>
          <a:prstGeom prst="rect">
            <a:avLst/>
          </a:prstGeom>
        </p:spPr>
      </p:pic>
      <p:sp>
        <p:nvSpPr>
          <p:cNvPr id="3" name="Прямоугольник 2"/>
          <p:cNvSpPr/>
          <p:nvPr/>
        </p:nvSpPr>
        <p:spPr>
          <a:xfrm>
            <a:off x="4283968" y="1772816"/>
            <a:ext cx="4248472" cy="3785652"/>
          </a:xfrm>
          <a:prstGeom prst="rect">
            <a:avLst/>
          </a:prstGeom>
        </p:spPr>
        <p:txBody>
          <a:bodyPr wrap="square">
            <a:spAutoFit/>
          </a:bodyPr>
          <a:lstStyle/>
          <a:p>
            <a:pPr algn="ctr"/>
            <a:r>
              <a:rPr lang="ru-RU" sz="1600" dirty="0" smtClean="0"/>
              <a:t>Произведения Клавдии Лукашевич, исполненные милосердия, сострадания и любви к детям, по праву входят в золотой фонд русской детской литературы. Ее рассказы и повести знают и любят уже несколько поколений читателей. В книгу включены две повести: «Дядюшка-флейтист» и ее продолжение «Сиротская доля». Наташа, маленькая сирота, живет в семье родственников, где всем заправляет глупая и жестокая тетка. Девочка лишена ласки и внимания, жизнь ее беспросветна. Но вот в доме на недолгое время появляется добрый, хотя и чудной дядюшка, в котором Наташа находит родственную душу... </a:t>
            </a:r>
            <a:endParaRPr lang="ru-RU" sz="1600" dirty="0"/>
          </a:p>
        </p:txBody>
      </p:sp>
      <p:sp>
        <p:nvSpPr>
          <p:cNvPr id="4" name="Прямоугольник 3"/>
          <p:cNvSpPr/>
          <p:nvPr/>
        </p:nvSpPr>
        <p:spPr>
          <a:xfrm>
            <a:off x="4211960" y="170637"/>
            <a:ext cx="4572000" cy="954107"/>
          </a:xfrm>
          <a:prstGeom prst="rect">
            <a:avLst/>
          </a:prstGeom>
        </p:spPr>
        <p:txBody>
          <a:bodyPr>
            <a:spAutoFit/>
          </a:bodyPr>
          <a:lstStyle/>
          <a:p>
            <a:r>
              <a:rPr lang="ru-RU" sz="1400" dirty="0"/>
              <a:t>Лукашевич, Клавдия Владимировна (1859-1937). </a:t>
            </a:r>
          </a:p>
          <a:p>
            <a:r>
              <a:rPr lang="ru-RU" sz="1400" dirty="0"/>
              <a:t>Дядюшка-флейтист [Текст] : повести / Клавдия Лукашевич. - Москва : Т8 Издательские технологии ; Москва : RUGRAM, 2022. - 155, [2] с. - (Жизни и судьбы). </a:t>
            </a:r>
          </a:p>
        </p:txBody>
      </p:sp>
    </p:spTree>
    <p:extLst>
      <p:ext uri="{BB962C8B-B14F-4D97-AF65-F5344CB8AC3E}">
        <p14:creationId xmlns:p14="http://schemas.microsoft.com/office/powerpoint/2010/main" val="3926810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980728"/>
            <a:ext cx="3433559" cy="4714269"/>
          </a:xfrm>
          <a:prstGeom prst="rect">
            <a:avLst/>
          </a:prstGeom>
        </p:spPr>
      </p:pic>
      <p:sp>
        <p:nvSpPr>
          <p:cNvPr id="3" name="Прямоугольник 2"/>
          <p:cNvSpPr/>
          <p:nvPr/>
        </p:nvSpPr>
        <p:spPr>
          <a:xfrm>
            <a:off x="4211960" y="1844824"/>
            <a:ext cx="4572000" cy="3108543"/>
          </a:xfrm>
          <a:prstGeom prst="rect">
            <a:avLst/>
          </a:prstGeom>
        </p:spPr>
        <p:txBody>
          <a:bodyPr>
            <a:spAutoFit/>
          </a:bodyPr>
          <a:lstStyle/>
          <a:p>
            <a:pPr algn="ctr"/>
            <a:endParaRPr lang="ru-RU" sz="1400" dirty="0" smtClean="0"/>
          </a:p>
          <a:p>
            <a:pPr algn="ctr"/>
            <a:r>
              <a:rPr lang="ru-RU" sz="1400" dirty="0" smtClean="0"/>
              <a:t>Жизнь человеческая очень разнообразна, сложна и переменчива. Не для всех проходит она спокойно и счастливо. Судьба часто посылает людям тяжелые испытания. Почти в каждой жизни случаются невзгоды, горести, а в иных даже страдания и мучительные болезни. Но как бы ни была тяжела ниспосланная доля, у каждого человека есть святой долг прожить жизнь трудолюбиво, с пользой для других и себя. Человек должен как можно больше сделать доброго, прекрасного и непременно в чем-нибудь, где-нибудь оставить по себе хотя бы самый маленький светлый след, добрую память на земле. Это есть великое назначение человека, и к этому должны стремиться все люди.  </a:t>
            </a:r>
            <a:endParaRPr lang="ru-RU" sz="1400" dirty="0"/>
          </a:p>
        </p:txBody>
      </p:sp>
      <p:sp>
        <p:nvSpPr>
          <p:cNvPr id="4" name="Прямоугольник 3"/>
          <p:cNvSpPr/>
          <p:nvPr/>
        </p:nvSpPr>
        <p:spPr>
          <a:xfrm>
            <a:off x="4355976" y="260648"/>
            <a:ext cx="4572000" cy="954107"/>
          </a:xfrm>
          <a:prstGeom prst="rect">
            <a:avLst/>
          </a:prstGeom>
        </p:spPr>
        <p:txBody>
          <a:bodyPr>
            <a:spAutoFit/>
          </a:bodyPr>
          <a:lstStyle/>
          <a:p>
            <a:r>
              <a:rPr lang="ru-RU" sz="1400" dirty="0"/>
              <a:t>Лукашевич, Клавдия Владимировна (1859-1937). </a:t>
            </a:r>
          </a:p>
          <a:p>
            <a:r>
              <a:rPr lang="ru-RU" sz="1400" dirty="0"/>
              <a:t>Босоногая команда [Текст] : сборник / Клавдия Лукашевич. - Москва : Т8 Издательские технологии : RUGRAM, 2022. - 127, [2] с. - (Жизни и судьбы). </a:t>
            </a:r>
          </a:p>
        </p:txBody>
      </p:sp>
    </p:spTree>
    <p:extLst>
      <p:ext uri="{BB962C8B-B14F-4D97-AF65-F5344CB8AC3E}">
        <p14:creationId xmlns:p14="http://schemas.microsoft.com/office/powerpoint/2010/main" val="712675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196752"/>
            <a:ext cx="3359436" cy="4383759"/>
          </a:xfrm>
          <a:prstGeom prst="rect">
            <a:avLst/>
          </a:prstGeom>
        </p:spPr>
      </p:pic>
      <p:sp>
        <p:nvSpPr>
          <p:cNvPr id="3" name="Прямоугольник 2"/>
          <p:cNvSpPr/>
          <p:nvPr/>
        </p:nvSpPr>
        <p:spPr>
          <a:xfrm>
            <a:off x="4788024" y="2458438"/>
            <a:ext cx="3240360" cy="2031325"/>
          </a:xfrm>
          <a:prstGeom prst="rect">
            <a:avLst/>
          </a:prstGeom>
        </p:spPr>
        <p:txBody>
          <a:bodyPr wrap="square">
            <a:spAutoFit/>
          </a:bodyPr>
          <a:lstStyle/>
          <a:p>
            <a:pPr algn="ctr"/>
            <a:r>
              <a:rPr lang="ru-RU" sz="1400" dirty="0" smtClean="0"/>
              <a:t>Неудачные романы, ненормированный график на работе, низкая самооценка и ночные звонки бывшего — все это проблемы современных царевен. Возможен ли сказочный хэппи-энд в XXI веке? Восемь современных царевен расскажут свои истории, в которых многие девушки увидят самих себя. </a:t>
            </a:r>
            <a:endParaRPr lang="ru-RU" sz="1400" dirty="0"/>
          </a:p>
        </p:txBody>
      </p:sp>
      <p:sp>
        <p:nvSpPr>
          <p:cNvPr id="4" name="Прямоугольник 3"/>
          <p:cNvSpPr/>
          <p:nvPr/>
        </p:nvSpPr>
        <p:spPr>
          <a:xfrm>
            <a:off x="4355976" y="332655"/>
            <a:ext cx="4572000" cy="1169551"/>
          </a:xfrm>
          <a:prstGeom prst="rect">
            <a:avLst/>
          </a:prstGeom>
        </p:spPr>
        <p:txBody>
          <a:bodyPr>
            <a:spAutoFit/>
          </a:bodyPr>
          <a:lstStyle/>
          <a:p>
            <a:r>
              <a:rPr lang="ru-RU" sz="1400" dirty="0"/>
              <a:t>Минаева, Елизавета Олеговна. </a:t>
            </a:r>
          </a:p>
          <a:p>
            <a:r>
              <a:rPr lang="ru-RU" sz="1400" dirty="0"/>
              <a:t>Сказки для взрослых девочек [Текст] : художественная лит-</a:t>
            </a:r>
            <a:r>
              <a:rPr lang="ru-RU" sz="1400" dirty="0" err="1"/>
              <a:t>ра</a:t>
            </a:r>
            <a:r>
              <a:rPr lang="ru-RU" sz="1400" dirty="0"/>
              <a:t> / Елизавета Минаева ; иллюстрации Евгении Осиповой. - Москва : АСТ, 2022. - 316, [1] с. : ил. - (ОДОБРЕНО РУНЕТОМ). </a:t>
            </a:r>
          </a:p>
        </p:txBody>
      </p:sp>
    </p:spTree>
    <p:extLst>
      <p:ext uri="{BB962C8B-B14F-4D97-AF65-F5344CB8AC3E}">
        <p14:creationId xmlns:p14="http://schemas.microsoft.com/office/powerpoint/2010/main" val="15189446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511" y="1143328"/>
            <a:ext cx="2808312" cy="4511618"/>
          </a:xfrm>
          <a:prstGeom prst="rect">
            <a:avLst/>
          </a:prstGeom>
        </p:spPr>
      </p:pic>
      <p:sp>
        <p:nvSpPr>
          <p:cNvPr id="3" name="Прямоугольник 2"/>
          <p:cNvSpPr/>
          <p:nvPr/>
        </p:nvSpPr>
        <p:spPr>
          <a:xfrm>
            <a:off x="3635896" y="2132856"/>
            <a:ext cx="4572000" cy="3046988"/>
          </a:xfrm>
          <a:prstGeom prst="rect">
            <a:avLst/>
          </a:prstGeom>
        </p:spPr>
        <p:txBody>
          <a:bodyPr>
            <a:spAutoFit/>
          </a:bodyPr>
          <a:lstStyle/>
          <a:p>
            <a:pPr algn="ctr"/>
            <a:r>
              <a:rPr lang="ru-RU" sz="1600" dirty="0" smtClean="0"/>
              <a:t>Эта книга — роскошный интеллектуальный </a:t>
            </a:r>
            <a:r>
              <a:rPr lang="ru-RU" sz="1600" dirty="0" err="1" smtClean="0"/>
              <a:t>стендап</a:t>
            </a:r>
            <a:r>
              <a:rPr lang="ru-RU" sz="1600" dirty="0" smtClean="0"/>
              <a:t>, темой для которого становится сама жизнь. Школьные экскурсии, работа в штабе Жириновского, поход в супермаркет, современный театр, Москва, Ташкент, Европа... Свободный жанр свободного человека, ирония и сострадание, а кроме этого — чувство, что наконец-то все назвал своими именами. И если рассказы из первой книги </a:t>
            </a:r>
            <a:r>
              <a:rPr lang="ru-RU" sz="1600" dirty="0" err="1" smtClean="0"/>
              <a:t>Печейкина</a:t>
            </a:r>
            <a:r>
              <a:rPr lang="ru-RU" sz="1600" dirty="0" smtClean="0"/>
              <a:t> сравнивали с рассказами Чехова, то вторая книга — это скорее Достоевский времен «Бесов» или Ильф и Петров вкупе с Булгаковым. </a:t>
            </a:r>
            <a:endParaRPr lang="ru-RU" sz="1600" dirty="0"/>
          </a:p>
        </p:txBody>
      </p:sp>
      <p:sp>
        <p:nvSpPr>
          <p:cNvPr id="4" name="Прямоугольник 3"/>
          <p:cNvSpPr/>
          <p:nvPr/>
        </p:nvSpPr>
        <p:spPr>
          <a:xfrm>
            <a:off x="4283968" y="404664"/>
            <a:ext cx="4572000" cy="738664"/>
          </a:xfrm>
          <a:prstGeom prst="rect">
            <a:avLst/>
          </a:prstGeom>
        </p:spPr>
        <p:txBody>
          <a:bodyPr>
            <a:spAutoFit/>
          </a:bodyPr>
          <a:lstStyle/>
          <a:p>
            <a:r>
              <a:rPr lang="ru-RU" sz="1400" dirty="0" err="1"/>
              <a:t>Печейкин</a:t>
            </a:r>
            <a:r>
              <a:rPr lang="ru-RU" sz="1400" dirty="0"/>
              <a:t>, Валерий Валерьевич. </a:t>
            </a:r>
          </a:p>
          <a:p>
            <a:r>
              <a:rPr lang="ru-RU" sz="1400" dirty="0"/>
              <a:t>Стеклянный человек [Текст] : сборник / Валерий </a:t>
            </a:r>
            <a:r>
              <a:rPr lang="ru-RU" sz="1400" dirty="0" err="1"/>
              <a:t>Печейкин</a:t>
            </a:r>
            <a:r>
              <a:rPr lang="ru-RU" sz="1400" dirty="0"/>
              <a:t>. - Москва : INSPIRIA : </a:t>
            </a:r>
            <a:r>
              <a:rPr lang="ru-RU" sz="1400" dirty="0" err="1"/>
              <a:t>Эксмо</a:t>
            </a:r>
            <a:r>
              <a:rPr lang="ru-RU" sz="1400" dirty="0"/>
              <a:t>, 2022. - 316, [1] с.</a:t>
            </a:r>
          </a:p>
        </p:txBody>
      </p:sp>
    </p:spTree>
    <p:extLst>
      <p:ext uri="{BB962C8B-B14F-4D97-AF65-F5344CB8AC3E}">
        <p14:creationId xmlns:p14="http://schemas.microsoft.com/office/powerpoint/2010/main" val="3325973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908720"/>
            <a:ext cx="3004041" cy="4687075"/>
          </a:xfrm>
          <a:prstGeom prst="rect">
            <a:avLst/>
          </a:prstGeom>
        </p:spPr>
      </p:pic>
      <p:sp>
        <p:nvSpPr>
          <p:cNvPr id="3" name="Прямоугольник 2"/>
          <p:cNvSpPr/>
          <p:nvPr/>
        </p:nvSpPr>
        <p:spPr>
          <a:xfrm>
            <a:off x="4067944" y="1916832"/>
            <a:ext cx="4860032" cy="4401205"/>
          </a:xfrm>
          <a:prstGeom prst="rect">
            <a:avLst/>
          </a:prstGeom>
        </p:spPr>
        <p:txBody>
          <a:bodyPr wrap="square">
            <a:spAutoFit/>
          </a:bodyPr>
          <a:lstStyle/>
          <a:p>
            <a:pPr algn="ctr"/>
            <a:r>
              <a:rPr lang="ru-RU" sz="1400" dirty="0" smtClean="0"/>
              <a:t>. "Грех" — это рефлексия и любовь, веселье и мужество, </a:t>
            </a:r>
            <a:r>
              <a:rPr lang="ru-RU" sz="1400" dirty="0" err="1" smtClean="0"/>
              <a:t>пацанство</a:t>
            </a:r>
            <a:r>
              <a:rPr lang="ru-RU" sz="1400" dirty="0" smtClean="0"/>
              <a:t>, растворённое в крови, и счастье, тугое, как парус, звенящее лето и жадная радость жизни. Поэтичная, тонкая, пронзительная, очень личная история героя по имени </a:t>
            </a:r>
            <a:r>
              <a:rPr lang="ru-RU" sz="1400" dirty="0" err="1" smtClean="0"/>
              <a:t>Захарка</a:t>
            </a:r>
            <a:r>
              <a:rPr lang="ru-RU" sz="1400" dirty="0" smtClean="0"/>
              <a:t>. "Главный герой не изменяет своей “</a:t>
            </a:r>
            <a:r>
              <a:rPr lang="ru-RU" sz="1400" dirty="0" err="1" smtClean="0"/>
              <a:t>хемингуэевской</a:t>
            </a:r>
            <a:r>
              <a:rPr lang="ru-RU" sz="1400" dirty="0" smtClean="0"/>
              <a:t>” линии поведения: он роет могилы, грузит хлеб, палит из гранатомета, выгоняет из кабака распоясавшихся посетителей — словом, неизменно поддерживает уровень тестостерона в организме на грани интоксикации". Лев </a:t>
            </a:r>
            <a:r>
              <a:rPr lang="ru-RU" sz="1400" dirty="0" err="1" smtClean="0"/>
              <a:t>Данилкин</a:t>
            </a:r>
            <a:r>
              <a:rPr lang="ru-RU" sz="1400" dirty="0" smtClean="0"/>
              <a:t>, "Афиша" "Слишком уж много в этом тексте жадной радости жизни; той, которая — острое до пронзительности ощущение каждого момента, чем бы он ни был наполнен, пускай даже горем или отчаянием". Александр </a:t>
            </a:r>
            <a:r>
              <a:rPr lang="ru-RU" sz="1400" dirty="0" err="1" smtClean="0"/>
              <a:t>Гаррос</a:t>
            </a:r>
            <a:r>
              <a:rPr lang="ru-RU" sz="1400" dirty="0" smtClean="0"/>
              <a:t>, "Эксперт" "“Грех” то умиляет, то фальшивит, то вышибает слезу, то бьёт наотмашь. Главное, что во всём этом есть выстраданное и оттого кажущееся настоящим чувство; чего у </a:t>
            </a:r>
            <a:r>
              <a:rPr lang="ru-RU" sz="1400" dirty="0" err="1" smtClean="0"/>
              <a:t>Прилепина</a:t>
            </a:r>
            <a:r>
              <a:rPr lang="ru-RU" sz="1400" dirty="0" smtClean="0"/>
              <a:t> в самом деле не отнимешь, так это иррациональной, пробивающейся сквозь самую неблагополучную почву любви". Александр Горбачёв, "</a:t>
            </a:r>
            <a:r>
              <a:rPr lang="ru-RU" sz="1400" dirty="0" err="1" smtClean="0"/>
              <a:t>Rolling</a:t>
            </a:r>
            <a:r>
              <a:rPr lang="ru-RU" sz="1400" dirty="0" smtClean="0"/>
              <a:t> </a:t>
            </a:r>
            <a:r>
              <a:rPr lang="ru-RU" sz="1400" dirty="0" err="1" smtClean="0"/>
              <a:t>Stone</a:t>
            </a:r>
            <a:r>
              <a:rPr lang="ru-RU" sz="1400" dirty="0" smtClean="0"/>
              <a:t>" </a:t>
            </a:r>
            <a:endParaRPr lang="ru-RU" sz="1400" dirty="0"/>
          </a:p>
        </p:txBody>
      </p:sp>
      <p:sp>
        <p:nvSpPr>
          <p:cNvPr id="4" name="Прямоугольник 3"/>
          <p:cNvSpPr/>
          <p:nvPr/>
        </p:nvSpPr>
        <p:spPr>
          <a:xfrm>
            <a:off x="4355976" y="260648"/>
            <a:ext cx="4572000" cy="1169551"/>
          </a:xfrm>
          <a:prstGeom prst="rect">
            <a:avLst/>
          </a:prstGeom>
        </p:spPr>
        <p:txBody>
          <a:bodyPr>
            <a:spAutoFit/>
          </a:bodyPr>
          <a:lstStyle/>
          <a:p>
            <a:r>
              <a:rPr lang="ru-RU" sz="1400" dirty="0" err="1"/>
              <a:t>Прилепин</a:t>
            </a:r>
            <a:r>
              <a:rPr lang="ru-RU" sz="1400" dirty="0"/>
              <a:t>, Захар. </a:t>
            </a:r>
          </a:p>
          <a:p>
            <a:r>
              <a:rPr lang="ru-RU" sz="1400" dirty="0"/>
              <a:t>Грех [Текст] ; Ботинки, полные горячей водкой : [сборники рассказов] / Захар </a:t>
            </a:r>
            <a:r>
              <a:rPr lang="ru-RU" sz="1400" dirty="0" err="1"/>
              <a:t>Прилепин</a:t>
            </a:r>
            <a:r>
              <a:rPr lang="ru-RU" sz="1400" dirty="0"/>
              <a:t>. - Москва : АСТ : Редакция Елены Шубиной, 2022. - 413 с. - (Захар </a:t>
            </a:r>
            <a:r>
              <a:rPr lang="ru-RU" sz="1400" dirty="0" err="1"/>
              <a:t>Прилепин</a:t>
            </a:r>
            <a:r>
              <a:rPr lang="ru-RU" sz="1400" dirty="0"/>
              <a:t>: лучшее). </a:t>
            </a:r>
          </a:p>
        </p:txBody>
      </p:sp>
    </p:spTree>
    <p:extLst>
      <p:ext uri="{BB962C8B-B14F-4D97-AF65-F5344CB8AC3E}">
        <p14:creationId xmlns:p14="http://schemas.microsoft.com/office/powerpoint/2010/main" val="33478578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653" y="980728"/>
            <a:ext cx="3295981" cy="4929068"/>
          </a:xfrm>
          <a:prstGeom prst="rect">
            <a:avLst/>
          </a:prstGeom>
        </p:spPr>
      </p:pic>
      <p:sp>
        <p:nvSpPr>
          <p:cNvPr id="3" name="Прямоугольник 2"/>
          <p:cNvSpPr/>
          <p:nvPr/>
        </p:nvSpPr>
        <p:spPr>
          <a:xfrm>
            <a:off x="4283968" y="2852936"/>
            <a:ext cx="4572000" cy="1600438"/>
          </a:xfrm>
          <a:prstGeom prst="rect">
            <a:avLst/>
          </a:prstGeom>
        </p:spPr>
        <p:txBody>
          <a:bodyPr>
            <a:spAutoFit/>
          </a:bodyPr>
          <a:lstStyle/>
          <a:p>
            <a:pPr algn="ctr"/>
            <a:r>
              <a:rPr lang="ru-RU" sz="1400" dirty="0" smtClean="0"/>
              <a:t>Это не </a:t>
            </a:r>
            <a:r>
              <a:rPr lang="ru-RU" sz="1400" dirty="0" err="1" smtClean="0"/>
              <a:t>фантастика.Это</a:t>
            </a:r>
            <a:r>
              <a:rPr lang="ru-RU" sz="1400" dirty="0" smtClean="0"/>
              <a:t> книга о будущем, которое уже </a:t>
            </a:r>
            <a:r>
              <a:rPr lang="ru-RU" sz="1400" dirty="0" err="1" smtClean="0"/>
              <a:t>наступило.Здесь</a:t>
            </a:r>
            <a:r>
              <a:rPr lang="ru-RU" sz="1400" dirty="0" smtClean="0"/>
              <a:t> изощренно преследуют инакомыслящих, шантажируют мигрантов роботами и повально смотрят </a:t>
            </a:r>
            <a:r>
              <a:rPr lang="ru-RU" sz="1400" dirty="0" err="1" smtClean="0"/>
              <a:t>стримы</a:t>
            </a:r>
            <a:r>
              <a:rPr lang="ru-RU" sz="1400" dirty="0" smtClean="0"/>
              <a:t> в новогоднюю ночь. Здесь психологи ставят эксперименты над своими детьми, в то время как аутизм превратился в защитную реакцию и последний шанс сохранить рассудок. </a:t>
            </a:r>
            <a:endParaRPr lang="ru-RU" sz="1400" dirty="0"/>
          </a:p>
        </p:txBody>
      </p:sp>
      <p:sp>
        <p:nvSpPr>
          <p:cNvPr id="4" name="Прямоугольник 3"/>
          <p:cNvSpPr/>
          <p:nvPr/>
        </p:nvSpPr>
        <p:spPr>
          <a:xfrm>
            <a:off x="4355976" y="476672"/>
            <a:ext cx="4572000" cy="738664"/>
          </a:xfrm>
          <a:prstGeom prst="rect">
            <a:avLst/>
          </a:prstGeom>
        </p:spPr>
        <p:txBody>
          <a:bodyPr>
            <a:spAutoFit/>
          </a:bodyPr>
          <a:lstStyle/>
          <a:p>
            <a:r>
              <a:rPr lang="ru-RU" sz="1400" dirty="0"/>
              <a:t>Ханов, Булат. </a:t>
            </a:r>
          </a:p>
          <a:p>
            <a:r>
              <a:rPr lang="ru-RU" sz="1400" dirty="0"/>
              <a:t>Ибупрофен [Текст] : художественная лит-</a:t>
            </a:r>
            <a:r>
              <a:rPr lang="ru-RU" sz="1400" dirty="0" err="1"/>
              <a:t>ра</a:t>
            </a:r>
            <a:r>
              <a:rPr lang="ru-RU" sz="1400" dirty="0"/>
              <a:t> / Булат Ханов. - Москва : </a:t>
            </a:r>
            <a:r>
              <a:rPr lang="ru-RU" sz="1400" dirty="0" err="1"/>
              <a:t>Эксмо</a:t>
            </a:r>
            <a:r>
              <a:rPr lang="ru-RU" sz="1400" dirty="0"/>
              <a:t>, 2022. - 284, [2] с.</a:t>
            </a:r>
          </a:p>
        </p:txBody>
      </p:sp>
    </p:spTree>
    <p:extLst>
      <p:ext uri="{BB962C8B-B14F-4D97-AF65-F5344CB8AC3E}">
        <p14:creationId xmlns:p14="http://schemas.microsoft.com/office/powerpoint/2010/main" val="194758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078454"/>
            <a:ext cx="3096344" cy="4739302"/>
          </a:xfrm>
          <a:prstGeom prst="rect">
            <a:avLst/>
          </a:prstGeom>
        </p:spPr>
      </p:pic>
      <p:sp>
        <p:nvSpPr>
          <p:cNvPr id="3" name="Прямоугольник 2"/>
          <p:cNvSpPr/>
          <p:nvPr/>
        </p:nvSpPr>
        <p:spPr>
          <a:xfrm>
            <a:off x="4083821" y="2348880"/>
            <a:ext cx="4572000" cy="3108543"/>
          </a:xfrm>
          <a:prstGeom prst="rect">
            <a:avLst/>
          </a:prstGeom>
        </p:spPr>
        <p:txBody>
          <a:bodyPr>
            <a:spAutoFit/>
          </a:bodyPr>
          <a:lstStyle/>
          <a:p>
            <a:pPr algn="ctr"/>
            <a:r>
              <a:rPr lang="ru-RU" sz="1400" dirty="0" smtClean="0"/>
              <a:t>Роман «Рожденные на улице </a:t>
            </a:r>
            <a:r>
              <a:rPr lang="ru-RU" sz="1400" dirty="0" err="1" smtClean="0"/>
              <a:t>Мопра</a:t>
            </a:r>
            <a:r>
              <a:rPr lang="ru-RU" sz="1400" dirty="0" smtClean="0"/>
              <a:t>» охватывает полвека русской истории — от хрущевской «оттепели» до нынешнего времени. В нем изображены без глянца партийные бонзы, </a:t>
            </a:r>
            <a:r>
              <a:rPr lang="ru-RU" sz="1400" dirty="0" err="1" smtClean="0"/>
              <a:t>отвязные</a:t>
            </a:r>
            <a:r>
              <a:rPr lang="ru-RU" sz="1400" dirty="0" smtClean="0"/>
              <a:t> либералы, военные, бизнесмены, юродивые и другие яркие народные типы провинциальной России. Главные герои книги, жители северного города </a:t>
            </a:r>
            <a:r>
              <a:rPr lang="ru-RU" sz="1400" dirty="0" err="1" smtClean="0"/>
              <a:t>Вятска</a:t>
            </a:r>
            <a:r>
              <a:rPr lang="ru-RU" sz="1400" dirty="0" smtClean="0"/>
              <a:t> с улицы со странным названием </a:t>
            </a:r>
            <a:r>
              <a:rPr lang="ru-RU" sz="1400" dirty="0" err="1" smtClean="0"/>
              <a:t>Мопра</a:t>
            </a:r>
            <a:r>
              <a:rPr lang="ru-RU" sz="1400" dirty="0" smtClean="0"/>
              <a:t>, проходят радостную и жестокую молодость, испытание годами перелома в девяностые, познание нового капиталистического «рая». Их ждут счастливая и оглушительно несчастная любовь, отчаяние и вдохновение. Роман является частью трилогии «Правда и блаженство», печатается в авторском варианте. </a:t>
            </a:r>
            <a:endParaRPr lang="ru-RU" sz="1400" dirty="0"/>
          </a:p>
        </p:txBody>
      </p:sp>
      <p:sp>
        <p:nvSpPr>
          <p:cNvPr id="4" name="Прямоугольник 3"/>
          <p:cNvSpPr/>
          <p:nvPr/>
        </p:nvSpPr>
        <p:spPr>
          <a:xfrm>
            <a:off x="4283968" y="332656"/>
            <a:ext cx="4572000" cy="954107"/>
          </a:xfrm>
          <a:prstGeom prst="rect">
            <a:avLst/>
          </a:prstGeom>
        </p:spPr>
        <p:txBody>
          <a:bodyPr>
            <a:spAutoFit/>
          </a:bodyPr>
          <a:lstStyle/>
          <a:p>
            <a:r>
              <a:rPr lang="ru-RU" sz="1400" dirty="0"/>
              <a:t>Шишкин, Евгений Васильевич. </a:t>
            </a:r>
          </a:p>
          <a:p>
            <a:r>
              <a:rPr lang="ru-RU" sz="1400" dirty="0"/>
              <a:t>Рожденные на улице </a:t>
            </a:r>
            <a:r>
              <a:rPr lang="ru-RU" sz="1400" dirty="0" err="1"/>
              <a:t>Мопра</a:t>
            </a:r>
            <a:r>
              <a:rPr lang="ru-RU" sz="1400" dirty="0"/>
              <a:t> [Текст] : роман / Евгений Шишкин. - Москва : Вече, 2021. - 413, [2] с. - (Проза Русского Севера). </a:t>
            </a:r>
          </a:p>
        </p:txBody>
      </p:sp>
    </p:spTree>
    <p:extLst>
      <p:ext uri="{BB962C8B-B14F-4D97-AF65-F5344CB8AC3E}">
        <p14:creationId xmlns:p14="http://schemas.microsoft.com/office/powerpoint/2010/main" val="1076687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908720"/>
            <a:ext cx="3312368" cy="4958635"/>
          </a:xfrm>
          <a:prstGeom prst="rect">
            <a:avLst/>
          </a:prstGeom>
        </p:spPr>
      </p:pic>
      <p:sp>
        <p:nvSpPr>
          <p:cNvPr id="3" name="Прямоугольник 2"/>
          <p:cNvSpPr/>
          <p:nvPr/>
        </p:nvSpPr>
        <p:spPr>
          <a:xfrm>
            <a:off x="4283968" y="2636912"/>
            <a:ext cx="4320480" cy="2677656"/>
          </a:xfrm>
          <a:prstGeom prst="rect">
            <a:avLst/>
          </a:prstGeom>
        </p:spPr>
        <p:txBody>
          <a:bodyPr wrap="square">
            <a:spAutoFit/>
          </a:bodyPr>
          <a:lstStyle/>
          <a:p>
            <a:pPr algn="ctr"/>
            <a:r>
              <a:rPr lang="ru-RU" sz="1400" dirty="0" smtClean="0"/>
              <a:t>Живые, яркие картины старой Сибири, самобытные характеры героев, удивительно образный язык, захватывающие сюжеты — все это как нельзя лучше характеризует сборник «Сибирские рассказы», в котором представлены авторы дореволюционного времени и авторы, отображавшие в своем творчестве первые годы советской власти. Все рассказы, объединенные под одной обложкой, рисуют общую сибирскую историю во всех ее взлетах и трагедиях. Издание сборника приурочено к 100-летию старейшего в стране литературно-художественного журнала «Сибирские огни». </a:t>
            </a:r>
            <a:endParaRPr lang="ru-RU" sz="1400" dirty="0"/>
          </a:p>
        </p:txBody>
      </p:sp>
      <p:sp>
        <p:nvSpPr>
          <p:cNvPr id="4" name="Прямоугольник 3"/>
          <p:cNvSpPr/>
          <p:nvPr/>
        </p:nvSpPr>
        <p:spPr>
          <a:xfrm>
            <a:off x="4355976" y="467380"/>
            <a:ext cx="4572000" cy="738664"/>
          </a:xfrm>
          <a:prstGeom prst="rect">
            <a:avLst/>
          </a:prstGeom>
        </p:spPr>
        <p:txBody>
          <a:bodyPr>
            <a:spAutoFit/>
          </a:bodyPr>
          <a:lstStyle/>
          <a:p>
            <a:r>
              <a:rPr lang="ru-RU" sz="1400" dirty="0"/>
              <a:t>Алые сугробы. Сибирские рассказы [Текст] : сборник / Михаил Щукин, Иван </a:t>
            </a:r>
            <a:r>
              <a:rPr lang="ru-RU" sz="1400" dirty="0" err="1"/>
              <a:t>Кущевский</a:t>
            </a:r>
            <a:r>
              <a:rPr lang="ru-RU" sz="1400" dirty="0"/>
              <a:t> , Николай Наумов [и др.]. - Москва : Вече, 2022. - 429, [2] с. - (</a:t>
            </a:r>
            <a:r>
              <a:rPr lang="ru-RU" sz="1400" dirty="0" err="1"/>
              <a:t>Сибириада</a:t>
            </a:r>
            <a:r>
              <a:rPr lang="ru-RU" sz="1400" dirty="0"/>
              <a:t>). </a:t>
            </a:r>
          </a:p>
        </p:txBody>
      </p:sp>
    </p:spTree>
    <p:extLst>
      <p:ext uri="{BB962C8B-B14F-4D97-AF65-F5344CB8AC3E}">
        <p14:creationId xmlns:p14="http://schemas.microsoft.com/office/powerpoint/2010/main" val="380968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340768"/>
            <a:ext cx="2612345" cy="4248472"/>
          </a:xfrm>
          <a:prstGeom prst="rect">
            <a:avLst/>
          </a:prstGeom>
        </p:spPr>
      </p:pic>
      <p:sp>
        <p:nvSpPr>
          <p:cNvPr id="3" name="Прямоугольник 2"/>
          <p:cNvSpPr/>
          <p:nvPr/>
        </p:nvSpPr>
        <p:spPr>
          <a:xfrm>
            <a:off x="3923928" y="1556792"/>
            <a:ext cx="4572000" cy="4401205"/>
          </a:xfrm>
          <a:prstGeom prst="rect">
            <a:avLst/>
          </a:prstGeom>
        </p:spPr>
        <p:txBody>
          <a:bodyPr>
            <a:spAutoFit/>
          </a:bodyPr>
          <a:lstStyle/>
          <a:p>
            <a:pPr algn="ctr"/>
            <a:r>
              <a:rPr lang="ru-RU" sz="1400" dirty="0" smtClean="0"/>
              <a:t>Новый детективный роман Инны Бачинской «Пропасть смотрит в тебя» входит в авторский цикл «Дикие лебеди», повествующий о приключениях отважного и решительного Александра Шибаева, бывшего оперативника. Когда-то он по нелепому стечению обстоятельств потерял работу в органах, и с тех пор занимается частным сыском вместе со своим другом, интеллектуалом-адвокатом Аликом </a:t>
            </a:r>
            <a:r>
              <a:rPr lang="ru-RU" sz="1400" dirty="0" err="1" smtClean="0"/>
              <a:t>Дрючиным</a:t>
            </a:r>
            <a:r>
              <a:rPr lang="ru-RU" sz="1400" dirty="0" smtClean="0"/>
              <a:t>. К частному детективу Александру Шибаеву обратилась журналистка местной газеты Инга с просьбой помочь найти ее подругу. Юлия — психолог, она организовала клуб «Коломбина» для несчастных отчаявшихся женщин. Первые занятия прошли успешно, и вдруг Юлия бесследно исчезла... Шибаев и его друг, адвокат Алик </a:t>
            </a:r>
            <a:r>
              <a:rPr lang="ru-RU" sz="1400" dirty="0" err="1" smtClean="0"/>
              <a:t>Дрючин</a:t>
            </a:r>
            <a:r>
              <a:rPr lang="ru-RU" sz="1400" dirty="0" smtClean="0"/>
              <a:t>, берутся за поиски. В городе тем временем происходят загадочные и зловещие убийства: некто присылает женщинам коробки с отравленными конфетами. На первый взгляд жертвы никак не связаны между собой, но что-то  позволяет полиции заподозрить действия маньяка... </a:t>
            </a:r>
            <a:endParaRPr lang="ru-RU" sz="1400" dirty="0"/>
          </a:p>
        </p:txBody>
      </p:sp>
      <p:sp>
        <p:nvSpPr>
          <p:cNvPr id="4" name="Прямоугольник 3"/>
          <p:cNvSpPr/>
          <p:nvPr/>
        </p:nvSpPr>
        <p:spPr>
          <a:xfrm>
            <a:off x="4283968" y="188640"/>
            <a:ext cx="3960440" cy="954107"/>
          </a:xfrm>
          <a:prstGeom prst="rect">
            <a:avLst/>
          </a:prstGeom>
        </p:spPr>
        <p:txBody>
          <a:bodyPr wrap="square">
            <a:spAutoFit/>
          </a:bodyPr>
          <a:lstStyle/>
          <a:p>
            <a:r>
              <a:rPr lang="ru-RU" sz="1400" dirty="0"/>
              <a:t>Бачинская, Инна Юрьевна. </a:t>
            </a:r>
          </a:p>
          <a:p>
            <a:r>
              <a:rPr lang="ru-RU" sz="1400" dirty="0"/>
              <a:t>Пропасть смотрит в тебя [Текст] : роман / Инна Бачинская. - Москва : </a:t>
            </a:r>
            <a:r>
              <a:rPr lang="ru-RU" sz="1400" dirty="0" err="1"/>
              <a:t>Эксмо</a:t>
            </a:r>
            <a:r>
              <a:rPr lang="ru-RU" sz="1400" dirty="0"/>
              <a:t>, 2022. - 318, [1] с. - (Детектив сильных страстей). </a:t>
            </a:r>
          </a:p>
        </p:txBody>
      </p:sp>
    </p:spTree>
    <p:extLst>
      <p:ext uri="{BB962C8B-B14F-4D97-AF65-F5344CB8AC3E}">
        <p14:creationId xmlns:p14="http://schemas.microsoft.com/office/powerpoint/2010/main" val="11707832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058954"/>
            <a:ext cx="2954064" cy="4685292"/>
          </a:xfrm>
          <a:prstGeom prst="rect">
            <a:avLst/>
          </a:prstGeom>
        </p:spPr>
      </p:pic>
      <p:sp>
        <p:nvSpPr>
          <p:cNvPr id="3" name="Прямоугольник 2"/>
          <p:cNvSpPr/>
          <p:nvPr/>
        </p:nvSpPr>
        <p:spPr>
          <a:xfrm>
            <a:off x="4116857" y="2204816"/>
            <a:ext cx="4572000" cy="3539430"/>
          </a:xfrm>
          <a:prstGeom prst="rect">
            <a:avLst/>
          </a:prstGeom>
        </p:spPr>
        <p:txBody>
          <a:bodyPr>
            <a:spAutoFit/>
          </a:bodyPr>
          <a:lstStyle/>
          <a:p>
            <a:pPr algn="ctr"/>
            <a:r>
              <a:rPr lang="ru-RU" sz="1400" dirty="0" smtClean="0"/>
              <a:t>Это случилось теплым сентябрьским вечером 1942 года. Сотрудник особого отдела с двумя командирами отправился проверить степной район южнее Сталинграда — не окопались ли там немецкие парашютисты, диверсанты и другие вражеские </a:t>
            </a:r>
            <a:r>
              <a:rPr lang="ru-RU" sz="1400" dirty="0" err="1" smtClean="0"/>
              <a:t>группы.Командиры</a:t>
            </a:r>
            <a:r>
              <a:rPr lang="ru-RU" sz="1400" dirty="0" smtClean="0"/>
              <a:t> долго ехали по бескрайним просторам, как вдруг загорелся мотор у «козла». Пока суетились, пока тушили — напрочь сгорел стартер. Пришлось заночевать в степи. В звездном небе стояла полная луна. И </a:t>
            </a:r>
            <a:r>
              <a:rPr lang="ru-RU" sz="1400" dirty="0" err="1" smtClean="0"/>
              <a:t>тишина.Как</a:t>
            </a:r>
            <a:r>
              <a:rPr lang="ru-RU" sz="1400" dirty="0" smtClean="0"/>
              <a:t> вдруг... послышались странные звуки, словно совсем близко волокли что-то невероятно тяжелое. А потом послышалось шипение — так мощно шипят разве что паровозы. Но самое ужасное — все вдруг оцепенели, и </a:t>
            </a:r>
            <a:r>
              <a:rPr lang="ru-RU" sz="1400" dirty="0" err="1" smtClean="0"/>
              <a:t>особист</a:t>
            </a:r>
            <a:r>
              <a:rPr lang="ru-RU" sz="1400" dirty="0" smtClean="0"/>
              <a:t> почувствовал, что парализован, а сердце заполняет дикий нечеловеческий ужас... </a:t>
            </a:r>
            <a:endParaRPr lang="ru-RU" sz="1400" dirty="0"/>
          </a:p>
        </p:txBody>
      </p:sp>
      <p:sp>
        <p:nvSpPr>
          <p:cNvPr id="4" name="Прямоугольник 3"/>
          <p:cNvSpPr/>
          <p:nvPr/>
        </p:nvSpPr>
        <p:spPr>
          <a:xfrm>
            <a:off x="4283968" y="404664"/>
            <a:ext cx="4572000" cy="954107"/>
          </a:xfrm>
          <a:prstGeom prst="rect">
            <a:avLst/>
          </a:prstGeom>
        </p:spPr>
        <p:txBody>
          <a:bodyPr>
            <a:spAutoFit/>
          </a:bodyPr>
          <a:lstStyle/>
          <a:p>
            <a:r>
              <a:rPr lang="ru-RU" sz="1400" dirty="0"/>
              <a:t>Бушков, Александр Александрович. </a:t>
            </a:r>
          </a:p>
          <a:p>
            <a:r>
              <a:rPr lang="ru-RU" sz="1400" dirty="0"/>
              <a:t>Степной ужас [Текст] : [сборник] / Александр Бушков. - Москва : </a:t>
            </a:r>
            <a:r>
              <a:rPr lang="ru-RU" sz="1400" dirty="0" err="1"/>
              <a:t>Эксмо</a:t>
            </a:r>
            <a:r>
              <a:rPr lang="ru-RU" sz="1400" dirty="0"/>
              <a:t>, 2022. - 316, [2] с. - (Бушков. Непознанное). </a:t>
            </a:r>
          </a:p>
        </p:txBody>
      </p:sp>
    </p:spTree>
    <p:extLst>
      <p:ext uri="{BB962C8B-B14F-4D97-AF65-F5344CB8AC3E}">
        <p14:creationId xmlns:p14="http://schemas.microsoft.com/office/powerpoint/2010/main" val="2576421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980727"/>
            <a:ext cx="2952328" cy="4645098"/>
          </a:xfrm>
          <a:prstGeom prst="rect">
            <a:avLst/>
          </a:prstGeom>
        </p:spPr>
      </p:pic>
      <p:sp>
        <p:nvSpPr>
          <p:cNvPr id="3" name="Прямоугольник 2"/>
          <p:cNvSpPr/>
          <p:nvPr/>
        </p:nvSpPr>
        <p:spPr>
          <a:xfrm>
            <a:off x="4067944" y="2204864"/>
            <a:ext cx="4572000" cy="3970318"/>
          </a:xfrm>
          <a:prstGeom prst="rect">
            <a:avLst/>
          </a:prstGeom>
        </p:spPr>
        <p:txBody>
          <a:bodyPr>
            <a:spAutoFit/>
          </a:bodyPr>
          <a:lstStyle/>
          <a:p>
            <a:pPr algn="ctr"/>
            <a:r>
              <a:rPr lang="ru-RU" sz="1400" dirty="0" smtClean="0"/>
              <a:t>Стратегические планы, удачи и просчеты командования, коварство врага, подвиги солдат и командиров — война, как она есть на самом деле. Подлинность событий нашей недавней истории.</a:t>
            </a:r>
          </a:p>
          <a:p>
            <a:pPr algn="ctr"/>
            <a:r>
              <a:rPr lang="ru-RU" sz="1400" dirty="0" smtClean="0"/>
              <a:t>1854 год. В Крыму англо-французский десант готовится захватить русский порт Севастополь и оккупировать полуостров. Команда пластунов хорунжего кубанского казачьего войска Григория Били получает задание проникнуть на английский фрегат, выкрасть секретные документы и вывести судно из строя. Смельчаки выполняют опасное задание, прихватив заодно и ценную личную вещь начальника английской разведки. С началом боевых действий разъяренный англичанин организует настоящую охоту на хорунжего </a:t>
            </a:r>
            <a:r>
              <a:rPr lang="ru-RU" sz="1400" dirty="0" err="1" smtClean="0"/>
              <a:t>Билю</a:t>
            </a:r>
            <a:r>
              <a:rPr lang="ru-RU" sz="1400" dirty="0" smtClean="0"/>
              <a:t>. Чтобы противостоять захватчикам, отважные разведчики каждый раз по-новому применяют свое необычное боевое мастерство...</a:t>
            </a:r>
          </a:p>
          <a:p>
            <a:pPr algn="ctr"/>
            <a:endParaRPr lang="ru-RU" sz="1400" dirty="0"/>
          </a:p>
        </p:txBody>
      </p:sp>
      <p:sp>
        <p:nvSpPr>
          <p:cNvPr id="4" name="Прямоугольник 3"/>
          <p:cNvSpPr/>
          <p:nvPr/>
        </p:nvSpPr>
        <p:spPr>
          <a:xfrm>
            <a:off x="4283968" y="395952"/>
            <a:ext cx="4572000" cy="1169551"/>
          </a:xfrm>
          <a:prstGeom prst="rect">
            <a:avLst/>
          </a:prstGeom>
        </p:spPr>
        <p:txBody>
          <a:bodyPr>
            <a:spAutoFit/>
          </a:bodyPr>
          <a:lstStyle/>
          <a:p>
            <a:r>
              <a:rPr lang="ru-RU" sz="1400" dirty="0"/>
              <a:t>Суходольский, Юрий Сергеевич. </a:t>
            </a:r>
          </a:p>
          <a:p>
            <a:r>
              <a:rPr lang="ru-RU" sz="1400" dirty="0"/>
              <a:t>Севастополь в огне. Корабль и крест [Текст] / Юрий Суходольский. - Москва : </a:t>
            </a:r>
            <a:r>
              <a:rPr lang="ru-RU" sz="1400" dirty="0" err="1"/>
              <a:t>Эксмо</a:t>
            </a:r>
            <a:r>
              <a:rPr lang="ru-RU" sz="1400" dirty="0"/>
              <a:t>, 2022. - 347, [2] с. - (Боевая хроника. Романы о памятных боях). - </a:t>
            </a:r>
            <a:r>
              <a:rPr lang="ru-RU" sz="1400" dirty="0" err="1"/>
              <a:t>Загл</a:t>
            </a:r>
            <a:r>
              <a:rPr lang="ru-RU" sz="1400" dirty="0"/>
              <a:t>. на корешке : Севастополь в огне.</a:t>
            </a:r>
          </a:p>
        </p:txBody>
      </p:sp>
    </p:spTree>
    <p:extLst>
      <p:ext uri="{BB962C8B-B14F-4D97-AF65-F5344CB8AC3E}">
        <p14:creationId xmlns:p14="http://schemas.microsoft.com/office/powerpoint/2010/main" val="2706102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080" y="1070739"/>
            <a:ext cx="3141127" cy="4581128"/>
          </a:xfrm>
          <a:prstGeom prst="rect">
            <a:avLst/>
          </a:prstGeom>
        </p:spPr>
      </p:pic>
      <p:sp>
        <p:nvSpPr>
          <p:cNvPr id="3" name="Прямоугольник 2"/>
          <p:cNvSpPr/>
          <p:nvPr/>
        </p:nvSpPr>
        <p:spPr>
          <a:xfrm>
            <a:off x="4139952" y="1340768"/>
            <a:ext cx="4572000" cy="5262979"/>
          </a:xfrm>
          <a:prstGeom prst="rect">
            <a:avLst/>
          </a:prstGeom>
        </p:spPr>
        <p:txBody>
          <a:bodyPr>
            <a:spAutoFit/>
          </a:bodyPr>
          <a:lstStyle/>
          <a:p>
            <a:pPr algn="ctr"/>
            <a:r>
              <a:rPr lang="ru-RU" sz="1400" dirty="0" smtClean="0"/>
              <a:t>Михаил Крымов — кадровый офицер, ветеран военной разведки, кандидат исторических наук, востоковед, арабист, эксперт в области </a:t>
            </a:r>
            <a:r>
              <a:rPr lang="ru-RU" sz="1400" dirty="0" err="1" smtClean="0"/>
              <a:t>конфликтологии</a:t>
            </a:r>
            <a:r>
              <a:rPr lang="ru-RU" sz="1400" dirty="0" smtClean="0"/>
              <a:t>, международной безопасности, награжден орденом «За военные заслуги», медалями «За заслуги в обеспечении национальной и международной безопасности». Его монографии, статьи и доклады посвящены наиболее актуальным проблемам стран Ближнего Востока, Южного Кавказа и Центральной </a:t>
            </a:r>
            <a:r>
              <a:rPr lang="ru-RU" sz="1400" dirty="0" err="1" smtClean="0"/>
              <a:t>Азии.Главный</a:t>
            </a:r>
            <a:r>
              <a:rPr lang="ru-RU" sz="1400" dirty="0" smtClean="0"/>
              <a:t> герой книги, Николай Кольчугин, военный разведчик, служба которого приходится на период смены эпох: распада Советского Союза и рождения Российской Федерации. Его глазами мы увидим события тех лет, оценим важность военной разведки для защиты национальных интересов, а также узнаем об особенностях работы разведки в странах Африки и Ближнего Востока в условиях сложной военно-политической обстановки, гражданских войн и вооруженных конфликтов. Окунемся в воспоминания о событиях накануне и после распада СССР, участии России в становлении постсоветских государств и их армий.</a:t>
            </a:r>
          </a:p>
          <a:p>
            <a:pPr algn="ctr"/>
            <a:endParaRPr lang="ru-RU" sz="1400" dirty="0" smtClean="0"/>
          </a:p>
          <a:p>
            <a:pPr algn="ctr"/>
            <a:r>
              <a:rPr lang="ru-RU" sz="1400" dirty="0" smtClean="0"/>
              <a:t> </a:t>
            </a:r>
            <a:endParaRPr lang="ru-RU" sz="1400" dirty="0"/>
          </a:p>
        </p:txBody>
      </p:sp>
      <p:sp>
        <p:nvSpPr>
          <p:cNvPr id="4" name="Прямоугольник 3"/>
          <p:cNvSpPr/>
          <p:nvPr/>
        </p:nvSpPr>
        <p:spPr>
          <a:xfrm>
            <a:off x="4211960" y="116632"/>
            <a:ext cx="4572000" cy="954107"/>
          </a:xfrm>
          <a:prstGeom prst="rect">
            <a:avLst/>
          </a:prstGeom>
        </p:spPr>
        <p:txBody>
          <a:bodyPr>
            <a:spAutoFit/>
          </a:bodyPr>
          <a:lstStyle/>
          <a:p>
            <a:r>
              <a:rPr lang="ru-RU" sz="1400" dirty="0"/>
              <a:t>Крымов, Михаил. </a:t>
            </a:r>
          </a:p>
          <a:p>
            <a:r>
              <a:rPr lang="ru-RU" sz="1400" dirty="0"/>
              <a:t>Записки военного разведчика [Текст] : повесть : рассказы : очерки / Михаил Крымов. - Москва : </a:t>
            </a:r>
            <a:r>
              <a:rPr lang="ru-RU" sz="1400" dirty="0" err="1"/>
              <a:t>Де'Либри</a:t>
            </a:r>
            <a:r>
              <a:rPr lang="ru-RU" sz="1400" dirty="0"/>
              <a:t>, 2022. - 317, [2] с.</a:t>
            </a:r>
          </a:p>
        </p:txBody>
      </p:sp>
    </p:spTree>
    <p:extLst>
      <p:ext uri="{BB962C8B-B14F-4D97-AF65-F5344CB8AC3E}">
        <p14:creationId xmlns:p14="http://schemas.microsoft.com/office/powerpoint/2010/main" val="1480011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124744"/>
            <a:ext cx="2913414" cy="4509120"/>
          </a:xfrm>
          <a:prstGeom prst="rect">
            <a:avLst/>
          </a:prstGeom>
        </p:spPr>
      </p:pic>
      <p:sp>
        <p:nvSpPr>
          <p:cNvPr id="3" name="Прямоугольник 2"/>
          <p:cNvSpPr/>
          <p:nvPr/>
        </p:nvSpPr>
        <p:spPr>
          <a:xfrm>
            <a:off x="3923928" y="1844824"/>
            <a:ext cx="4572000" cy="4185761"/>
          </a:xfrm>
          <a:prstGeom prst="rect">
            <a:avLst/>
          </a:prstGeom>
        </p:spPr>
        <p:txBody>
          <a:bodyPr>
            <a:spAutoFit/>
          </a:bodyPr>
          <a:lstStyle/>
          <a:p>
            <a:pPr algn="ctr"/>
            <a:r>
              <a:rPr lang="ru-RU" sz="1400" dirty="0" smtClean="0"/>
              <a:t>Джо собрала воедино фотографии жертв. Во всех случаях — руки и тело изогнуты, как будто их застали в середине какого-то действия, как будто они... танцевали? В маленьком зеленом городке в Массачусетсе находят тело девушки. Недавно получившая повышение детектив Джо </a:t>
            </a:r>
            <a:r>
              <a:rPr lang="ru-RU" sz="1400" dirty="0" err="1" smtClean="0"/>
              <a:t>Фурнье</a:t>
            </a:r>
            <a:r>
              <a:rPr lang="ru-RU" sz="1400" dirty="0" smtClean="0"/>
              <a:t> потрясена преступлением до глубины души. Зачем оставлять тело в позе балерины? Зачем красть обручальное кольцо жертвы и ничего больше? Жаждущая ответов, Джо расспрашивает мужа жертвы, но душераздирающая боль, написанная на его лице, напоминает детективу о ее собственной боли. Той, которую она испытала, когда ее парень был жестоко застрелен бандой в Новом Орлеане. Она не могла добиться справедливости для него, но теперь полна решимости добиться справедливости для семьи убитой. Но прежде чем Джо успевает получить ответы, находят другую женщину — украдено обручальное кольцо, тело застыло в последнем, смертельном танце...танцующие девушки</a:t>
            </a:r>
            <a:endParaRPr lang="ru-RU" sz="1400" dirty="0"/>
          </a:p>
        </p:txBody>
      </p:sp>
      <p:sp>
        <p:nvSpPr>
          <p:cNvPr id="4" name="Прямоугольник 3"/>
          <p:cNvSpPr/>
          <p:nvPr/>
        </p:nvSpPr>
        <p:spPr>
          <a:xfrm>
            <a:off x="4283968" y="404664"/>
            <a:ext cx="4572000" cy="954107"/>
          </a:xfrm>
          <a:prstGeom prst="rect">
            <a:avLst/>
          </a:prstGeom>
        </p:spPr>
        <p:txBody>
          <a:bodyPr>
            <a:spAutoFit/>
          </a:bodyPr>
          <a:lstStyle/>
          <a:p>
            <a:r>
              <a:rPr lang="ru-RU" sz="1400" dirty="0" err="1"/>
              <a:t>Шуинар</a:t>
            </a:r>
            <a:r>
              <a:rPr lang="ru-RU" sz="1400" dirty="0"/>
              <a:t>, М. М. </a:t>
            </a:r>
          </a:p>
          <a:p>
            <a:r>
              <a:rPr lang="ru-RU" sz="1400" dirty="0"/>
              <a:t>Танцующие девушки [Текст] : роман / М. М. </a:t>
            </a:r>
            <a:r>
              <a:rPr lang="ru-RU" sz="1400" dirty="0" err="1"/>
              <a:t>Шуинар</a:t>
            </a:r>
            <a:r>
              <a:rPr lang="ru-RU" sz="1400" dirty="0"/>
              <a:t> ; перевод с английского Алины </a:t>
            </a:r>
            <a:r>
              <a:rPr lang="ru-RU" sz="1400" dirty="0" err="1"/>
              <a:t>Ардисламовой</a:t>
            </a:r>
            <a:r>
              <a:rPr lang="ru-RU" sz="1400" dirty="0"/>
              <a:t>. - Москва : АСТ, 2022. - 349, [2] с. - (Новый мировой триллер). </a:t>
            </a:r>
          </a:p>
        </p:txBody>
      </p:sp>
    </p:spTree>
    <p:extLst>
      <p:ext uri="{BB962C8B-B14F-4D97-AF65-F5344CB8AC3E}">
        <p14:creationId xmlns:p14="http://schemas.microsoft.com/office/powerpoint/2010/main" val="1913529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911627"/>
            <a:ext cx="3456384" cy="5184576"/>
          </a:xfrm>
          <a:prstGeom prst="rect">
            <a:avLst/>
          </a:prstGeom>
        </p:spPr>
      </p:pic>
      <p:sp>
        <p:nvSpPr>
          <p:cNvPr id="3" name="Прямоугольник 2"/>
          <p:cNvSpPr/>
          <p:nvPr/>
        </p:nvSpPr>
        <p:spPr>
          <a:xfrm>
            <a:off x="4313064" y="1412776"/>
            <a:ext cx="4572000" cy="5262979"/>
          </a:xfrm>
          <a:prstGeom prst="rect">
            <a:avLst/>
          </a:prstGeom>
        </p:spPr>
        <p:txBody>
          <a:bodyPr>
            <a:spAutoFit/>
          </a:bodyPr>
          <a:lstStyle/>
          <a:p>
            <a:pPr algn="ctr"/>
            <a:endParaRPr lang="ru-RU" sz="1400" dirty="0" smtClean="0"/>
          </a:p>
          <a:p>
            <a:pPr algn="ctr"/>
            <a:r>
              <a:rPr lang="ru-RU" sz="1400" dirty="0" smtClean="0"/>
              <a:t>В созвездии британских книготорговцев — не только торгующих книгами, но и пишущих, от шотландца Шона </a:t>
            </a:r>
            <a:r>
              <a:rPr lang="ru-RU" sz="1400" dirty="0" err="1" smtClean="0"/>
              <a:t>Байтелла</a:t>
            </a:r>
            <a:r>
              <a:rPr lang="ru-RU" sz="1400" dirty="0" smtClean="0"/>
              <a:t> с его знаменитым </a:t>
            </a:r>
            <a:r>
              <a:rPr lang="ru-RU" sz="1400" dirty="0" err="1" smtClean="0"/>
              <a:t>The</a:t>
            </a:r>
            <a:r>
              <a:rPr lang="ru-RU" sz="1400" dirty="0" smtClean="0"/>
              <a:t> </a:t>
            </a:r>
            <a:r>
              <a:rPr lang="ru-RU" sz="1400" dirty="0" err="1" smtClean="0"/>
              <a:t>Bookshop</a:t>
            </a:r>
            <a:r>
              <a:rPr lang="ru-RU" sz="1400" dirty="0" smtClean="0"/>
              <a:t> до потомственного книготорговца </a:t>
            </a:r>
            <a:r>
              <a:rPr lang="ru-RU" sz="1400" dirty="0" err="1" smtClean="0"/>
              <a:t>Сэмюэла</a:t>
            </a:r>
            <a:r>
              <a:rPr lang="ru-RU" sz="1400" dirty="0" smtClean="0"/>
              <a:t> Джонсона, рассказавшего историю старейшей лондонской сети </a:t>
            </a:r>
            <a:r>
              <a:rPr lang="ru-RU" sz="1400" dirty="0" err="1" smtClean="0"/>
              <a:t>Foyles</a:t>
            </a:r>
            <a:r>
              <a:rPr lang="ru-RU" sz="1400" dirty="0" smtClean="0"/>
              <a:t> — загорается еще одна звезда: Мартин </a:t>
            </a:r>
            <a:r>
              <a:rPr lang="ru-RU" sz="1400" dirty="0" err="1" smtClean="0"/>
              <a:t>Лейтем</a:t>
            </a:r>
            <a:r>
              <a:rPr lang="ru-RU" sz="1400" dirty="0" smtClean="0"/>
              <a:t>, управляющий магазином сети книжного гиганта </a:t>
            </a:r>
            <a:r>
              <a:rPr lang="ru-RU" sz="1400" dirty="0" err="1" smtClean="0"/>
              <a:t>Waterstones</a:t>
            </a:r>
            <a:r>
              <a:rPr lang="ru-RU" sz="1400" dirty="0" smtClean="0"/>
              <a:t> в Кентербери, посвятивший любимому делу более 35 лет. Его рассказ — это сплав истории книжной культуры и мемуаров книготорговца. Историк по образованию, он пишет как об эмоциональном и психологическом опыте читателей, посетителей библиотек и покупателей в книжных магазинах, так и о краеугольных камнях взаимодействия людей с книгами в разные эпохи (от времен </a:t>
            </a:r>
            <a:r>
              <a:rPr lang="ru-RU" sz="1400" dirty="0" err="1" smtClean="0"/>
              <a:t>Гутенберга</a:t>
            </a:r>
            <a:r>
              <a:rPr lang="ru-RU" sz="1400" dirty="0" smtClean="0"/>
              <a:t> до нашей цифровой эпохи) и на фоне разных исторических событий, включая Реформацию, революцию во Франции и Вторую мировую войну. Познакомьтесь с портретом «человека читающего» в изложении </a:t>
            </a:r>
            <a:r>
              <a:rPr lang="ru-RU" sz="1400" dirty="0" err="1" smtClean="0"/>
              <a:t>Лейтема</a:t>
            </a:r>
            <a:r>
              <a:rPr lang="ru-RU" sz="1400" dirty="0" smtClean="0"/>
              <a:t>, насыщенном именами и цитатами, приглашающими к чтению и размышлению заглавиями, интересными фактами и ситуациями, а также важными обобщениями.</a:t>
            </a:r>
            <a:endParaRPr lang="ru-RU" sz="1400" dirty="0"/>
          </a:p>
        </p:txBody>
      </p:sp>
      <p:sp>
        <p:nvSpPr>
          <p:cNvPr id="4" name="Прямоугольник 3"/>
          <p:cNvSpPr/>
          <p:nvPr/>
        </p:nvSpPr>
        <p:spPr>
          <a:xfrm>
            <a:off x="4211960" y="188640"/>
            <a:ext cx="4572000" cy="1169551"/>
          </a:xfrm>
          <a:prstGeom prst="rect">
            <a:avLst/>
          </a:prstGeom>
        </p:spPr>
        <p:txBody>
          <a:bodyPr>
            <a:spAutoFit/>
          </a:bodyPr>
          <a:lstStyle/>
          <a:p>
            <a:r>
              <a:rPr lang="ru-RU" sz="1400" dirty="0" err="1"/>
              <a:t>Лейтем</a:t>
            </a:r>
            <a:r>
              <a:rPr lang="ru-RU" sz="1400" dirty="0"/>
              <a:t>, Мартин. </a:t>
            </a:r>
          </a:p>
          <a:p>
            <a:r>
              <a:rPr lang="ru-RU" sz="1400" dirty="0"/>
              <a:t>Истории торговца книгами [Текст] : научно-популярная литература / Мартин </a:t>
            </a:r>
            <a:r>
              <a:rPr lang="ru-RU" sz="1400" dirty="0" err="1"/>
              <a:t>Лейтем</a:t>
            </a:r>
            <a:r>
              <a:rPr lang="ru-RU" sz="1400" dirty="0"/>
              <a:t> ; перевод с английского Ирины Никитиной. - Москва : </a:t>
            </a:r>
            <a:r>
              <a:rPr lang="ru-RU" sz="1400" dirty="0" err="1"/>
              <a:t>КоЛибри</a:t>
            </a:r>
            <a:r>
              <a:rPr lang="ru-RU" sz="1400" dirty="0"/>
              <a:t> : Азбука-Аттикус, 2021. - 414 с. : [4 л.] ил. </a:t>
            </a:r>
          </a:p>
        </p:txBody>
      </p:sp>
    </p:spTree>
    <p:extLst>
      <p:ext uri="{BB962C8B-B14F-4D97-AF65-F5344CB8AC3E}">
        <p14:creationId xmlns:p14="http://schemas.microsoft.com/office/powerpoint/2010/main" val="1033228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960372"/>
            <a:ext cx="2971361" cy="4670104"/>
          </a:xfrm>
          <a:prstGeom prst="rect">
            <a:avLst/>
          </a:prstGeom>
        </p:spPr>
      </p:pic>
      <p:sp>
        <p:nvSpPr>
          <p:cNvPr id="3" name="Прямоугольник 2"/>
          <p:cNvSpPr/>
          <p:nvPr/>
        </p:nvSpPr>
        <p:spPr>
          <a:xfrm>
            <a:off x="4558750" y="1844824"/>
            <a:ext cx="3878420" cy="3785652"/>
          </a:xfrm>
          <a:prstGeom prst="rect">
            <a:avLst/>
          </a:prstGeom>
        </p:spPr>
        <p:txBody>
          <a:bodyPr wrap="square">
            <a:spAutoFit/>
          </a:bodyPr>
          <a:lstStyle/>
          <a:p>
            <a:pPr algn="ctr"/>
            <a:r>
              <a:rPr lang="ru-RU" sz="1600" dirty="0" smtClean="0"/>
              <a:t>В московской квартире собралось большое и дружное семейство: три дочери, мужья старших — Сони и Кати — и глава семьи Инга Николаевна </a:t>
            </a:r>
            <a:r>
              <a:rPr lang="ru-RU" sz="1600" dirty="0" err="1" smtClean="0"/>
              <a:t>Бреславская</a:t>
            </a:r>
            <a:r>
              <a:rPr lang="ru-RU" sz="1600" dirty="0" smtClean="0"/>
              <a:t>. Зятья Ярослав и Альберт выходят в ближайший супермаркет и… не возвращаются. Сестры бьют тревогу, но телефоны обоих мужчин оказываются выключены. К следующему вечеру, обзвонив все больницы и морги, девушки обращаются в полицию. Начинаются безуспешные поиски. Младшая из сестёр, Даша, давно и безнадёжно влюблённая в Ярослава, мужа старшей сестры Кати, не находит себе места…</a:t>
            </a:r>
            <a:endParaRPr lang="ru-RU" sz="1600" dirty="0"/>
          </a:p>
        </p:txBody>
      </p:sp>
      <p:sp>
        <p:nvSpPr>
          <p:cNvPr id="4" name="Прямоугольник 3"/>
          <p:cNvSpPr/>
          <p:nvPr/>
        </p:nvSpPr>
        <p:spPr>
          <a:xfrm>
            <a:off x="4211960" y="404664"/>
            <a:ext cx="4572000" cy="954107"/>
          </a:xfrm>
          <a:prstGeom prst="rect">
            <a:avLst/>
          </a:prstGeom>
        </p:spPr>
        <p:txBody>
          <a:bodyPr>
            <a:spAutoFit/>
          </a:bodyPr>
          <a:lstStyle/>
          <a:p>
            <a:r>
              <a:rPr lang="ru-RU" sz="1400" dirty="0" err="1"/>
              <a:t>Бочарова</a:t>
            </a:r>
            <a:r>
              <a:rPr lang="ru-RU" sz="1400" dirty="0"/>
              <a:t>, Татьяна Александровна. </a:t>
            </a:r>
          </a:p>
          <a:p>
            <a:r>
              <a:rPr lang="ru-RU" sz="1400" dirty="0"/>
              <a:t>Семейная идиллия [Текст] : роман / Татьяна </a:t>
            </a:r>
            <a:r>
              <a:rPr lang="ru-RU" sz="1400" dirty="0" err="1"/>
              <a:t>Бочарова</a:t>
            </a:r>
            <a:r>
              <a:rPr lang="ru-RU" sz="1400" dirty="0"/>
              <a:t>. - Москва : </a:t>
            </a:r>
            <a:r>
              <a:rPr lang="ru-RU" sz="1400" dirty="0" err="1"/>
              <a:t>Эксмо</a:t>
            </a:r>
            <a:r>
              <a:rPr lang="ru-RU" sz="1400" dirty="0"/>
              <a:t>, 2022. - 317, [1] с. - (Детектив сильных страстей. Романы Т. </a:t>
            </a:r>
            <a:r>
              <a:rPr lang="ru-RU" sz="1400" dirty="0" err="1"/>
              <a:t>Бочаровой</a:t>
            </a:r>
            <a:r>
              <a:rPr lang="ru-RU" sz="1400" dirty="0"/>
              <a:t>). </a:t>
            </a:r>
          </a:p>
        </p:txBody>
      </p:sp>
    </p:spTree>
    <p:extLst>
      <p:ext uri="{BB962C8B-B14F-4D97-AF65-F5344CB8AC3E}">
        <p14:creationId xmlns:p14="http://schemas.microsoft.com/office/powerpoint/2010/main" val="798245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88024" y="2098932"/>
            <a:ext cx="3366120" cy="3323987"/>
          </a:xfrm>
          <a:prstGeom prst="rect">
            <a:avLst/>
          </a:prstGeom>
        </p:spPr>
        <p:txBody>
          <a:bodyPr wrap="square">
            <a:spAutoFit/>
          </a:bodyPr>
          <a:lstStyle/>
          <a:p>
            <a:pPr algn="ctr"/>
            <a:r>
              <a:rPr lang="ru-RU" sz="1400" dirty="0" smtClean="0"/>
              <a:t>Наташа родилась в заводской слободке, где пили, дрались, рано умирали. Она была обречена повторить судьбу матери и остальных женщин, что ее окружали. Но жизнь словно сжалилась над ней, дала проблеск счастья. И этим счастьем стала любовь к Чингизу, молодому художнику, который, сам о том не подозревая, стал отцом ее единственного ребенка. Он исчез из ее жизни так же внезапно, как появился, и на память о себе оставил чудесную, волшебную картину: мандариновый лес, где маленькие оранжевые солнышки мандаринов </a:t>
            </a:r>
            <a:endParaRPr lang="ru-RU" sz="14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906729"/>
            <a:ext cx="3161046" cy="4968552"/>
          </a:xfrm>
          <a:prstGeom prst="rect">
            <a:avLst/>
          </a:prstGeom>
        </p:spPr>
      </p:pic>
      <p:sp>
        <p:nvSpPr>
          <p:cNvPr id="4" name="Прямоугольник 3"/>
          <p:cNvSpPr/>
          <p:nvPr/>
        </p:nvSpPr>
        <p:spPr>
          <a:xfrm>
            <a:off x="4427984" y="332656"/>
            <a:ext cx="4572000" cy="954107"/>
          </a:xfrm>
          <a:prstGeom prst="rect">
            <a:avLst/>
          </a:prstGeom>
        </p:spPr>
        <p:txBody>
          <a:bodyPr>
            <a:spAutoFit/>
          </a:bodyPr>
          <a:lstStyle/>
          <a:p>
            <a:r>
              <a:rPr lang="ru-RU" sz="1400" dirty="0" err="1"/>
              <a:t>Метлицкая</a:t>
            </a:r>
            <a:r>
              <a:rPr lang="ru-RU" sz="1400" dirty="0"/>
              <a:t>, Мария. </a:t>
            </a:r>
          </a:p>
          <a:p>
            <a:r>
              <a:rPr lang="ru-RU" sz="1400" dirty="0"/>
              <a:t>Мандариновый лес [Текст] : сборник / Мария </a:t>
            </a:r>
            <a:r>
              <a:rPr lang="ru-RU" sz="1400" dirty="0" err="1"/>
              <a:t>Метлицкая</a:t>
            </a:r>
            <a:r>
              <a:rPr lang="ru-RU" sz="1400" dirty="0"/>
              <a:t>. - Москва : </a:t>
            </a:r>
            <a:r>
              <a:rPr lang="ru-RU" sz="1400" dirty="0" err="1"/>
              <a:t>Эксмо</a:t>
            </a:r>
            <a:r>
              <a:rPr lang="ru-RU" sz="1400" dirty="0"/>
              <a:t>, 2021. - 316, [2] с. - (Женские судьбы. Уютная проза Марии </a:t>
            </a:r>
            <a:r>
              <a:rPr lang="ru-RU" sz="1400" dirty="0" err="1"/>
              <a:t>Метлицкой</a:t>
            </a:r>
            <a:r>
              <a:rPr lang="ru-RU" sz="1400" dirty="0"/>
              <a:t>). </a:t>
            </a:r>
          </a:p>
        </p:txBody>
      </p:sp>
    </p:spTree>
    <p:extLst>
      <p:ext uri="{BB962C8B-B14F-4D97-AF65-F5344CB8AC3E}">
        <p14:creationId xmlns:p14="http://schemas.microsoft.com/office/powerpoint/2010/main" val="2801157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861438"/>
            <a:ext cx="3096344" cy="4868542"/>
          </a:xfrm>
          <a:prstGeom prst="rect">
            <a:avLst/>
          </a:prstGeom>
        </p:spPr>
      </p:pic>
      <p:sp>
        <p:nvSpPr>
          <p:cNvPr id="3" name="Прямоугольник 2"/>
          <p:cNvSpPr/>
          <p:nvPr/>
        </p:nvSpPr>
        <p:spPr>
          <a:xfrm>
            <a:off x="4355976" y="2492896"/>
            <a:ext cx="4572000" cy="2677656"/>
          </a:xfrm>
          <a:prstGeom prst="rect">
            <a:avLst/>
          </a:prstGeom>
        </p:spPr>
        <p:txBody>
          <a:bodyPr>
            <a:spAutoFit/>
          </a:bodyPr>
          <a:lstStyle/>
          <a:p>
            <a:pPr algn="ctr"/>
            <a:r>
              <a:rPr lang="ru-RU" sz="1400" dirty="0" smtClean="0"/>
              <a:t>Еда — это действительно самый короткий путь к сердцу. А еще еда — это семья, генетическая память. «Мамин борщ», «бабушкины пирожки» — те самые семейные скрепы, на которых все держится. Для детей я готова совершать кулинарные подвиги. Готовлю каждый день, чтобы всем в моем доме — домашним, гостям — было вкусно. В этой книге я впервые делюсь не только историями, но и любимым рецептами, каждый из которых связан с дорогим для меня воспоминанием. И точно знаю: если однажды кого-то накормила, этот человек — ребенок или взрослый — останется в моей судьбе надолго. Разве это не счастье?  </a:t>
            </a:r>
            <a:endParaRPr lang="ru-RU" sz="1400" dirty="0"/>
          </a:p>
        </p:txBody>
      </p:sp>
      <p:sp>
        <p:nvSpPr>
          <p:cNvPr id="4" name="Прямоугольник 3"/>
          <p:cNvSpPr/>
          <p:nvPr/>
        </p:nvSpPr>
        <p:spPr>
          <a:xfrm>
            <a:off x="4283968" y="467380"/>
            <a:ext cx="4572000" cy="738664"/>
          </a:xfrm>
          <a:prstGeom prst="rect">
            <a:avLst/>
          </a:prstGeom>
        </p:spPr>
        <p:txBody>
          <a:bodyPr>
            <a:spAutoFit/>
          </a:bodyPr>
          <a:lstStyle/>
          <a:p>
            <a:r>
              <a:rPr lang="ru-RU" sz="1400" dirty="0" err="1"/>
              <a:t>Трауб</a:t>
            </a:r>
            <a:r>
              <a:rPr lang="ru-RU" sz="1400" dirty="0"/>
              <a:t>, Маша. </a:t>
            </a:r>
          </a:p>
          <a:p>
            <a:r>
              <a:rPr lang="ru-RU" sz="1400" dirty="0"/>
              <a:t>Суп, второе и компот [Текст] : художественная лит-</a:t>
            </a:r>
            <a:r>
              <a:rPr lang="ru-RU" sz="1400" dirty="0" err="1"/>
              <a:t>ра</a:t>
            </a:r>
            <a:r>
              <a:rPr lang="ru-RU" sz="1400" dirty="0"/>
              <a:t> / Маша </a:t>
            </a:r>
            <a:r>
              <a:rPr lang="ru-RU" sz="1400" dirty="0" err="1"/>
              <a:t>Трауб</a:t>
            </a:r>
            <a:r>
              <a:rPr lang="ru-RU" sz="1400" dirty="0"/>
              <a:t>. - Москва : </a:t>
            </a:r>
            <a:r>
              <a:rPr lang="ru-RU" sz="1400" dirty="0" err="1"/>
              <a:t>Эксмо</a:t>
            </a:r>
            <a:r>
              <a:rPr lang="ru-RU" sz="1400" dirty="0"/>
              <a:t>, 2021. - 349, [1] с.</a:t>
            </a:r>
          </a:p>
        </p:txBody>
      </p:sp>
    </p:spTree>
    <p:extLst>
      <p:ext uri="{BB962C8B-B14F-4D97-AF65-F5344CB8AC3E}">
        <p14:creationId xmlns:p14="http://schemas.microsoft.com/office/powerpoint/2010/main" val="3262263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595" y="1052736"/>
            <a:ext cx="2952328" cy="4681411"/>
          </a:xfrm>
          <a:prstGeom prst="rect">
            <a:avLst/>
          </a:prstGeom>
        </p:spPr>
      </p:pic>
      <p:sp>
        <p:nvSpPr>
          <p:cNvPr id="3" name="Прямоугольник 2"/>
          <p:cNvSpPr/>
          <p:nvPr/>
        </p:nvSpPr>
        <p:spPr>
          <a:xfrm>
            <a:off x="3938279" y="2564904"/>
            <a:ext cx="4572000" cy="2462213"/>
          </a:xfrm>
          <a:prstGeom prst="rect">
            <a:avLst/>
          </a:prstGeom>
        </p:spPr>
        <p:txBody>
          <a:bodyPr>
            <a:spAutoFit/>
          </a:bodyPr>
          <a:lstStyle/>
          <a:p>
            <a:pPr algn="ctr"/>
            <a:r>
              <a:rPr lang="ru-RU" sz="1400" dirty="0" smtClean="0"/>
              <a:t>Любовь — это счастье? Иногда да. Но чаще всего — боль, нестерпимая. Зависимость, ненормальная страсть. А если такая любовь длится годами, едва ли не десятилетиями и заставляет отказаться от семьи и собственного ребенка? Если любимая профессия тоже становится проклятием? Тогда как жить? А может это вовсе не любовь, а эгоизм, когда важны только собственные чувства? Судьба снова и снова дает герою шансы все исправить. Но для этого нужно отказаться от любимой женщины. И потерять себя. Чтобы потом заново обрести опору.  </a:t>
            </a:r>
            <a:endParaRPr lang="ru-RU" sz="1400" dirty="0"/>
          </a:p>
        </p:txBody>
      </p:sp>
      <p:sp>
        <p:nvSpPr>
          <p:cNvPr id="4" name="Прямоугольник 3"/>
          <p:cNvSpPr/>
          <p:nvPr/>
        </p:nvSpPr>
        <p:spPr>
          <a:xfrm>
            <a:off x="4283968" y="476672"/>
            <a:ext cx="4572000" cy="738664"/>
          </a:xfrm>
          <a:prstGeom prst="rect">
            <a:avLst/>
          </a:prstGeom>
        </p:spPr>
        <p:txBody>
          <a:bodyPr>
            <a:spAutoFit/>
          </a:bodyPr>
          <a:lstStyle/>
          <a:p>
            <a:r>
              <a:rPr lang="ru-RU" sz="1400" dirty="0" err="1"/>
              <a:t>Трауб</a:t>
            </a:r>
            <a:r>
              <a:rPr lang="ru-RU" sz="1400" dirty="0"/>
              <a:t>, Маша. </a:t>
            </a:r>
          </a:p>
          <a:p>
            <a:r>
              <a:rPr lang="ru-RU" sz="1400" dirty="0"/>
              <a:t>Посмотри на меня [Текст] : художественная лит-</a:t>
            </a:r>
            <a:r>
              <a:rPr lang="ru-RU" sz="1400" dirty="0" err="1"/>
              <a:t>ра</a:t>
            </a:r>
            <a:r>
              <a:rPr lang="ru-RU" sz="1400" dirty="0"/>
              <a:t> / Маша </a:t>
            </a:r>
            <a:r>
              <a:rPr lang="ru-RU" sz="1400" dirty="0" err="1"/>
              <a:t>Трауб</a:t>
            </a:r>
            <a:r>
              <a:rPr lang="ru-RU" sz="1400" dirty="0"/>
              <a:t>. - Москва : </a:t>
            </a:r>
            <a:r>
              <a:rPr lang="ru-RU" sz="1400" dirty="0" err="1"/>
              <a:t>Эксмо</a:t>
            </a:r>
            <a:r>
              <a:rPr lang="ru-RU" sz="1400" dirty="0"/>
              <a:t>, 2022. - 349, [1] с.</a:t>
            </a:r>
          </a:p>
        </p:txBody>
      </p:sp>
    </p:spTree>
    <p:extLst>
      <p:ext uri="{BB962C8B-B14F-4D97-AF65-F5344CB8AC3E}">
        <p14:creationId xmlns:p14="http://schemas.microsoft.com/office/powerpoint/2010/main" val="2342828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196752"/>
            <a:ext cx="2880320" cy="4528876"/>
          </a:xfrm>
          <a:prstGeom prst="rect">
            <a:avLst/>
          </a:prstGeom>
        </p:spPr>
      </p:pic>
      <p:sp>
        <p:nvSpPr>
          <p:cNvPr id="3" name="Прямоугольник 2"/>
          <p:cNvSpPr/>
          <p:nvPr/>
        </p:nvSpPr>
        <p:spPr>
          <a:xfrm>
            <a:off x="4211960" y="2678459"/>
            <a:ext cx="3960440" cy="3539430"/>
          </a:xfrm>
          <a:prstGeom prst="rect">
            <a:avLst/>
          </a:prstGeom>
        </p:spPr>
        <p:txBody>
          <a:bodyPr wrap="square">
            <a:spAutoFit/>
          </a:bodyPr>
          <a:lstStyle/>
          <a:p>
            <a:pPr algn="ctr"/>
            <a:r>
              <a:rPr lang="ru-RU" sz="1400" dirty="0" smtClean="0"/>
              <a:t>Много ли мы знаем о людях, которые живут на одном этаже с </a:t>
            </a:r>
            <a:r>
              <a:rPr lang="ru-RU" sz="1400" dirty="0" err="1" smtClean="0"/>
              <a:t>нами?Для</a:t>
            </a:r>
            <a:r>
              <a:rPr lang="ru-RU" sz="1400" dirty="0" smtClean="0"/>
              <a:t> измученной матери двух крошечных близнецов жизнерадостный сосед, преуспевающий бизнесмен, — как человек с другой планеты. Дорогие машины, красивые женщины, шумные праздники — это странный чужой мир, в котором нет места усталым отчаявшимся женщинам. Если бы не ситуация полной безысходности, она бы никогда не позвонила в соседскую </a:t>
            </a:r>
            <a:r>
              <a:rPr lang="ru-RU" sz="1400" dirty="0" err="1" smtClean="0"/>
              <a:t>дверь.Но</a:t>
            </a:r>
            <a:r>
              <a:rPr lang="ru-RU" sz="1400" dirty="0" smtClean="0"/>
              <a:t> это только сказки заканчиваются тем, что Золушки становятся принцессами. А в жизни приходится сталкиваться с трудностями, о которых не предупреждают феи-крестные. Например, с проблемой выживания в офисе и кризисом среднего возраста у любимого мужа. </a:t>
            </a:r>
            <a:endParaRPr lang="ru-RU" sz="1400" dirty="0"/>
          </a:p>
        </p:txBody>
      </p:sp>
      <p:sp>
        <p:nvSpPr>
          <p:cNvPr id="4" name="Прямоугольник 3"/>
          <p:cNvSpPr/>
          <p:nvPr/>
        </p:nvSpPr>
        <p:spPr>
          <a:xfrm>
            <a:off x="4211960" y="476672"/>
            <a:ext cx="4572000" cy="954107"/>
          </a:xfrm>
          <a:prstGeom prst="rect">
            <a:avLst/>
          </a:prstGeom>
        </p:spPr>
        <p:txBody>
          <a:bodyPr>
            <a:spAutoFit/>
          </a:bodyPr>
          <a:lstStyle/>
          <a:p>
            <a:r>
              <a:rPr lang="ru-RU" sz="1400" dirty="0"/>
              <a:t>Нестерова, Наталья. </a:t>
            </a:r>
          </a:p>
          <a:p>
            <a:r>
              <a:rPr lang="ru-RU" sz="1400" dirty="0"/>
              <a:t>Позвони в мою дверь [Текст] : роман / Наталья Нестерова. - Москва : АСТ, 2021. - 381, [1] с. - (Между нами, девочками. Истории Натальи Нестеровой)</a:t>
            </a:r>
          </a:p>
        </p:txBody>
      </p:sp>
    </p:spTree>
    <p:extLst>
      <p:ext uri="{BB962C8B-B14F-4D97-AF65-F5344CB8AC3E}">
        <p14:creationId xmlns:p14="http://schemas.microsoft.com/office/powerpoint/2010/main" val="3831739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2696"/>
            <a:ext cx="3114154" cy="4896544"/>
          </a:xfrm>
          <a:prstGeom prst="rect">
            <a:avLst/>
          </a:prstGeom>
        </p:spPr>
      </p:pic>
      <p:sp>
        <p:nvSpPr>
          <p:cNvPr id="3" name="Прямоугольник 2"/>
          <p:cNvSpPr/>
          <p:nvPr/>
        </p:nvSpPr>
        <p:spPr>
          <a:xfrm>
            <a:off x="4139952" y="1700808"/>
            <a:ext cx="4572000" cy="4401205"/>
          </a:xfrm>
          <a:prstGeom prst="rect">
            <a:avLst/>
          </a:prstGeom>
        </p:spPr>
        <p:txBody>
          <a:bodyPr>
            <a:spAutoFit/>
          </a:bodyPr>
          <a:lstStyle/>
          <a:p>
            <a:pPr algn="ctr"/>
            <a:r>
              <a:rPr lang="ru-RU" sz="1400" dirty="0" smtClean="0"/>
              <a:t>«Каждые сто лет» — «роман с дневником», личная и очень современная история, рассказанная двумя женщинами. Они начинают вести дневник в детстве: </a:t>
            </a:r>
            <a:r>
              <a:rPr lang="ru-RU" sz="1400" dirty="0" err="1" smtClean="0"/>
              <a:t>Ксеничка</a:t>
            </a:r>
            <a:r>
              <a:rPr lang="ru-RU" sz="1400" dirty="0" smtClean="0"/>
              <a:t> </a:t>
            </a:r>
            <a:r>
              <a:rPr lang="ru-RU" sz="1400" dirty="0" err="1" smtClean="0"/>
              <a:t>Лёвшина</a:t>
            </a:r>
            <a:r>
              <a:rPr lang="ru-RU" sz="1400" dirty="0" smtClean="0"/>
              <a:t> в 1893 году в Полтаве, а Ксана </a:t>
            </a:r>
            <a:r>
              <a:rPr lang="ru-RU" sz="1400" dirty="0" err="1" smtClean="0"/>
              <a:t>Лесовая</a:t>
            </a:r>
            <a:r>
              <a:rPr lang="ru-RU" sz="1400" dirty="0" smtClean="0"/>
              <a:t> — в 1980-м в Свердловске, и продолжают свои записи всю жизнь. Но разве дневники не пишут для того, чтобы их кто-то прочёл? Взрослая Ксана, талантливый переводчик, постоянно задаёт себе вопрос: насколько можно быть откровенной с листом бумаги, и, как в детстве, продолжает искать следы </a:t>
            </a:r>
            <a:r>
              <a:rPr lang="ru-RU" sz="1400" dirty="0" err="1" smtClean="0"/>
              <a:t>Ксенички</a:t>
            </a:r>
            <a:r>
              <a:rPr lang="ru-RU" sz="1400" dirty="0" smtClean="0"/>
              <a:t>. Похоже, судьба водит их одними и теми же путями и упорно пытается столкнуть. Да только между ними — почти сто лет...</a:t>
            </a:r>
          </a:p>
          <a:p>
            <a:pPr algn="ctr"/>
            <a:r>
              <a:rPr lang="ru-RU" sz="1400" dirty="0" smtClean="0"/>
              <a:t>«Дневник — высшая степень литературной искренности. Напоминает движение по канату: один неверный шаг — и доверие читателя потеряно. Роман Матвеевой (барабанная дробь) состоит из двух дневников, которые разделены временем и пространством, соединены — вне времени и пространства. Замечательная книга». (Евгений </a:t>
            </a:r>
            <a:r>
              <a:rPr lang="ru-RU" sz="1400" dirty="0" err="1" smtClean="0"/>
              <a:t>Водолазкин</a:t>
            </a:r>
            <a:r>
              <a:rPr lang="ru-RU" sz="1400" dirty="0" smtClean="0"/>
              <a:t>)</a:t>
            </a:r>
            <a:endParaRPr lang="ru-RU" sz="1400" dirty="0"/>
          </a:p>
        </p:txBody>
      </p:sp>
      <p:sp>
        <p:nvSpPr>
          <p:cNvPr id="4" name="Прямоугольник 3"/>
          <p:cNvSpPr/>
          <p:nvPr/>
        </p:nvSpPr>
        <p:spPr>
          <a:xfrm>
            <a:off x="4283968" y="332656"/>
            <a:ext cx="4572000" cy="954107"/>
          </a:xfrm>
          <a:prstGeom prst="rect">
            <a:avLst/>
          </a:prstGeom>
        </p:spPr>
        <p:txBody>
          <a:bodyPr>
            <a:spAutoFit/>
          </a:bodyPr>
          <a:lstStyle/>
          <a:p>
            <a:r>
              <a:rPr lang="ru-RU" sz="1400" dirty="0"/>
              <a:t>Матвеева, Анна Александровна. </a:t>
            </a:r>
          </a:p>
          <a:p>
            <a:r>
              <a:rPr lang="ru-RU" sz="1400" dirty="0"/>
              <a:t>Каждые сто лет [Текст] : роман с дневником / Анна Матвеева. - Москва : Редакция Елены Шубиной : АСТ, 2022. - 758, [8] с. - (Проза Анны Матвеевой). </a:t>
            </a:r>
          </a:p>
        </p:txBody>
      </p:sp>
    </p:spTree>
    <p:extLst>
      <p:ext uri="{BB962C8B-B14F-4D97-AF65-F5344CB8AC3E}">
        <p14:creationId xmlns:p14="http://schemas.microsoft.com/office/powerpoint/2010/main" val="103058878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1985</Words>
  <Application>Microsoft Office PowerPoint</Application>
  <PresentationFormat>Экран (4:3)</PresentationFormat>
  <Paragraphs>118</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Читатель</dc:creator>
  <cp:lastModifiedBy>Читатель</cp:lastModifiedBy>
  <cp:revision>28</cp:revision>
  <dcterms:created xsi:type="dcterms:W3CDTF">2022-05-04T09:09:43Z</dcterms:created>
  <dcterms:modified xsi:type="dcterms:W3CDTF">2022-06-10T09:26:43Z</dcterms:modified>
</cp:coreProperties>
</file>