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73" r:id="rId2"/>
    <p:sldId id="271" r:id="rId3"/>
    <p:sldId id="269" r:id="rId4"/>
    <p:sldId id="263" r:id="rId5"/>
    <p:sldId id="264" r:id="rId6"/>
    <p:sldId id="266" r:id="rId7"/>
    <p:sldId id="265" r:id="rId8"/>
    <p:sldId id="270" r:id="rId9"/>
    <p:sldId id="268" r:id="rId10"/>
    <p:sldId id="257" r:id="rId11"/>
    <p:sldId id="258" r:id="rId12"/>
    <p:sldId id="262" r:id="rId13"/>
    <p:sldId id="259" r:id="rId14"/>
    <p:sldId id="267" r:id="rId15"/>
    <p:sldId id="261" r:id="rId16"/>
    <p:sldId id="272" r:id="rId17"/>
    <p:sldId id="274"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E542D4E-6179-408D-ACA7-ECC885D4AB84}" type="datetimeFigureOut">
              <a:rPr lang="ru-RU" smtClean="0"/>
              <a:t>12.09.2023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A69C3CB-F9E3-4164-B7D5-052FA178BBF3}" type="slidenum">
              <a:rPr lang="ru-RU" smtClean="0"/>
              <a:t>‹#›</a:t>
            </a:fld>
            <a:endParaRPr lang="ru-RU" dirty="0"/>
          </a:p>
        </p:txBody>
      </p:sp>
    </p:spTree>
    <p:extLst>
      <p:ext uri="{BB962C8B-B14F-4D97-AF65-F5344CB8AC3E}">
        <p14:creationId xmlns:p14="http://schemas.microsoft.com/office/powerpoint/2010/main" val="2569609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E542D4E-6179-408D-ACA7-ECC885D4AB84}" type="datetimeFigureOut">
              <a:rPr lang="ru-RU" smtClean="0"/>
              <a:t>12.09.2023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A69C3CB-F9E3-4164-B7D5-052FA178BBF3}" type="slidenum">
              <a:rPr lang="ru-RU" smtClean="0"/>
              <a:t>‹#›</a:t>
            </a:fld>
            <a:endParaRPr lang="ru-RU" dirty="0"/>
          </a:p>
        </p:txBody>
      </p:sp>
    </p:spTree>
    <p:extLst>
      <p:ext uri="{BB962C8B-B14F-4D97-AF65-F5344CB8AC3E}">
        <p14:creationId xmlns:p14="http://schemas.microsoft.com/office/powerpoint/2010/main" val="463699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E542D4E-6179-408D-ACA7-ECC885D4AB84}" type="datetimeFigureOut">
              <a:rPr lang="ru-RU" smtClean="0"/>
              <a:t>12.09.2023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A69C3CB-F9E3-4164-B7D5-052FA178BBF3}" type="slidenum">
              <a:rPr lang="ru-RU" smtClean="0"/>
              <a:t>‹#›</a:t>
            </a:fld>
            <a:endParaRPr lang="ru-RU" dirty="0"/>
          </a:p>
        </p:txBody>
      </p:sp>
    </p:spTree>
    <p:extLst>
      <p:ext uri="{BB962C8B-B14F-4D97-AF65-F5344CB8AC3E}">
        <p14:creationId xmlns:p14="http://schemas.microsoft.com/office/powerpoint/2010/main" val="988210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E542D4E-6179-408D-ACA7-ECC885D4AB84}" type="datetimeFigureOut">
              <a:rPr lang="ru-RU" smtClean="0"/>
              <a:t>12.09.2023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A69C3CB-F9E3-4164-B7D5-052FA178BBF3}" type="slidenum">
              <a:rPr lang="ru-RU" smtClean="0"/>
              <a:t>‹#›</a:t>
            </a:fld>
            <a:endParaRPr lang="ru-RU" dirty="0"/>
          </a:p>
        </p:txBody>
      </p:sp>
    </p:spTree>
    <p:extLst>
      <p:ext uri="{BB962C8B-B14F-4D97-AF65-F5344CB8AC3E}">
        <p14:creationId xmlns:p14="http://schemas.microsoft.com/office/powerpoint/2010/main" val="3343451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E542D4E-6179-408D-ACA7-ECC885D4AB84}" type="datetimeFigureOut">
              <a:rPr lang="ru-RU" smtClean="0"/>
              <a:t>12.09.2023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A69C3CB-F9E3-4164-B7D5-052FA178BBF3}" type="slidenum">
              <a:rPr lang="ru-RU" smtClean="0"/>
              <a:t>‹#›</a:t>
            </a:fld>
            <a:endParaRPr lang="ru-RU" dirty="0"/>
          </a:p>
        </p:txBody>
      </p:sp>
    </p:spTree>
    <p:extLst>
      <p:ext uri="{BB962C8B-B14F-4D97-AF65-F5344CB8AC3E}">
        <p14:creationId xmlns:p14="http://schemas.microsoft.com/office/powerpoint/2010/main" val="3476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E542D4E-6179-408D-ACA7-ECC885D4AB84}" type="datetimeFigureOut">
              <a:rPr lang="ru-RU" smtClean="0"/>
              <a:t>12.09.2023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A69C3CB-F9E3-4164-B7D5-052FA178BBF3}" type="slidenum">
              <a:rPr lang="ru-RU" smtClean="0"/>
              <a:t>‹#›</a:t>
            </a:fld>
            <a:endParaRPr lang="ru-RU" dirty="0"/>
          </a:p>
        </p:txBody>
      </p:sp>
    </p:spTree>
    <p:extLst>
      <p:ext uri="{BB962C8B-B14F-4D97-AF65-F5344CB8AC3E}">
        <p14:creationId xmlns:p14="http://schemas.microsoft.com/office/powerpoint/2010/main" val="1097544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E542D4E-6179-408D-ACA7-ECC885D4AB84}" type="datetimeFigureOut">
              <a:rPr lang="ru-RU" smtClean="0"/>
              <a:t>12.09.2023</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DA69C3CB-F9E3-4164-B7D5-052FA178BBF3}" type="slidenum">
              <a:rPr lang="ru-RU" smtClean="0"/>
              <a:t>‹#›</a:t>
            </a:fld>
            <a:endParaRPr lang="ru-RU" dirty="0"/>
          </a:p>
        </p:txBody>
      </p:sp>
    </p:spTree>
    <p:extLst>
      <p:ext uri="{BB962C8B-B14F-4D97-AF65-F5344CB8AC3E}">
        <p14:creationId xmlns:p14="http://schemas.microsoft.com/office/powerpoint/2010/main" val="3683100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E542D4E-6179-408D-ACA7-ECC885D4AB84}" type="datetimeFigureOut">
              <a:rPr lang="ru-RU" smtClean="0"/>
              <a:t>12.09.2023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DA69C3CB-F9E3-4164-B7D5-052FA178BBF3}" type="slidenum">
              <a:rPr lang="ru-RU" smtClean="0"/>
              <a:t>‹#›</a:t>
            </a:fld>
            <a:endParaRPr lang="ru-RU" dirty="0"/>
          </a:p>
        </p:txBody>
      </p:sp>
    </p:spTree>
    <p:extLst>
      <p:ext uri="{BB962C8B-B14F-4D97-AF65-F5344CB8AC3E}">
        <p14:creationId xmlns:p14="http://schemas.microsoft.com/office/powerpoint/2010/main" val="1230654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E542D4E-6179-408D-ACA7-ECC885D4AB84}" type="datetimeFigureOut">
              <a:rPr lang="ru-RU" smtClean="0"/>
              <a:t>12.09.2023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DA69C3CB-F9E3-4164-B7D5-052FA178BBF3}" type="slidenum">
              <a:rPr lang="ru-RU" smtClean="0"/>
              <a:t>‹#›</a:t>
            </a:fld>
            <a:endParaRPr lang="ru-RU" dirty="0"/>
          </a:p>
        </p:txBody>
      </p:sp>
    </p:spTree>
    <p:extLst>
      <p:ext uri="{BB962C8B-B14F-4D97-AF65-F5344CB8AC3E}">
        <p14:creationId xmlns:p14="http://schemas.microsoft.com/office/powerpoint/2010/main" val="1090913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E542D4E-6179-408D-ACA7-ECC885D4AB84}" type="datetimeFigureOut">
              <a:rPr lang="ru-RU" smtClean="0"/>
              <a:t>12.09.2023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A69C3CB-F9E3-4164-B7D5-052FA178BBF3}" type="slidenum">
              <a:rPr lang="ru-RU" smtClean="0"/>
              <a:t>‹#›</a:t>
            </a:fld>
            <a:endParaRPr lang="ru-RU" dirty="0"/>
          </a:p>
        </p:txBody>
      </p:sp>
    </p:spTree>
    <p:extLst>
      <p:ext uri="{BB962C8B-B14F-4D97-AF65-F5344CB8AC3E}">
        <p14:creationId xmlns:p14="http://schemas.microsoft.com/office/powerpoint/2010/main" val="1360856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E542D4E-6179-408D-ACA7-ECC885D4AB84}" type="datetimeFigureOut">
              <a:rPr lang="ru-RU" smtClean="0"/>
              <a:t>12.09.2023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A69C3CB-F9E3-4164-B7D5-052FA178BBF3}" type="slidenum">
              <a:rPr lang="ru-RU" smtClean="0"/>
              <a:t>‹#›</a:t>
            </a:fld>
            <a:endParaRPr lang="ru-RU" dirty="0"/>
          </a:p>
        </p:txBody>
      </p:sp>
    </p:spTree>
    <p:extLst>
      <p:ext uri="{BB962C8B-B14F-4D97-AF65-F5344CB8AC3E}">
        <p14:creationId xmlns:p14="http://schemas.microsoft.com/office/powerpoint/2010/main" val="1766050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542D4E-6179-408D-ACA7-ECC885D4AB84}" type="datetimeFigureOut">
              <a:rPr lang="ru-RU" smtClean="0"/>
              <a:t>12.09.2023</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69C3CB-F9E3-4164-B7D5-052FA178BBF3}" type="slidenum">
              <a:rPr lang="ru-RU" smtClean="0"/>
              <a:t>‹#›</a:t>
            </a:fld>
            <a:endParaRPr lang="ru-RU" dirty="0"/>
          </a:p>
        </p:txBody>
      </p:sp>
    </p:spTree>
    <p:extLst>
      <p:ext uri="{BB962C8B-B14F-4D97-AF65-F5344CB8AC3E}">
        <p14:creationId xmlns:p14="http://schemas.microsoft.com/office/powerpoint/2010/main" val="180862994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251520" y="1720840"/>
            <a:ext cx="5383205" cy="3416320"/>
          </a:xfrm>
          <a:prstGeom prst="rect">
            <a:avLst/>
          </a:prstGeom>
          <a:noFill/>
        </p:spPr>
        <p:txBody>
          <a:bodyPr wrap="none" rtlCol="0">
            <a:spAutoFit/>
          </a:bodyPr>
          <a:lstStyle/>
          <a:p>
            <a:r>
              <a:rPr lang="ru-RU" sz="7200" b="1" dirty="0" smtClean="0">
                <a:solidFill>
                  <a:srgbClr val="C00000"/>
                </a:solidFill>
                <a:latin typeface="Batang" panose="02030600000101010101" pitchFamily="18" charset="-127"/>
                <a:ea typeface="Batang" panose="02030600000101010101" pitchFamily="18" charset="-127"/>
              </a:rPr>
              <a:t>КНИЖНЫЕ</a:t>
            </a:r>
          </a:p>
          <a:p>
            <a:r>
              <a:rPr lang="ru-RU" sz="7200" b="1" dirty="0" smtClean="0">
                <a:solidFill>
                  <a:srgbClr val="C00000"/>
                </a:solidFill>
                <a:latin typeface="Batang" panose="02030600000101010101" pitchFamily="18" charset="-127"/>
                <a:ea typeface="Batang" panose="02030600000101010101" pitchFamily="18" charset="-127"/>
              </a:rPr>
              <a:t>НОВИНКИ</a:t>
            </a:r>
          </a:p>
          <a:p>
            <a:r>
              <a:rPr lang="ru-RU" sz="7200" b="1" dirty="0" smtClean="0">
                <a:solidFill>
                  <a:srgbClr val="C00000"/>
                </a:solidFill>
                <a:latin typeface="Batang" panose="02030600000101010101" pitchFamily="18" charset="-127"/>
                <a:ea typeface="Batang" panose="02030600000101010101" pitchFamily="18" charset="-127"/>
              </a:rPr>
              <a:t>МБА</a:t>
            </a:r>
            <a:endParaRPr lang="ru-RU" sz="7200" b="1" dirty="0">
              <a:solidFill>
                <a:srgbClr val="C00000"/>
              </a:solidFill>
              <a:latin typeface="Batang" panose="02030600000101010101" pitchFamily="18" charset="-127"/>
              <a:ea typeface="Batang" panose="02030600000101010101" pitchFamily="18" charset="-127"/>
            </a:endParaRPr>
          </a:p>
        </p:txBody>
      </p:sp>
      <p:sp>
        <p:nvSpPr>
          <p:cNvPr id="5" name="TextBox 4"/>
          <p:cNvSpPr txBox="1"/>
          <p:nvPr/>
        </p:nvSpPr>
        <p:spPr>
          <a:xfrm>
            <a:off x="4168684" y="6309320"/>
            <a:ext cx="806631" cy="461665"/>
          </a:xfrm>
          <a:prstGeom prst="rect">
            <a:avLst/>
          </a:prstGeom>
          <a:noFill/>
        </p:spPr>
        <p:txBody>
          <a:bodyPr wrap="none" rtlCol="0">
            <a:spAutoFit/>
          </a:bodyPr>
          <a:lstStyle/>
          <a:p>
            <a:r>
              <a:rPr lang="ru-RU" sz="2400" b="1" dirty="0" smtClean="0">
                <a:solidFill>
                  <a:srgbClr val="C00000"/>
                </a:solidFill>
              </a:rPr>
              <a:t>2023</a:t>
            </a:r>
            <a:endParaRPr lang="ru-RU" sz="2400" b="1" dirty="0">
              <a:solidFill>
                <a:srgbClr val="C00000"/>
              </a:solidFill>
            </a:endParaRPr>
          </a:p>
        </p:txBody>
      </p:sp>
      <p:sp>
        <p:nvSpPr>
          <p:cNvPr id="6" name="TextBox 5"/>
          <p:cNvSpPr txBox="1"/>
          <p:nvPr/>
        </p:nvSpPr>
        <p:spPr>
          <a:xfrm>
            <a:off x="1221499" y="5605890"/>
            <a:ext cx="6701002" cy="461665"/>
          </a:xfrm>
          <a:prstGeom prst="rect">
            <a:avLst/>
          </a:prstGeom>
          <a:noFill/>
        </p:spPr>
        <p:txBody>
          <a:bodyPr wrap="none" rtlCol="0">
            <a:spAutoFit/>
          </a:bodyPr>
          <a:lstStyle/>
          <a:p>
            <a:r>
              <a:rPr lang="ru-RU" sz="2400" dirty="0" smtClean="0">
                <a:solidFill>
                  <a:srgbClr val="FFFF00"/>
                </a:solidFill>
                <a:latin typeface="Times New Roman" panose="02020603050405020304" pitchFamily="18" charset="0"/>
                <a:cs typeface="Times New Roman" panose="02020603050405020304" pitchFamily="18" charset="0"/>
              </a:rPr>
              <a:t>Лужская межпоселенческая районная библиотека</a:t>
            </a:r>
            <a:endParaRPr lang="ru-RU" sz="24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1528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860150"/>
            <a:ext cx="3600400" cy="5706692"/>
          </a:xfrm>
          <a:prstGeom prst="rect">
            <a:avLst/>
          </a:prstGeom>
          <a:ln w="38100">
            <a:solidFill>
              <a:schemeClr val="accent6">
                <a:lumMod val="75000"/>
              </a:schemeClr>
            </a:solidFill>
          </a:ln>
        </p:spPr>
      </p:pic>
      <p:sp>
        <p:nvSpPr>
          <p:cNvPr id="3" name="Прямоугольник 2"/>
          <p:cNvSpPr/>
          <p:nvPr/>
        </p:nvSpPr>
        <p:spPr>
          <a:xfrm>
            <a:off x="4644008" y="1628800"/>
            <a:ext cx="4104456" cy="4401205"/>
          </a:xfrm>
          <a:prstGeom prst="rect">
            <a:avLst/>
          </a:prstGeom>
          <a:ln w="38100">
            <a:solidFill>
              <a:schemeClr val="accent6">
                <a:lumMod val="75000"/>
              </a:schemeClr>
            </a:solidFill>
          </a:ln>
        </p:spPr>
        <p:txBody>
          <a:bodyPr wrap="square">
            <a:spAutoFit/>
          </a:bodyPr>
          <a:lstStyle/>
          <a:p>
            <a:pPr algn="ctr"/>
            <a:r>
              <a:rPr lang="ru-RU" sz="1400" dirty="0" smtClean="0"/>
              <a:t> Говорить на родном языке для нас так же естественно, как дышать. Но насколько хорошо мы знаем русский?</a:t>
            </a:r>
          </a:p>
          <a:p>
            <a:pPr algn="ctr"/>
            <a:r>
              <a:rPr lang="ru-RU" sz="1400" dirty="0" smtClean="0"/>
              <a:t>Перед вами — удивительные приключения слов. Почему пресса бывает «жёлтой», а рынок — «блошиным»? Как слово «липовый» появилось в значении «фальшивый»? Почему ворона — птица, которая своего уж точно не упустит, а то и чужое прихватит, — стала символом ротозейства? А молодёжный жаргон — это хорошо или плохо? «Одеть» или «надеть»? «Сходить» или «выходить»? «Кушать» или «есть»? Мы без конца поправляем и одёргиваем друг друга. А всё-таки, как правильно сказать? Какие ошибки мы «ловим» из радио- и телеэфира чаще всего? И над какими работал ещё Пушкин?. Ошибки допускают самые грамотные люди. Главное — стараться их исправлять, постигать логику языка, интересоваться его историей и бесконечно наслаждаться его красотой. </a:t>
            </a:r>
            <a:endParaRPr lang="ru-RU" sz="1400" dirty="0"/>
          </a:p>
        </p:txBody>
      </p:sp>
      <p:sp>
        <p:nvSpPr>
          <p:cNvPr id="4" name="Прямоугольник 3"/>
          <p:cNvSpPr/>
          <p:nvPr/>
        </p:nvSpPr>
        <p:spPr>
          <a:xfrm>
            <a:off x="4283968" y="352318"/>
            <a:ext cx="4248472" cy="861774"/>
          </a:xfrm>
          <a:prstGeom prst="rect">
            <a:avLst/>
          </a:prstGeom>
          <a:ln>
            <a:solidFill>
              <a:schemeClr val="tx1">
                <a:lumMod val="95000"/>
                <a:lumOff val="5000"/>
              </a:schemeClr>
            </a:solidFill>
          </a:ln>
        </p:spPr>
        <p:txBody>
          <a:bodyPr wrap="square">
            <a:spAutoFit/>
          </a:bodyPr>
          <a:lstStyle/>
          <a:p>
            <a:r>
              <a:rPr lang="ru-RU" sz="1000" dirty="0" smtClean="0"/>
              <a:t> Аксенова</a:t>
            </a:r>
            <a:r>
              <a:rPr lang="ru-RU" sz="1000" dirty="0"/>
              <a:t>, Мария Дмитриевна.</a:t>
            </a:r>
          </a:p>
          <a:p>
            <a:r>
              <a:rPr lang="ru-RU" sz="1000" dirty="0"/>
              <a:t> </a:t>
            </a:r>
            <a:r>
              <a:rPr lang="ru-RU" sz="1000" dirty="0" smtClean="0"/>
              <a:t>Невероятный </a:t>
            </a:r>
            <a:r>
              <a:rPr lang="ru-RU" sz="1000" dirty="0"/>
              <a:t>русский [Текст] : научно-популярная литература / Мария Аксенова. - Москва : АСТ, 2023. - 442, [1] с. - (Говорим по-русски правильно). - Библиогр.: с. 442-443. </a:t>
            </a:r>
            <a:endParaRPr lang="ru-RU" sz="1000" dirty="0" smtClean="0"/>
          </a:p>
          <a:p>
            <a:r>
              <a:rPr lang="ru-RU" sz="1000" dirty="0" smtClean="0"/>
              <a:t>ББК </a:t>
            </a:r>
            <a:r>
              <a:rPr lang="ru-RU" sz="1000" dirty="0"/>
              <a:t>81.2Рус-5</a:t>
            </a:r>
          </a:p>
        </p:txBody>
      </p:sp>
    </p:spTree>
    <p:extLst>
      <p:ext uri="{BB962C8B-B14F-4D97-AF65-F5344CB8AC3E}">
        <p14:creationId xmlns:p14="http://schemas.microsoft.com/office/powerpoint/2010/main" val="3035183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594031"/>
            <a:ext cx="3572118" cy="5616625"/>
          </a:xfrm>
          <a:prstGeom prst="rect">
            <a:avLst/>
          </a:prstGeom>
          <a:ln w="38100">
            <a:solidFill>
              <a:schemeClr val="tx1"/>
            </a:solidFill>
          </a:ln>
        </p:spPr>
      </p:pic>
      <p:sp>
        <p:nvSpPr>
          <p:cNvPr id="3" name="Прямоугольник 2"/>
          <p:cNvSpPr/>
          <p:nvPr/>
        </p:nvSpPr>
        <p:spPr>
          <a:xfrm>
            <a:off x="4827745" y="1556792"/>
            <a:ext cx="3808990" cy="4832092"/>
          </a:xfrm>
          <a:prstGeom prst="rect">
            <a:avLst/>
          </a:prstGeom>
          <a:ln w="38100">
            <a:solidFill>
              <a:schemeClr val="tx1"/>
            </a:solidFill>
          </a:ln>
        </p:spPr>
        <p:txBody>
          <a:bodyPr wrap="square">
            <a:spAutoFit/>
          </a:bodyPr>
          <a:lstStyle/>
          <a:p>
            <a:pPr algn="ctr"/>
            <a:r>
              <a:rPr lang="ru-RU" sz="1400" dirty="0" smtClean="0"/>
              <a:t>Книга «Пиши легко!» — это сочная выжимка практических знаний, необходимых тому, кто хочет писать и печататься в профессиональных издательствах. </a:t>
            </a:r>
          </a:p>
          <a:p>
            <a:pPr algn="ctr"/>
            <a:r>
              <a:rPr lang="ru-RU" sz="1400" dirty="0" smtClean="0"/>
              <a:t>В книге вы найдёте:— ежедневную практику для креативного письма,— чек-лист распространенных писательских ошибок,— 300 упражнений для самостоятельной письменной работы,— секреты построения интересного сюжета и создания «выпуклого» персонажа,— лайфхаки писателей мировой величины,— советы о том, как найти уникальный авторский голос и писать так, чтобы навсегда запомниться читателю,— советы по составлению качественного письма в издательство и примеры удачных писем,— советы по написанию такого синопсиса, чтобы вашу рукопись купили,— настройку фокуса внимания «Я успешный писатель»— и многое другое.</a:t>
            </a:r>
            <a:endParaRPr lang="ru-RU" sz="1400" dirty="0"/>
          </a:p>
        </p:txBody>
      </p:sp>
      <p:sp>
        <p:nvSpPr>
          <p:cNvPr id="4" name="Прямоугольник 3"/>
          <p:cNvSpPr/>
          <p:nvPr/>
        </p:nvSpPr>
        <p:spPr>
          <a:xfrm>
            <a:off x="4572000" y="188640"/>
            <a:ext cx="4320480" cy="861774"/>
          </a:xfrm>
          <a:prstGeom prst="rect">
            <a:avLst/>
          </a:prstGeom>
          <a:ln>
            <a:solidFill>
              <a:schemeClr val="tx1">
                <a:lumMod val="95000"/>
                <a:lumOff val="5000"/>
              </a:schemeClr>
            </a:solidFill>
          </a:ln>
        </p:spPr>
        <p:txBody>
          <a:bodyPr wrap="square">
            <a:spAutoFit/>
          </a:bodyPr>
          <a:lstStyle/>
          <a:p>
            <a:r>
              <a:rPr lang="ru-RU" sz="1000" dirty="0"/>
              <a:t>Никольская, Анна.</a:t>
            </a:r>
          </a:p>
          <a:p>
            <a:r>
              <a:rPr lang="ru-RU" sz="1000" dirty="0" smtClean="0"/>
              <a:t>Пиши </a:t>
            </a:r>
            <a:r>
              <a:rPr lang="ru-RU" sz="1000" dirty="0"/>
              <a:t>легко! Сторителлинг - как он есть [Текст] : издания для досуга / Анна Никольская, Анна Маншина. - Москва : АСТ, 2023. - 286, [1] с. - (Нонфикшн Рунета). </a:t>
            </a:r>
            <a:endParaRPr lang="ru-RU" sz="1000" dirty="0" smtClean="0"/>
          </a:p>
          <a:p>
            <a:r>
              <a:rPr lang="ru-RU" sz="1000" dirty="0" smtClean="0"/>
              <a:t>ББК </a:t>
            </a:r>
            <a:r>
              <a:rPr lang="ru-RU" sz="1000" dirty="0"/>
              <a:t>88.8</a:t>
            </a:r>
          </a:p>
        </p:txBody>
      </p:sp>
    </p:spTree>
    <p:extLst>
      <p:ext uri="{BB962C8B-B14F-4D97-AF65-F5344CB8AC3E}">
        <p14:creationId xmlns:p14="http://schemas.microsoft.com/office/powerpoint/2010/main" val="469742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b="18005"/>
          <a:stretch/>
        </p:blipFill>
        <p:spPr>
          <a:xfrm>
            <a:off x="332979" y="1377729"/>
            <a:ext cx="3806973" cy="4909304"/>
          </a:xfrm>
          <a:prstGeom prst="rect">
            <a:avLst/>
          </a:prstGeom>
          <a:ln w="38100">
            <a:solidFill>
              <a:schemeClr val="accent2"/>
            </a:solidFill>
          </a:ln>
        </p:spPr>
      </p:pic>
      <p:sp>
        <p:nvSpPr>
          <p:cNvPr id="3" name="Прямоугольник 2"/>
          <p:cNvSpPr/>
          <p:nvPr/>
        </p:nvSpPr>
        <p:spPr>
          <a:xfrm>
            <a:off x="4788024" y="1484784"/>
            <a:ext cx="3672408" cy="4832092"/>
          </a:xfrm>
          <a:prstGeom prst="rect">
            <a:avLst/>
          </a:prstGeom>
          <a:ln w="38100">
            <a:solidFill>
              <a:schemeClr val="accent2"/>
            </a:solidFill>
          </a:ln>
        </p:spPr>
        <p:txBody>
          <a:bodyPr wrap="square">
            <a:spAutoFit/>
          </a:bodyPr>
          <a:lstStyle/>
          <a:p>
            <a:pPr algn="ctr"/>
            <a:r>
              <a:rPr lang="ru-RU" sz="1400" dirty="0" smtClean="0"/>
              <a:t>Эта книга будет полезна всем, кто заботится о себе и своих близких. Вы получите все необходимые для современного человека знания по части медицины и научитесь:—</a:t>
            </a:r>
          </a:p>
          <a:p>
            <a:pPr algn="ctr"/>
            <a:r>
              <a:rPr lang="ru-RU" sz="1400" dirty="0" smtClean="0"/>
              <a:t> отличать неэффективные и сомнительные лекарства от действительно работающих;— </a:t>
            </a:r>
          </a:p>
          <a:p>
            <a:pPr algn="ctr"/>
            <a:r>
              <a:rPr lang="ru-RU" sz="1400" dirty="0" smtClean="0"/>
              <a:t>понимать, чем отличается хороший врач от посредственного специалиста; </a:t>
            </a:r>
          </a:p>
          <a:p>
            <a:pPr algn="ctr"/>
            <a:r>
              <a:rPr lang="ru-RU" sz="1400" dirty="0" smtClean="0"/>
              <a:t>А также:— перестанете тратить деньги на бесполезные препараты;— больше не будете ходить к шарлатанам, применяющим псевдомедицинские методики;— узнаете, как работает эффект плацебо;— сможете быстрее найти общий язык с любым интересующим вас врачом— и даже избавитесь от страха перед стоматологическим кабинетом. В конечном счете вы и сами не заметите, насколько улучшиться ваша жизнь! </a:t>
            </a:r>
            <a:endParaRPr lang="ru-RU" sz="1400" dirty="0"/>
          </a:p>
        </p:txBody>
      </p:sp>
      <p:sp>
        <p:nvSpPr>
          <p:cNvPr id="4" name="Прямоугольник 3"/>
          <p:cNvSpPr/>
          <p:nvPr/>
        </p:nvSpPr>
        <p:spPr>
          <a:xfrm>
            <a:off x="4463988" y="181595"/>
            <a:ext cx="4320480" cy="861774"/>
          </a:xfrm>
          <a:prstGeom prst="rect">
            <a:avLst/>
          </a:prstGeom>
          <a:ln>
            <a:solidFill>
              <a:schemeClr val="accent2">
                <a:lumMod val="50000"/>
              </a:schemeClr>
            </a:solidFill>
          </a:ln>
        </p:spPr>
        <p:txBody>
          <a:bodyPr wrap="square">
            <a:spAutoFit/>
          </a:bodyPr>
          <a:lstStyle/>
          <a:p>
            <a:r>
              <a:rPr lang="ru-RU" sz="1000" dirty="0" smtClean="0"/>
              <a:t>Квашенов</a:t>
            </a:r>
            <a:r>
              <a:rPr lang="ru-RU" sz="1000" dirty="0"/>
              <a:t>, Илья Александрович.</a:t>
            </a:r>
          </a:p>
          <a:p>
            <a:r>
              <a:rPr lang="ru-RU" sz="1000" dirty="0" smtClean="0"/>
              <a:t>Медицинский </a:t>
            </a:r>
            <a:r>
              <a:rPr lang="ru-RU" sz="1000" dirty="0"/>
              <a:t>ликбез. База [Текст] : научно-популярная литература / Илья Квашенов. - Москва : АСТ, 2023. - 382, [1] с. - (Наука на пальцах). - Библиогр.: с. 374-381. </a:t>
            </a:r>
            <a:endParaRPr lang="ru-RU" sz="1000" dirty="0" smtClean="0"/>
          </a:p>
          <a:p>
            <a:r>
              <a:rPr lang="ru-RU" sz="1000" dirty="0" smtClean="0"/>
              <a:t>ББК </a:t>
            </a:r>
            <a:r>
              <a:rPr lang="ru-RU" sz="1000" dirty="0"/>
              <a:t>5</a:t>
            </a:r>
          </a:p>
        </p:txBody>
      </p:sp>
    </p:spTree>
    <p:extLst>
      <p:ext uri="{BB962C8B-B14F-4D97-AF65-F5344CB8AC3E}">
        <p14:creationId xmlns:p14="http://schemas.microsoft.com/office/powerpoint/2010/main" val="3188405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996829"/>
            <a:ext cx="3464429" cy="5489857"/>
          </a:xfrm>
          <a:prstGeom prst="rect">
            <a:avLst/>
          </a:prstGeom>
          <a:ln w="38100">
            <a:solidFill>
              <a:srgbClr val="00B050"/>
            </a:solidFill>
          </a:ln>
        </p:spPr>
      </p:pic>
      <p:sp>
        <p:nvSpPr>
          <p:cNvPr id="3" name="Прямоугольник 2"/>
          <p:cNvSpPr/>
          <p:nvPr/>
        </p:nvSpPr>
        <p:spPr>
          <a:xfrm>
            <a:off x="4427984" y="1654594"/>
            <a:ext cx="4392488" cy="4832092"/>
          </a:xfrm>
          <a:prstGeom prst="rect">
            <a:avLst/>
          </a:prstGeom>
          <a:ln w="38100">
            <a:solidFill>
              <a:srgbClr val="00B050"/>
            </a:solidFill>
          </a:ln>
        </p:spPr>
        <p:txBody>
          <a:bodyPr wrap="square">
            <a:spAutoFit/>
          </a:bodyPr>
          <a:lstStyle/>
          <a:p>
            <a:pPr algn="ctr"/>
            <a:r>
              <a:rPr lang="ru-RU" sz="1400" dirty="0" smtClean="0"/>
              <a:t>Экономика — это способ жизни общества. Неудивительно в таком случае и следующее тождество: здоровая экономика = здоровое общество. Поэтому всем нам так важно знать, как сохранить наше общественное здоровье, выстроить адекватную систему оценки работы каждой сферы социума, наладить внутренние связи и вовремя подмечать все изменения в экономических структурах.</a:t>
            </a:r>
          </a:p>
          <a:p>
            <a:pPr algn="ctr"/>
            <a:r>
              <a:rPr lang="ru-RU" sz="1400" dirty="0" smtClean="0"/>
              <a:t>Эта книга — не учебник, здесь нет нудных экономических законов и скучных математических формул, зато есть понимание сути нашей жизни, которая неразрывно связана с обществом. Мы рассмотрим предпосылки формирования рынков, обсудим необходимость зарождения денег, даже исследуем влияние открытия Колумба на торговые связи всего мира! </a:t>
            </a:r>
          </a:p>
          <a:p>
            <a:pPr algn="ctr"/>
            <a:r>
              <a:rPr lang="ru-RU" sz="1400" dirty="0" smtClean="0"/>
              <a:t>И это для того, чтобы сделать для вас экономику абсолютно прозрачной дисциплиной. Ведь постигать законы жизни общества стоит через живые примеры, исторические факты и логические связи, которые и привели в итоге к формированию нашего современного мира.</a:t>
            </a:r>
            <a:endParaRPr lang="ru-RU" sz="1400" dirty="0"/>
          </a:p>
        </p:txBody>
      </p:sp>
      <p:sp>
        <p:nvSpPr>
          <p:cNvPr id="4" name="Прямоугольник 3"/>
          <p:cNvSpPr/>
          <p:nvPr/>
        </p:nvSpPr>
        <p:spPr>
          <a:xfrm>
            <a:off x="4242357" y="332656"/>
            <a:ext cx="4599219" cy="861774"/>
          </a:xfrm>
          <a:prstGeom prst="rect">
            <a:avLst/>
          </a:prstGeom>
          <a:ln>
            <a:solidFill>
              <a:srgbClr val="00B050"/>
            </a:solidFill>
          </a:ln>
        </p:spPr>
        <p:txBody>
          <a:bodyPr wrap="square">
            <a:spAutoFit/>
          </a:bodyPr>
          <a:lstStyle/>
          <a:p>
            <a:r>
              <a:rPr lang="ru-RU" sz="1000" dirty="0" smtClean="0"/>
              <a:t>Никонов</a:t>
            </a:r>
            <a:r>
              <a:rPr lang="ru-RU" sz="1000" dirty="0"/>
              <a:t>, Александр.</a:t>
            </a:r>
          </a:p>
          <a:p>
            <a:r>
              <a:rPr lang="ru-RU" sz="1000" dirty="0" smtClean="0"/>
              <a:t>Экономика </a:t>
            </a:r>
            <a:r>
              <a:rPr lang="ru-RU" sz="1000" dirty="0"/>
              <a:t>на пальцах. Для тех, кто не понимает, как все устроено [Текст] : научно-популярная литература / Александр Никонов. - Москва : АСТ : Времена, 2023. - 446, [1] с. : ил. - (Наука для вундеркинда). </a:t>
            </a:r>
            <a:endParaRPr lang="ru-RU" sz="1000" dirty="0" smtClean="0"/>
          </a:p>
          <a:p>
            <a:r>
              <a:rPr lang="ru-RU" sz="1000" dirty="0" smtClean="0"/>
              <a:t>ББК </a:t>
            </a:r>
            <a:r>
              <a:rPr lang="ru-RU" sz="1000" dirty="0"/>
              <a:t>65</a:t>
            </a:r>
          </a:p>
        </p:txBody>
      </p:sp>
    </p:spTree>
    <p:extLst>
      <p:ext uri="{BB962C8B-B14F-4D97-AF65-F5344CB8AC3E}">
        <p14:creationId xmlns:p14="http://schemas.microsoft.com/office/powerpoint/2010/main" val="3297888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960775"/>
            <a:ext cx="3499127" cy="5501858"/>
          </a:xfrm>
          <a:prstGeom prst="rect">
            <a:avLst/>
          </a:prstGeom>
          <a:ln w="38100">
            <a:solidFill>
              <a:srgbClr val="00B050"/>
            </a:solidFill>
          </a:ln>
        </p:spPr>
      </p:pic>
      <p:sp>
        <p:nvSpPr>
          <p:cNvPr id="3" name="Прямоугольник 2"/>
          <p:cNvSpPr/>
          <p:nvPr/>
        </p:nvSpPr>
        <p:spPr>
          <a:xfrm>
            <a:off x="5076056" y="2276872"/>
            <a:ext cx="3456384" cy="4185761"/>
          </a:xfrm>
          <a:prstGeom prst="rect">
            <a:avLst/>
          </a:prstGeom>
          <a:ln w="38100">
            <a:solidFill>
              <a:srgbClr val="00B050"/>
            </a:solidFill>
          </a:ln>
        </p:spPr>
        <p:txBody>
          <a:bodyPr wrap="square">
            <a:spAutoFit/>
          </a:bodyPr>
          <a:lstStyle/>
          <a:p>
            <a:pPr algn="ctr"/>
            <a:r>
              <a:rPr lang="ru-RU" sz="1400" dirty="0" smtClean="0"/>
              <a:t>«Заметки директора школы» — это 55 реальных историй о школьной жизни, которые произошли с автором и которые помогли ему сформировать свои профессиональные принципы. Директор школы, в лице рассказчика, не просто описывает самые необычные ситуации и курьезные случаи, но и пытается разобраться в них, чтобы определить истинную причину и помочь сделать жизнь ребят в школе комфортнее. </a:t>
            </a:r>
          </a:p>
          <a:p>
            <a:pPr algn="ctr"/>
            <a:r>
              <a:rPr lang="ru-RU" sz="1400" dirty="0" smtClean="0"/>
              <a:t>Каждая глава «Заметок директора школы» заканчивается важным жизненным уроком, который в будущем может помочь родителям и педагогам принимать важные решения и становиться на сторону детей. </a:t>
            </a:r>
            <a:endParaRPr lang="ru-RU" sz="1400" dirty="0"/>
          </a:p>
        </p:txBody>
      </p:sp>
      <p:sp>
        <p:nvSpPr>
          <p:cNvPr id="4" name="Прямоугольник 3"/>
          <p:cNvSpPr/>
          <p:nvPr/>
        </p:nvSpPr>
        <p:spPr>
          <a:xfrm>
            <a:off x="4355976" y="476672"/>
            <a:ext cx="4572000" cy="707886"/>
          </a:xfrm>
          <a:prstGeom prst="rect">
            <a:avLst/>
          </a:prstGeom>
          <a:ln>
            <a:solidFill>
              <a:srgbClr val="00B050"/>
            </a:solidFill>
          </a:ln>
        </p:spPr>
        <p:txBody>
          <a:bodyPr>
            <a:spAutoFit/>
          </a:bodyPr>
          <a:lstStyle/>
          <a:p>
            <a:r>
              <a:rPr lang="ru-RU" sz="1000" dirty="0" smtClean="0"/>
              <a:t>Митин</a:t>
            </a:r>
            <a:r>
              <a:rPr lang="ru-RU" sz="1000" dirty="0"/>
              <a:t>, Михаил.</a:t>
            </a:r>
          </a:p>
          <a:p>
            <a:r>
              <a:rPr lang="ru-RU" sz="1000" dirty="0" smtClean="0"/>
              <a:t>Заметки </a:t>
            </a:r>
            <a:r>
              <a:rPr lang="ru-RU" sz="1000" dirty="0"/>
              <a:t>директора школы [Текст] : издания для досуга / Михаил Митин. - Москва : АСТ, 2023. - 318, [1] с. - (Звезда соцсети). </a:t>
            </a:r>
          </a:p>
          <a:p>
            <a:r>
              <a:rPr lang="ru-RU" sz="1000" dirty="0"/>
              <a:t>ББК 88.4</a:t>
            </a:r>
          </a:p>
        </p:txBody>
      </p:sp>
    </p:spTree>
    <p:extLst>
      <p:ext uri="{BB962C8B-B14F-4D97-AF65-F5344CB8AC3E}">
        <p14:creationId xmlns:p14="http://schemas.microsoft.com/office/powerpoint/2010/main" val="223080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980728"/>
            <a:ext cx="3875340" cy="5184576"/>
          </a:xfrm>
          <a:prstGeom prst="rect">
            <a:avLst/>
          </a:prstGeom>
          <a:ln w="38100">
            <a:solidFill>
              <a:schemeClr val="accent5">
                <a:lumMod val="75000"/>
              </a:schemeClr>
            </a:solidFill>
          </a:ln>
        </p:spPr>
      </p:pic>
      <p:sp>
        <p:nvSpPr>
          <p:cNvPr id="3" name="Прямоугольник 2"/>
          <p:cNvSpPr/>
          <p:nvPr/>
        </p:nvSpPr>
        <p:spPr>
          <a:xfrm>
            <a:off x="5004048" y="2206017"/>
            <a:ext cx="3168351" cy="3970318"/>
          </a:xfrm>
          <a:prstGeom prst="rect">
            <a:avLst/>
          </a:prstGeom>
          <a:ln w="38100">
            <a:solidFill>
              <a:schemeClr val="accent5">
                <a:lumMod val="75000"/>
              </a:schemeClr>
            </a:solidFill>
          </a:ln>
        </p:spPr>
        <p:txBody>
          <a:bodyPr wrap="square">
            <a:spAutoFit/>
          </a:bodyPr>
          <a:lstStyle/>
          <a:p>
            <a:pPr algn="ctr"/>
            <a:r>
              <a:rPr lang="ru-RU" sz="1400" dirty="0" smtClean="0"/>
              <a:t>Александр Райн — автор смешных, добрых и уютных рассказов, блогер с аудиторией более 100 000 подписчиков. </a:t>
            </a:r>
          </a:p>
          <a:p>
            <a:pPr algn="ctr"/>
            <a:r>
              <a:rPr lang="ru-RU" sz="1400" dirty="0" smtClean="0"/>
              <a:t>Каждый рассказ книги «Душевный разговор» — как глоток душистого чая в компании верных друзей: согревает, успокаивает, дарит веру в то, что все образуется. Вы окунетесь в мир, в котором люди готовы открыть свои сердца. Узнаете, зачем простой работяга нанял личного водителя, для чего женщина изобрела вечный двигатель, как обычный лист фанеры объединил целый двор, а домик на дереве отучил детвору ругаться матом… </a:t>
            </a:r>
          </a:p>
        </p:txBody>
      </p:sp>
      <p:sp>
        <p:nvSpPr>
          <p:cNvPr id="4" name="Прямоугольник 3"/>
          <p:cNvSpPr/>
          <p:nvPr/>
        </p:nvSpPr>
        <p:spPr>
          <a:xfrm>
            <a:off x="4427984" y="262970"/>
            <a:ext cx="4320480" cy="707886"/>
          </a:xfrm>
          <a:prstGeom prst="rect">
            <a:avLst/>
          </a:prstGeom>
          <a:ln>
            <a:solidFill>
              <a:schemeClr val="accent1">
                <a:lumMod val="75000"/>
              </a:schemeClr>
            </a:solidFill>
          </a:ln>
        </p:spPr>
        <p:txBody>
          <a:bodyPr wrap="square">
            <a:spAutoFit/>
          </a:bodyPr>
          <a:lstStyle/>
          <a:p>
            <a:r>
              <a:rPr lang="ru-RU" sz="1000" dirty="0" smtClean="0"/>
              <a:t>Цветы </a:t>
            </a:r>
            <a:r>
              <a:rPr lang="ru-RU" sz="1000" dirty="0"/>
              <a:t>жизни, или Родителей не выбирают [Текст] : сборник рассказов / Александр Цыпкин, Евгений Чеширк°, Александр Бессонов [и др.]. - Москва : АСТ, 2023. - 253, [1] с. - (Одобрено Рунетом). </a:t>
            </a:r>
            <a:endParaRPr lang="ru-RU" sz="1000" dirty="0" smtClean="0"/>
          </a:p>
          <a:p>
            <a:r>
              <a:rPr lang="ru-RU" sz="1000" dirty="0" smtClean="0"/>
              <a:t>ББК </a:t>
            </a:r>
            <a:r>
              <a:rPr lang="ru-RU" sz="1000" dirty="0"/>
              <a:t>84(2Рос=Рус)6я43</a:t>
            </a:r>
          </a:p>
        </p:txBody>
      </p:sp>
    </p:spTree>
    <p:extLst>
      <p:ext uri="{BB962C8B-B14F-4D97-AF65-F5344CB8AC3E}">
        <p14:creationId xmlns:p14="http://schemas.microsoft.com/office/powerpoint/2010/main" val="1615067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75216" y="2975562"/>
            <a:ext cx="3203848" cy="2246769"/>
          </a:xfrm>
          <a:prstGeom prst="rect">
            <a:avLst/>
          </a:prstGeom>
          <a:ln w="38100">
            <a:solidFill>
              <a:srgbClr val="92D050"/>
            </a:solidFill>
          </a:ln>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ru-RU" sz="1400" dirty="0" smtClean="0"/>
              <a:t>Разведение </a:t>
            </a:r>
            <a:r>
              <a:rPr lang="ru-RU" sz="1400" dirty="0"/>
              <a:t>сельскохозяйственных животных — это прибыльное, интересное и полезное дело. </a:t>
            </a:r>
            <a:endParaRPr lang="ru-RU" sz="1400" dirty="0" smtClean="0"/>
          </a:p>
          <a:p>
            <a:pPr algn="ctr"/>
            <a:r>
              <a:rPr lang="ru-RU" sz="1400" dirty="0" smtClean="0"/>
              <a:t>Но </a:t>
            </a:r>
            <a:r>
              <a:rPr lang="ru-RU" sz="1400" dirty="0"/>
              <a:t>успешным производителем сельскохозяйственной продукции может стать только тот, кто имеет специальные знания и подготовку. Именно такие знания, практические советы и хорошие идеи собраны в этой книге.</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205" y="472896"/>
            <a:ext cx="3776779" cy="5986258"/>
          </a:xfrm>
          <a:prstGeom prst="rect">
            <a:avLst/>
          </a:prstGeom>
          <a:ln w="38100">
            <a:solidFill>
              <a:srgbClr val="92D050"/>
            </a:solidFill>
          </a:ln>
        </p:spPr>
      </p:pic>
      <p:sp>
        <p:nvSpPr>
          <p:cNvPr id="4" name="Прямоугольник 3"/>
          <p:cNvSpPr/>
          <p:nvPr/>
        </p:nvSpPr>
        <p:spPr>
          <a:xfrm>
            <a:off x="4860032" y="472896"/>
            <a:ext cx="3888432" cy="1015663"/>
          </a:xfrm>
          <a:prstGeom prst="rect">
            <a:avLst/>
          </a:prstGeom>
          <a:ln>
            <a:solidFill>
              <a:srgbClr val="92D050"/>
            </a:solidFill>
          </a:ln>
        </p:spPr>
        <p:txBody>
          <a:bodyPr wrap="square">
            <a:spAutoFit/>
          </a:bodyPr>
          <a:lstStyle/>
          <a:p>
            <a:r>
              <a:rPr lang="ru-RU" sz="1000" dirty="0" smtClean="0"/>
              <a:t> Голубев</a:t>
            </a:r>
            <a:r>
              <a:rPr lang="ru-RU" sz="1000" dirty="0"/>
              <a:t>, Константин Андреевич.</a:t>
            </a:r>
          </a:p>
          <a:p>
            <a:r>
              <a:rPr lang="ru-RU" sz="1000" dirty="0" smtClean="0"/>
              <a:t>Козы</a:t>
            </a:r>
            <a:r>
              <a:rPr lang="ru-RU" sz="1000" dirty="0"/>
              <a:t>, овцы, коровы [Текст] : самое полное руководство по выращиванию и разведению / Константин Андреевич Голубев, Марина Владимировна Голубева. - Москва : АСТ : Кладезь, 2023. - 158, [1] с. : табл. - (Мое хозяйство</a:t>
            </a:r>
            <a:r>
              <a:rPr lang="ru-RU" sz="1000" dirty="0" smtClean="0"/>
              <a:t>).</a:t>
            </a:r>
          </a:p>
          <a:p>
            <a:r>
              <a:rPr lang="ru-RU" sz="1000" dirty="0" smtClean="0"/>
              <a:t>ББК </a:t>
            </a:r>
            <a:r>
              <a:rPr lang="ru-RU" sz="1000" dirty="0"/>
              <a:t>46</a:t>
            </a:r>
          </a:p>
        </p:txBody>
      </p:sp>
    </p:spTree>
    <p:extLst>
      <p:ext uri="{BB962C8B-B14F-4D97-AF65-F5344CB8AC3E}">
        <p14:creationId xmlns:p14="http://schemas.microsoft.com/office/powerpoint/2010/main" val="1924569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74" y="0"/>
            <a:ext cx="9128126" cy="6858000"/>
          </a:xfrm>
          <a:prstGeom prst="rect">
            <a:avLst/>
          </a:prstGeom>
        </p:spPr>
      </p:pic>
    </p:spTree>
    <p:extLst>
      <p:ext uri="{BB962C8B-B14F-4D97-AF65-F5344CB8AC3E}">
        <p14:creationId xmlns:p14="http://schemas.microsoft.com/office/powerpoint/2010/main" val="1673483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905232"/>
            <a:ext cx="3773490" cy="5483072"/>
          </a:xfrm>
          <a:prstGeom prst="rect">
            <a:avLst/>
          </a:prstGeom>
          <a:ln w="38100">
            <a:solidFill>
              <a:schemeClr val="tx1"/>
            </a:solidFill>
          </a:ln>
        </p:spPr>
      </p:pic>
      <p:sp>
        <p:nvSpPr>
          <p:cNvPr id="3" name="Прямоугольник 2"/>
          <p:cNvSpPr/>
          <p:nvPr/>
        </p:nvSpPr>
        <p:spPr>
          <a:xfrm>
            <a:off x="5220072" y="1340768"/>
            <a:ext cx="3438128" cy="5047536"/>
          </a:xfrm>
          <a:prstGeom prst="rect">
            <a:avLst/>
          </a:prstGeom>
          <a:ln w="38100">
            <a:solidFill>
              <a:schemeClr val="tx1"/>
            </a:solidFill>
          </a:ln>
        </p:spPr>
        <p:txBody>
          <a:bodyPr wrap="square">
            <a:spAutoFit/>
          </a:bodyPr>
          <a:lstStyle/>
          <a:p>
            <a:pPr algn="ctr"/>
            <a:r>
              <a:rPr lang="ru-RU" sz="1400" dirty="0" smtClean="0"/>
              <a:t>Блокадный </a:t>
            </a:r>
            <a:r>
              <a:rPr lang="ru-RU" sz="1400" dirty="0"/>
              <a:t>дневник Льва Маргулиса</a:t>
            </a:r>
            <a:r>
              <a:rPr lang="ru-RU" sz="1400" dirty="0" smtClean="0"/>
              <a:t>».</a:t>
            </a:r>
          </a:p>
          <a:p>
            <a:pPr algn="ctr"/>
            <a:r>
              <a:rPr lang="ru-RU" sz="1400" dirty="0" smtClean="0"/>
              <a:t> </a:t>
            </a:r>
            <a:r>
              <a:rPr lang="ru-RU" sz="1400" dirty="0"/>
              <a:t>Это записки скрипача, принимавшего участие в первом легендарном исполнении Седьмой симфонии Д. Д. Шостаковича в блокадном </a:t>
            </a:r>
            <a:r>
              <a:rPr lang="ru-RU" sz="1400" dirty="0" smtClean="0"/>
              <a:t>Ленинграде. В</a:t>
            </a:r>
            <a:r>
              <a:rPr lang="ru-RU" sz="1400" dirty="0"/>
              <a:t> книге использованы уникальные материалы из городских </a:t>
            </a:r>
            <a:r>
              <a:rPr lang="ru-RU" sz="1400" dirty="0" smtClean="0"/>
              <a:t>архивов, комментарии </a:t>
            </a:r>
            <a:r>
              <a:rPr lang="ru-RU" sz="1400" dirty="0"/>
              <a:t>А. Н. Крюкова, исследователя музыкального радиовещания в Ленинграде времен ВОВ и блокады, а также комментарии историка А. С. </a:t>
            </a:r>
            <a:r>
              <a:rPr lang="ru-RU" sz="1400" dirty="0" smtClean="0"/>
              <a:t>Романова. </a:t>
            </a:r>
          </a:p>
          <a:p>
            <a:pPr algn="ctr"/>
            <a:r>
              <a:rPr lang="ru-RU" sz="1400" dirty="0" smtClean="0"/>
              <a:t>И</a:t>
            </a:r>
            <a:r>
              <a:rPr lang="ru-RU" sz="1400" dirty="0"/>
              <a:t> дневник, и комментарии показывают, каким физическим и нравственным испытаниям подвергались жители блокадного города, открывают неизвестные ранее трагические страницы в жизни Большого симфонического оркестра Ленинградского Радиокомитета</a:t>
            </a:r>
            <a:r>
              <a:rPr lang="ru-RU" sz="1400" dirty="0" smtClean="0"/>
              <a:t>.</a:t>
            </a:r>
          </a:p>
          <a:p>
            <a:pPr algn="ctr"/>
            <a:r>
              <a:rPr lang="ru-RU" sz="1400" dirty="0" smtClean="0"/>
              <a:t> </a:t>
            </a:r>
            <a:r>
              <a:rPr lang="ru-RU" sz="1400" dirty="0"/>
              <a:t>Книга вышла в год семидесятилетия первого исполнения Седьмой симфонии в блокадном Ленинграде </a:t>
            </a:r>
          </a:p>
        </p:txBody>
      </p:sp>
      <p:sp>
        <p:nvSpPr>
          <p:cNvPr id="4" name="Прямоугольник 3"/>
          <p:cNvSpPr/>
          <p:nvPr/>
        </p:nvSpPr>
        <p:spPr>
          <a:xfrm>
            <a:off x="4913784" y="204178"/>
            <a:ext cx="3744416" cy="707886"/>
          </a:xfrm>
          <a:prstGeom prst="rect">
            <a:avLst/>
          </a:prstGeom>
          <a:ln>
            <a:solidFill>
              <a:schemeClr val="tx1">
                <a:lumMod val="95000"/>
                <a:lumOff val="5000"/>
              </a:schemeClr>
            </a:solidFill>
          </a:ln>
        </p:spPr>
        <p:txBody>
          <a:bodyPr wrap="square">
            <a:spAutoFit/>
          </a:bodyPr>
          <a:lstStyle/>
          <a:p>
            <a:r>
              <a:rPr lang="ru-RU" sz="1000" dirty="0" smtClean="0"/>
              <a:t>Человек </a:t>
            </a:r>
            <a:r>
              <a:rPr lang="ru-RU" sz="1000" dirty="0"/>
              <a:t>из оркестра [Текст] : блокадный дневник Льва Маргулиса / предисловие Андрея Крюкова. - Санкт-Петербург : Лениздат : Команда А, 2013. - 319, [1] с. : [16] л. </a:t>
            </a:r>
            <a:r>
              <a:rPr lang="ru-RU" sz="1000" dirty="0" smtClean="0"/>
              <a:t>ил.</a:t>
            </a:r>
          </a:p>
          <a:p>
            <a:r>
              <a:rPr lang="ru-RU" sz="1000" dirty="0" smtClean="0"/>
              <a:t>ББК </a:t>
            </a:r>
            <a:r>
              <a:rPr lang="ru-RU" sz="1000" dirty="0"/>
              <a:t>85.313(2)-8</a:t>
            </a:r>
          </a:p>
        </p:txBody>
      </p:sp>
    </p:spTree>
    <p:extLst>
      <p:ext uri="{BB962C8B-B14F-4D97-AF65-F5344CB8AC3E}">
        <p14:creationId xmlns:p14="http://schemas.microsoft.com/office/powerpoint/2010/main" val="904068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203167"/>
            <a:ext cx="3993184" cy="4990977"/>
          </a:xfrm>
          <a:prstGeom prst="rect">
            <a:avLst/>
          </a:prstGeom>
          <a:ln w="38100">
            <a:solidFill>
              <a:schemeClr val="bg1">
                <a:lumMod val="65000"/>
              </a:schemeClr>
            </a:solidFill>
          </a:ln>
        </p:spPr>
      </p:pic>
      <p:sp>
        <p:nvSpPr>
          <p:cNvPr id="3" name="Прямоугольник 2"/>
          <p:cNvSpPr/>
          <p:nvPr/>
        </p:nvSpPr>
        <p:spPr>
          <a:xfrm>
            <a:off x="5073118" y="2223826"/>
            <a:ext cx="3384376" cy="3970318"/>
          </a:xfrm>
          <a:prstGeom prst="rect">
            <a:avLst/>
          </a:prstGeom>
          <a:ln w="38100">
            <a:solidFill>
              <a:schemeClr val="bg1">
                <a:lumMod val="50000"/>
              </a:schemeClr>
            </a:solidFill>
          </a:ln>
        </p:spPr>
        <p:txBody>
          <a:bodyPr wrap="square">
            <a:spAutoFit/>
          </a:bodyPr>
          <a:lstStyle/>
          <a:p>
            <a:pPr algn="ctr"/>
            <a:r>
              <a:rPr lang="ru-RU" sz="1400" dirty="0" smtClean="0"/>
              <a:t>Сергей Васильевич Рахманинов, к сожалению, не оставил мемуаров, и перед нами фактически единственный подлинный мемуарный документ — рассказ композитора о себе. </a:t>
            </a:r>
          </a:p>
          <a:p>
            <a:pPr algn="ctr"/>
            <a:r>
              <a:rPr lang="ru-RU" sz="1400" dirty="0" smtClean="0"/>
              <a:t>Книга воспоминаний Рахманинова, записанных Оскаром фон Риземаном, была издана в Лондоне в 1934 году. Со страниц книги звучит голос нашего великого соотечественника, рассказывающего о своем детстве, годах учения, первых шагах в качестве пианиста, дирижера, о драматических событиях и триумфах, сделавших его уже к тридцати годам гордостью и славой России. </a:t>
            </a:r>
            <a:endParaRPr lang="ru-RU" sz="1400" dirty="0"/>
          </a:p>
        </p:txBody>
      </p:sp>
      <p:sp>
        <p:nvSpPr>
          <p:cNvPr id="4" name="Прямоугольник 3"/>
          <p:cNvSpPr/>
          <p:nvPr/>
        </p:nvSpPr>
        <p:spPr>
          <a:xfrm>
            <a:off x="4572000" y="238959"/>
            <a:ext cx="4464496" cy="861774"/>
          </a:xfrm>
          <a:prstGeom prst="rect">
            <a:avLst/>
          </a:prstGeom>
          <a:ln>
            <a:solidFill>
              <a:schemeClr val="bg1">
                <a:lumMod val="50000"/>
              </a:schemeClr>
            </a:solidFill>
          </a:ln>
        </p:spPr>
        <p:txBody>
          <a:bodyPr wrap="square">
            <a:spAutoFit/>
          </a:bodyPr>
          <a:lstStyle/>
          <a:p>
            <a:r>
              <a:rPr lang="ru-RU" sz="1000" dirty="0"/>
              <a:t> </a:t>
            </a:r>
            <a:r>
              <a:rPr lang="ru-RU" sz="1000" dirty="0" smtClean="0"/>
              <a:t>Сергей </a:t>
            </a:r>
            <a:r>
              <a:rPr lang="ru-RU" sz="1000" dirty="0"/>
              <a:t>Рахманинов. Воспоминания [Текст] : биография отдельного лица-Иллюстративный материал / автор текста и предисловия Оскар фон Риземан ; перевод с английского и послесловие Валентины Чемберджи. - Москва : АСТ, 2023. - 223 с. : [8] л. фот. : фот. - (Звезды века). - Указ.: с. </a:t>
            </a:r>
            <a:r>
              <a:rPr lang="ru-RU" sz="1000" dirty="0" smtClean="0"/>
              <a:t>217-223.</a:t>
            </a:r>
          </a:p>
          <a:p>
            <a:r>
              <a:rPr lang="ru-RU" sz="1000" dirty="0" smtClean="0"/>
              <a:t>ББК </a:t>
            </a:r>
            <a:r>
              <a:rPr lang="ru-RU" sz="1000" dirty="0"/>
              <a:t>85.313(2)-8</a:t>
            </a:r>
          </a:p>
        </p:txBody>
      </p:sp>
    </p:spTree>
    <p:extLst>
      <p:ext uri="{BB962C8B-B14F-4D97-AF65-F5344CB8AC3E}">
        <p14:creationId xmlns:p14="http://schemas.microsoft.com/office/powerpoint/2010/main" val="172829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980728"/>
            <a:ext cx="3315895" cy="5223875"/>
          </a:xfrm>
          <a:prstGeom prst="rect">
            <a:avLst/>
          </a:prstGeom>
          <a:ln w="38100">
            <a:solidFill>
              <a:schemeClr val="accent1">
                <a:lumMod val="50000"/>
              </a:schemeClr>
            </a:solidFill>
          </a:ln>
        </p:spPr>
      </p:pic>
      <p:sp>
        <p:nvSpPr>
          <p:cNvPr id="3" name="Прямоугольник 2"/>
          <p:cNvSpPr/>
          <p:nvPr/>
        </p:nvSpPr>
        <p:spPr>
          <a:xfrm>
            <a:off x="4716016" y="1850355"/>
            <a:ext cx="3960440" cy="4616648"/>
          </a:xfrm>
          <a:prstGeom prst="rect">
            <a:avLst/>
          </a:prstGeom>
          <a:ln w="38100">
            <a:solidFill>
              <a:schemeClr val="accent1">
                <a:lumMod val="50000"/>
              </a:schemeClr>
            </a:solidFill>
          </a:ln>
        </p:spPr>
        <p:txBody>
          <a:bodyPr wrap="square">
            <a:spAutoFit/>
          </a:bodyPr>
          <a:lstStyle/>
          <a:p>
            <a:pPr algn="ctr"/>
            <a:r>
              <a:rPr lang="ru-RU" sz="1400" dirty="0" smtClean="0"/>
              <a:t>Эта книга — фантастическая история успеха крестьянского сына на театральных подмостках России и Европы, рассказ о том, как под маской прячется душа артиста. В своей автобиографии Шаляпин рассказывает о своей непростой жизни, пути на большую сцену, о том, что подтолкнуло его к этому выбору, как проходило становление на сцене, делится мыслями о Родине, театре, опере, большевиках и соотечественниках. Интересны мысли великого певца и о выступлениях в России и за границей, а также впечатления о встречах с Лениным и Троцким, Горьким и Толстым, Репиным и Серовым, Гербертом Уэллсом и Бернардом Шоу. </a:t>
            </a:r>
          </a:p>
          <a:p>
            <a:pPr algn="ctr"/>
            <a:r>
              <a:rPr lang="ru-RU" sz="1400" dirty="0" smtClean="0"/>
              <a:t>В настоящее издание входят два главных произведения Шаляпина — автобиография и вышедшая в 1932 г., уже в эмиграции, «Маска и душа», в которой певец рассказал о своих отношениях с большевиками.</a:t>
            </a:r>
            <a:endParaRPr lang="ru-RU" sz="1400" dirty="0"/>
          </a:p>
        </p:txBody>
      </p:sp>
      <p:sp>
        <p:nvSpPr>
          <p:cNvPr id="4" name="Прямоугольник 3"/>
          <p:cNvSpPr/>
          <p:nvPr/>
        </p:nvSpPr>
        <p:spPr>
          <a:xfrm>
            <a:off x="4410236" y="272842"/>
            <a:ext cx="4554252" cy="707886"/>
          </a:xfrm>
          <a:prstGeom prst="rect">
            <a:avLst/>
          </a:prstGeom>
          <a:ln>
            <a:solidFill>
              <a:schemeClr val="accent1">
                <a:lumMod val="50000"/>
              </a:schemeClr>
            </a:solidFill>
          </a:ln>
        </p:spPr>
        <p:txBody>
          <a:bodyPr wrap="square">
            <a:spAutoFit/>
          </a:bodyPr>
          <a:lstStyle/>
          <a:p>
            <a:r>
              <a:rPr lang="ru-RU" sz="1000" dirty="0" smtClean="0"/>
              <a:t>Шаляпин </a:t>
            </a:r>
            <a:r>
              <a:rPr lang="ru-RU" sz="1000" dirty="0"/>
              <a:t>, Федор Иванович (1873-1938).</a:t>
            </a:r>
          </a:p>
          <a:p>
            <a:r>
              <a:rPr lang="ru-RU" sz="1000" dirty="0" smtClean="0"/>
              <a:t>Страницы </a:t>
            </a:r>
            <a:r>
              <a:rPr lang="ru-RU" sz="1000" dirty="0"/>
              <a:t>из моей жизни [Текст] : биография (Автобиография) / Федор Шаляпин. - Москва : Яуза : Эксмо, 2023. - 603, [2] с. - (</a:t>
            </a:r>
            <a:r>
              <a:rPr lang="ru-RU" sz="1000" dirty="0" smtClean="0"/>
              <a:t>Эпохальные мемуары).</a:t>
            </a:r>
            <a:endParaRPr lang="ru-RU" sz="1000" dirty="0"/>
          </a:p>
          <a:p>
            <a:r>
              <a:rPr lang="ru-RU" sz="1000" dirty="0" smtClean="0"/>
              <a:t>ББК </a:t>
            </a:r>
            <a:r>
              <a:rPr lang="ru-RU" sz="1000" dirty="0"/>
              <a:t>85.335.41-8</a:t>
            </a:r>
          </a:p>
        </p:txBody>
      </p:sp>
    </p:spTree>
    <p:extLst>
      <p:ext uri="{BB962C8B-B14F-4D97-AF65-F5344CB8AC3E}">
        <p14:creationId xmlns:p14="http://schemas.microsoft.com/office/powerpoint/2010/main" val="2916179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76672"/>
            <a:ext cx="3669779" cy="5555368"/>
          </a:xfrm>
          <a:prstGeom prst="rect">
            <a:avLst/>
          </a:prstGeom>
          <a:ln w="38100">
            <a:solidFill>
              <a:srgbClr val="7030A0"/>
            </a:solidFill>
          </a:ln>
        </p:spPr>
      </p:pic>
      <p:sp>
        <p:nvSpPr>
          <p:cNvPr id="3" name="Прямоугольник 2"/>
          <p:cNvSpPr/>
          <p:nvPr/>
        </p:nvSpPr>
        <p:spPr>
          <a:xfrm>
            <a:off x="4860032" y="1340768"/>
            <a:ext cx="3816424" cy="5262979"/>
          </a:xfrm>
          <a:prstGeom prst="rect">
            <a:avLst/>
          </a:prstGeom>
          <a:ln w="38100">
            <a:solidFill>
              <a:srgbClr val="7030A0"/>
            </a:solidFill>
          </a:ln>
        </p:spPr>
        <p:txBody>
          <a:bodyPr wrap="square">
            <a:spAutoFit/>
          </a:bodyPr>
          <a:lstStyle/>
          <a:p>
            <a:pPr algn="ctr"/>
            <a:r>
              <a:rPr lang="ru-RU" sz="1400" dirty="0" smtClean="0"/>
              <a:t>Дневники Евгения Шварца давно заняли свое место в огромном и много-образном пласте литературы. Прошлое в его дневниках переплеталось с настоящим:« В них чувствуешь живое человеческое существо Автора, таким, каким был он в тот день, когда писал". Дневники стали для Е. Шварца настоящей творческой лабораторией. Он словно писал этюды с натуры, создавал эскизы к портретам с непременным условием не поправлять самого себя, сохранять непосредственность первых впечатлений, остроту эмоциональной реакции. Нам не дано проникнуть в сокровенные глубины личности писателя, но его записи дают возможность к ней прикоснуться. Помогают этому и письма. Те, которые публикуются в настоящей книге, обращены к людям, творчески связанным со Шварцем: режиссеру Николаю Акимову, поэтам Самуилу Маршаку и Корнею Чуковскому, кинорежиссеру Григорию Козинцеву и многим другим. </a:t>
            </a:r>
            <a:endParaRPr lang="ru-RU" sz="1400" dirty="0"/>
          </a:p>
        </p:txBody>
      </p:sp>
      <p:sp>
        <p:nvSpPr>
          <p:cNvPr id="4" name="Прямоугольник 3"/>
          <p:cNvSpPr/>
          <p:nvPr/>
        </p:nvSpPr>
        <p:spPr>
          <a:xfrm>
            <a:off x="4283968" y="188640"/>
            <a:ext cx="4572000" cy="861774"/>
          </a:xfrm>
          <a:prstGeom prst="rect">
            <a:avLst/>
          </a:prstGeom>
          <a:ln>
            <a:solidFill>
              <a:srgbClr val="7030A0"/>
            </a:solidFill>
          </a:ln>
        </p:spPr>
        <p:txBody>
          <a:bodyPr>
            <a:spAutoFit/>
          </a:bodyPr>
          <a:lstStyle/>
          <a:p>
            <a:r>
              <a:rPr lang="ru-RU" sz="1000" dirty="0" smtClean="0"/>
              <a:t>Шварц</a:t>
            </a:r>
            <a:r>
              <a:rPr lang="ru-RU" sz="1000" dirty="0"/>
              <a:t>, Евгений Львович </a:t>
            </a:r>
          </a:p>
          <a:p>
            <a:r>
              <a:rPr lang="ru-RU" sz="1000" dirty="0" smtClean="0"/>
              <a:t>Люблю </a:t>
            </a:r>
            <a:r>
              <a:rPr lang="ru-RU" sz="1000" dirty="0"/>
              <a:t>удивляться [Текст] : дневники и письма 1938-1957 / Евгений Шварц ; предисловие Елизаветы Исаевой. - Москва : АСТ : Времена, 2022. - 316, [3] с. : [8] л. ил. - (Мемуары, дневники, письма</a:t>
            </a:r>
            <a:r>
              <a:rPr lang="ru-RU" sz="1000" dirty="0" smtClean="0"/>
              <a:t>).</a:t>
            </a:r>
          </a:p>
          <a:p>
            <a:r>
              <a:rPr lang="ru-RU" sz="1000" dirty="0" smtClean="0"/>
              <a:t>ББК </a:t>
            </a:r>
            <a:r>
              <a:rPr lang="ru-RU" sz="1000" dirty="0"/>
              <a:t>84(2Рос=Рус)6</a:t>
            </a:r>
          </a:p>
        </p:txBody>
      </p:sp>
    </p:spTree>
    <p:extLst>
      <p:ext uri="{BB962C8B-B14F-4D97-AF65-F5344CB8AC3E}">
        <p14:creationId xmlns:p14="http://schemas.microsoft.com/office/powerpoint/2010/main" val="2880629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548680"/>
            <a:ext cx="3714203" cy="5620434"/>
          </a:xfrm>
          <a:prstGeom prst="rect">
            <a:avLst/>
          </a:prstGeom>
          <a:solidFill>
            <a:schemeClr val="bg1">
              <a:lumMod val="65000"/>
            </a:schemeClr>
          </a:solidFill>
          <a:ln w="38100">
            <a:solidFill>
              <a:schemeClr val="bg1">
                <a:lumMod val="65000"/>
              </a:schemeClr>
            </a:solidFill>
          </a:ln>
        </p:spPr>
      </p:pic>
      <p:sp>
        <p:nvSpPr>
          <p:cNvPr id="3" name="Прямоугольник 2"/>
          <p:cNvSpPr/>
          <p:nvPr/>
        </p:nvSpPr>
        <p:spPr>
          <a:xfrm>
            <a:off x="4788024" y="2204864"/>
            <a:ext cx="3779131" cy="4401205"/>
          </a:xfrm>
          <a:prstGeom prst="rect">
            <a:avLst/>
          </a:prstGeom>
          <a:ln w="38100">
            <a:solidFill>
              <a:schemeClr val="bg1">
                <a:lumMod val="50000"/>
              </a:schemeClr>
            </a:solidFill>
          </a:ln>
        </p:spPr>
        <p:txBody>
          <a:bodyPr wrap="square">
            <a:spAutoFit/>
          </a:bodyPr>
          <a:lstStyle/>
          <a:p>
            <a:pPr algn="ctr"/>
            <a:r>
              <a:rPr lang="ru-RU" sz="1400" dirty="0" smtClean="0"/>
              <a:t>Эта книга — размышления Ирины Александровны о жизни, об искусстве и рассказы о близких ей людях: о Лидии Делекторской и Святославе Рихтере, о Марке Шагале и Александре Тышлере, об Илье Зильберштейне и Борисе Мессерере. </a:t>
            </a:r>
          </a:p>
          <a:p>
            <a:pPr algn="ctr"/>
            <a:r>
              <a:rPr lang="ru-RU" sz="1400" dirty="0" smtClean="0"/>
              <a:t>Авторская программа «Пятое измерение» для Ирины Александровны стала возможностью напрямую говорить со зрителями об искусстве, и не только об искусстве и художниках былых лет, но и о нынешних творцах и коллекционерах. «Пятое измерение» стало ее измерением, тем кругом, в котором сконцентрировался ее огромный мир. </a:t>
            </a:r>
          </a:p>
          <a:p>
            <a:pPr algn="ctr"/>
            <a:r>
              <a:rPr lang="ru-RU" sz="1400" dirty="0" smtClean="0"/>
              <a:t>Перед вами портреты мастеров ХХ века и рассказы Ирины Александровны о ней самой, о ее жизни. </a:t>
            </a:r>
            <a:endParaRPr lang="ru-RU" sz="1400" dirty="0"/>
          </a:p>
        </p:txBody>
      </p:sp>
      <p:sp>
        <p:nvSpPr>
          <p:cNvPr id="4" name="Прямоугольник 3"/>
          <p:cNvSpPr/>
          <p:nvPr/>
        </p:nvSpPr>
        <p:spPr>
          <a:xfrm>
            <a:off x="4550535" y="614591"/>
            <a:ext cx="4413953" cy="707886"/>
          </a:xfrm>
          <a:prstGeom prst="rect">
            <a:avLst/>
          </a:prstGeom>
          <a:ln>
            <a:solidFill>
              <a:schemeClr val="bg1">
                <a:lumMod val="50000"/>
              </a:schemeClr>
            </a:solidFill>
          </a:ln>
        </p:spPr>
        <p:txBody>
          <a:bodyPr wrap="square">
            <a:spAutoFit/>
          </a:bodyPr>
          <a:lstStyle/>
          <a:p>
            <a:r>
              <a:rPr lang="ru-RU" sz="1000" dirty="0" smtClean="0"/>
              <a:t>Антонова</a:t>
            </a:r>
            <a:r>
              <a:rPr lang="ru-RU" sz="1000" dirty="0"/>
              <a:t>, Ирина Александровна </a:t>
            </a:r>
          </a:p>
          <a:p>
            <a:r>
              <a:rPr lang="ru-RU" sz="1000" dirty="0" smtClean="0"/>
              <a:t>Об </a:t>
            </a:r>
            <a:r>
              <a:rPr lang="ru-RU" sz="1000" dirty="0"/>
              <a:t>искусстве и жизни [Текст] : разговоры между делом / Ирина Антонова. - Москва : АСТ, 2023. - 325 с. : фот., [12] л. цв. ил. - (Картина </a:t>
            </a:r>
            <a:r>
              <a:rPr lang="ru-RU" sz="1000" dirty="0" smtClean="0"/>
              <a:t>времени).</a:t>
            </a:r>
            <a:endParaRPr lang="ru-RU" sz="1000" dirty="0"/>
          </a:p>
          <a:p>
            <a:r>
              <a:rPr lang="ru-RU" sz="1000" dirty="0"/>
              <a:t>ББК 84(2Рос=Рус)6</a:t>
            </a:r>
          </a:p>
        </p:txBody>
      </p:sp>
    </p:spTree>
    <p:extLst>
      <p:ext uri="{BB962C8B-B14F-4D97-AF65-F5344CB8AC3E}">
        <p14:creationId xmlns:p14="http://schemas.microsoft.com/office/powerpoint/2010/main" val="2950742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835551"/>
            <a:ext cx="3532633" cy="5557805"/>
          </a:xfrm>
          <a:prstGeom prst="rect">
            <a:avLst/>
          </a:prstGeom>
          <a:solidFill>
            <a:schemeClr val="accent6">
              <a:lumMod val="60000"/>
              <a:lumOff val="40000"/>
            </a:schemeClr>
          </a:solidFill>
          <a:ln w="38100">
            <a:solidFill>
              <a:srgbClr val="FFC000"/>
            </a:solidFill>
          </a:ln>
        </p:spPr>
      </p:pic>
      <p:sp>
        <p:nvSpPr>
          <p:cNvPr id="3" name="Прямоугольник 2"/>
          <p:cNvSpPr/>
          <p:nvPr/>
        </p:nvSpPr>
        <p:spPr>
          <a:xfrm>
            <a:off x="5580112" y="1772816"/>
            <a:ext cx="3024336" cy="4616648"/>
          </a:xfrm>
          <a:prstGeom prst="rect">
            <a:avLst/>
          </a:prstGeom>
          <a:ln w="38100">
            <a:solidFill>
              <a:srgbClr val="FFC000"/>
            </a:solidFill>
          </a:ln>
        </p:spPr>
        <p:txBody>
          <a:bodyPr wrap="square">
            <a:spAutoFit/>
          </a:bodyPr>
          <a:lstStyle/>
          <a:p>
            <a:pPr algn="ctr"/>
            <a:r>
              <a:rPr lang="ru-RU" sz="1400" dirty="0" smtClean="0"/>
              <a:t>Елизавета Дьяконова </a:t>
            </a:r>
          </a:p>
          <a:p>
            <a:pPr algn="ctr"/>
            <a:r>
              <a:rPr lang="ru-RU" sz="1400" dirty="0" smtClean="0"/>
              <a:t>(1874 —1902) — писательница, публицист и яркая представительница прогрессивной части русского купечества XIX века. В ее «Дневниках русской женщины», которые она вела с 11 лет и до самой смерти, отразилась целая эпоха: семейные отношения, учеба, проблемы женского высшего образования, жизнь молодежи и студенчества 1890-х годов, личные переживания, портреты друзей и формирование женского движения. </a:t>
            </a:r>
          </a:p>
          <a:p>
            <a:pPr algn="ctr"/>
            <a:r>
              <a:rPr lang="ru-RU" sz="1400" dirty="0" smtClean="0"/>
              <a:t>Переживания и трудности на пути взросления, описанные Дьяконовой, остаются близкими читателям даже спустя столетие. </a:t>
            </a:r>
            <a:endParaRPr lang="ru-RU" sz="1400" dirty="0"/>
          </a:p>
        </p:txBody>
      </p:sp>
      <p:sp>
        <p:nvSpPr>
          <p:cNvPr id="4" name="Прямоугольник 3"/>
          <p:cNvSpPr/>
          <p:nvPr/>
        </p:nvSpPr>
        <p:spPr>
          <a:xfrm>
            <a:off x="5148064" y="332656"/>
            <a:ext cx="3600400" cy="861774"/>
          </a:xfrm>
          <a:prstGeom prst="rect">
            <a:avLst/>
          </a:prstGeom>
          <a:ln>
            <a:solidFill>
              <a:schemeClr val="bg1">
                <a:lumMod val="50000"/>
              </a:schemeClr>
            </a:solidFill>
          </a:ln>
        </p:spPr>
        <p:txBody>
          <a:bodyPr wrap="square">
            <a:spAutoFit/>
          </a:bodyPr>
          <a:lstStyle/>
          <a:p>
            <a:r>
              <a:rPr lang="ru-RU" sz="1000" dirty="0" smtClean="0"/>
              <a:t>Дьяконова</a:t>
            </a:r>
            <a:r>
              <a:rPr lang="ru-RU" sz="1000" dirty="0"/>
              <a:t>, Елизавета Александровна </a:t>
            </a:r>
          </a:p>
          <a:p>
            <a:r>
              <a:rPr lang="ru-RU" sz="1000" dirty="0" smtClean="0"/>
              <a:t>Дневники </a:t>
            </a:r>
            <a:r>
              <a:rPr lang="ru-RU" sz="1000" dirty="0"/>
              <a:t>русской женщины [Текст] : биография (Автобиография) / Елизавета Дьяконова. - Москва : Эксмо, 2023. - 762, [3] с. - (Всемирная литература (с картинкой)). </a:t>
            </a:r>
            <a:endParaRPr lang="ru-RU" sz="1000" dirty="0" smtClean="0"/>
          </a:p>
          <a:p>
            <a:r>
              <a:rPr lang="ru-RU" sz="1000" dirty="0" smtClean="0"/>
              <a:t>ББК </a:t>
            </a:r>
            <a:r>
              <a:rPr lang="ru-RU" sz="1000" dirty="0"/>
              <a:t>84(2Рос=Рус)1</a:t>
            </a:r>
          </a:p>
        </p:txBody>
      </p:sp>
    </p:spTree>
    <p:extLst>
      <p:ext uri="{BB962C8B-B14F-4D97-AF65-F5344CB8AC3E}">
        <p14:creationId xmlns:p14="http://schemas.microsoft.com/office/powerpoint/2010/main" val="725014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796582"/>
            <a:ext cx="3689184" cy="5584746"/>
          </a:xfrm>
          <a:prstGeom prst="rect">
            <a:avLst/>
          </a:prstGeom>
          <a:ln w="38100">
            <a:solidFill>
              <a:schemeClr val="tx1"/>
            </a:solidFill>
          </a:ln>
        </p:spPr>
      </p:pic>
      <p:sp>
        <p:nvSpPr>
          <p:cNvPr id="3" name="Прямоугольник 2"/>
          <p:cNvSpPr/>
          <p:nvPr/>
        </p:nvSpPr>
        <p:spPr>
          <a:xfrm>
            <a:off x="4932040" y="2060848"/>
            <a:ext cx="3851920" cy="3754874"/>
          </a:xfrm>
          <a:prstGeom prst="rect">
            <a:avLst/>
          </a:prstGeom>
          <a:ln w="38100">
            <a:solidFill>
              <a:schemeClr val="tx1"/>
            </a:solidFill>
          </a:ln>
        </p:spPr>
        <p:txBody>
          <a:bodyPr wrap="square">
            <a:spAutoFit/>
          </a:bodyPr>
          <a:lstStyle/>
          <a:p>
            <a:pPr algn="ctr"/>
            <a:r>
              <a:rPr lang="ru-RU" sz="1400" dirty="0" smtClean="0"/>
              <a:t>В этой книге Эльдар Александрович очень искренне и в то же время с долей иронии и юмора рассказывает о том, как сложилась его жизнь, почему мальчишка, мечтавший стать писателем и моряком, ничего не знавший о профессии режиссера, вдруг поступил во ВГИК, что помогало ему потом угадывать, какие нужно снимать фильмы, чтобы их любили зрители, почему известные артисты —С. Немоляева, В. Гафт, Л. Ахеджакова, А. Фрейндлих, А. Мягков и многие другие — с большим удовольствием играли в его картинах и дружили с ним, и каким образом он все же стал писателем. </a:t>
            </a:r>
          </a:p>
          <a:p>
            <a:pPr algn="ctr"/>
            <a:r>
              <a:rPr lang="ru-RU" sz="1400" dirty="0" smtClean="0"/>
              <a:t>Книга «Грустное лицо комедии, или Наконец подведенные итоги» рас-кроет вам секреты души и творчества большого мастера. </a:t>
            </a:r>
            <a:endParaRPr lang="ru-RU" sz="1400" dirty="0"/>
          </a:p>
        </p:txBody>
      </p:sp>
      <p:sp>
        <p:nvSpPr>
          <p:cNvPr id="4" name="Прямоугольник 3"/>
          <p:cNvSpPr/>
          <p:nvPr/>
        </p:nvSpPr>
        <p:spPr>
          <a:xfrm>
            <a:off x="4932040" y="211806"/>
            <a:ext cx="3744416" cy="1015663"/>
          </a:xfrm>
          <a:prstGeom prst="rect">
            <a:avLst/>
          </a:prstGeom>
          <a:ln>
            <a:solidFill>
              <a:schemeClr val="tx1">
                <a:lumMod val="95000"/>
                <a:lumOff val="5000"/>
              </a:schemeClr>
            </a:solidFill>
          </a:ln>
        </p:spPr>
        <p:txBody>
          <a:bodyPr wrap="square">
            <a:spAutoFit/>
          </a:bodyPr>
          <a:lstStyle/>
          <a:p>
            <a:r>
              <a:rPr lang="ru-RU" sz="1000" dirty="0" smtClean="0"/>
              <a:t>Рязанов</a:t>
            </a:r>
            <a:r>
              <a:rPr lang="ru-RU" sz="1000" dirty="0"/>
              <a:t>, Эльдар Александрович </a:t>
            </a:r>
            <a:endParaRPr lang="ru-RU" sz="1000" dirty="0" smtClean="0"/>
          </a:p>
          <a:p>
            <a:r>
              <a:rPr lang="ru-RU" sz="1000" dirty="0" smtClean="0"/>
              <a:t>Грустное </a:t>
            </a:r>
            <a:r>
              <a:rPr lang="ru-RU" sz="1000" dirty="0"/>
              <a:t>лицо комедии, или Наконец подведенные итоги [Текст] : биография (Автобиография) / Эльдар Рязанов ; предисловие автора. - Москва : АСТ, 2022. - 669, [2] с. : [8] л. фот. - (Зеркало </a:t>
            </a:r>
            <a:r>
              <a:rPr lang="ru-RU" sz="1000" dirty="0" smtClean="0"/>
              <a:t>памяти)</a:t>
            </a:r>
          </a:p>
          <a:p>
            <a:r>
              <a:rPr lang="ru-RU" sz="1000" dirty="0" smtClean="0"/>
              <a:t>ББК </a:t>
            </a:r>
            <a:r>
              <a:rPr lang="ru-RU" sz="1000" dirty="0"/>
              <a:t>85.373(2)-8</a:t>
            </a:r>
          </a:p>
        </p:txBody>
      </p:sp>
    </p:spTree>
    <p:extLst>
      <p:ext uri="{BB962C8B-B14F-4D97-AF65-F5344CB8AC3E}">
        <p14:creationId xmlns:p14="http://schemas.microsoft.com/office/powerpoint/2010/main" val="426984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485007"/>
            <a:ext cx="3893061" cy="5635269"/>
          </a:xfrm>
          <a:prstGeom prst="rect">
            <a:avLst/>
          </a:prstGeom>
          <a:noFill/>
          <a:ln w="38100">
            <a:solidFill>
              <a:schemeClr val="accent2">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860032" y="1719071"/>
            <a:ext cx="3672408" cy="4401205"/>
          </a:xfrm>
          <a:prstGeom prst="rect">
            <a:avLst/>
          </a:prstGeom>
          <a:ln w="38100">
            <a:solidFill>
              <a:schemeClr val="accent2">
                <a:lumMod val="75000"/>
              </a:schemeClr>
            </a:solidFill>
          </a:ln>
        </p:spPr>
        <p:txBody>
          <a:bodyPr wrap="square">
            <a:spAutoFit/>
          </a:bodyPr>
          <a:lstStyle/>
          <a:p>
            <a:pPr algn="ctr"/>
            <a:r>
              <a:rPr lang="ru-RU" sz="1400" dirty="0" smtClean="0"/>
              <a:t>Лев Ошанин — легендарный поэт, </a:t>
            </a:r>
            <a:r>
              <a:rPr lang="ru-RU" sz="1400" dirty="0"/>
              <a:t>о</a:t>
            </a:r>
            <a:r>
              <a:rPr lang="ru-RU" sz="1400" dirty="0" smtClean="0"/>
              <a:t>н объехал полмира, видел полярные льды и жаркие пустыни, шумные города и неосвоенную целину. И свои впечатления превратил в поэзию.</a:t>
            </a:r>
          </a:p>
          <a:p>
            <a:pPr algn="ctr"/>
            <a:r>
              <a:rPr lang="ru-RU" sz="1400" dirty="0" smtClean="0"/>
              <a:t> Наследие поэта многообразно — стихотворения, баллады, пьесы, стихотворные повести и конечно же, песни. «А у нас во дворе есть девчонка одна», «Солнечный круг», «Течет река Волга», «Эх, дороги» хорошо известны в исполнении Иосифа Кобзона, Майи Кристалинской, Людмилы Зыкиной, Муслима Магомаева. Этот ряд можно продолжать бесконечно, и каждое следующее название заставит людей старшего поколения ностальгировать, а молодых, не задумываясь, подхватывать строки, потому что песни Льва Ошанина не смолкают по сей день. </a:t>
            </a:r>
            <a:endParaRPr lang="ru-RU" sz="1400" dirty="0"/>
          </a:p>
        </p:txBody>
      </p:sp>
      <p:sp>
        <p:nvSpPr>
          <p:cNvPr id="3" name="Прямоугольник 2"/>
          <p:cNvSpPr/>
          <p:nvPr/>
        </p:nvSpPr>
        <p:spPr>
          <a:xfrm>
            <a:off x="4752020" y="332656"/>
            <a:ext cx="3888432" cy="707886"/>
          </a:xfrm>
          <a:prstGeom prst="rect">
            <a:avLst/>
          </a:prstGeom>
          <a:ln>
            <a:solidFill>
              <a:schemeClr val="accent2">
                <a:lumMod val="50000"/>
              </a:schemeClr>
            </a:solidFill>
          </a:ln>
        </p:spPr>
        <p:txBody>
          <a:bodyPr wrap="square">
            <a:spAutoFit/>
          </a:bodyPr>
          <a:lstStyle/>
          <a:p>
            <a:r>
              <a:rPr lang="ru-RU" sz="1000" dirty="0" smtClean="0"/>
              <a:t> </a:t>
            </a:r>
            <a:r>
              <a:rPr lang="ru-RU" sz="1000" dirty="0"/>
              <a:t>Ошанин, Лев Иванович.</a:t>
            </a:r>
          </a:p>
          <a:p>
            <a:r>
              <a:rPr lang="ru-RU" sz="1000" dirty="0" smtClean="0"/>
              <a:t>А </a:t>
            </a:r>
            <a:r>
              <a:rPr lang="ru-RU" sz="1000" dirty="0"/>
              <a:t>у нас во дворе есть девчонка одна [Текст] : стихи / Лев Ошанин. - Москва : АСТ, 2022. - 218, [5] с. : ил. - (Любимые поэты). </a:t>
            </a:r>
          </a:p>
          <a:p>
            <a:r>
              <a:rPr lang="ru-RU" sz="1000" dirty="0"/>
              <a:t>ББК 84(2Рос=Рус)6</a:t>
            </a:r>
          </a:p>
        </p:txBody>
      </p:sp>
    </p:spTree>
    <p:extLst>
      <p:ext uri="{BB962C8B-B14F-4D97-AF65-F5344CB8AC3E}">
        <p14:creationId xmlns:p14="http://schemas.microsoft.com/office/powerpoint/2010/main" val="281253201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321</TotalTime>
  <Words>882</Words>
  <Application>Microsoft Office PowerPoint</Application>
  <PresentationFormat>Экран (4:3)</PresentationFormat>
  <Paragraphs>83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Методист</dc:creator>
  <cp:lastModifiedBy>Методист</cp:lastModifiedBy>
  <cp:revision>29</cp:revision>
  <dcterms:created xsi:type="dcterms:W3CDTF">2023-08-01T12:33:39Z</dcterms:created>
  <dcterms:modified xsi:type="dcterms:W3CDTF">2023-09-12T08:40:34Z</dcterms:modified>
</cp:coreProperties>
</file>