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4" r:id="rId1"/>
  </p:sldMasterIdLst>
  <p:sldIdLst>
    <p:sldId id="276" r:id="rId2"/>
    <p:sldId id="365" r:id="rId3"/>
    <p:sldId id="333" r:id="rId4"/>
    <p:sldId id="291" r:id="rId5"/>
    <p:sldId id="309" r:id="rId6"/>
    <p:sldId id="256" r:id="rId7"/>
    <p:sldId id="261" r:id="rId8"/>
    <p:sldId id="284" r:id="rId9"/>
    <p:sldId id="387" r:id="rId10"/>
    <p:sldId id="385" r:id="rId11"/>
    <p:sldId id="386" r:id="rId12"/>
    <p:sldId id="257" r:id="rId13"/>
    <p:sldId id="262" r:id="rId14"/>
    <p:sldId id="264" r:id="rId15"/>
    <p:sldId id="265" r:id="rId16"/>
    <p:sldId id="266" r:id="rId17"/>
    <p:sldId id="267" r:id="rId18"/>
    <p:sldId id="271" r:id="rId19"/>
    <p:sldId id="272" r:id="rId20"/>
    <p:sldId id="273" r:id="rId21"/>
    <p:sldId id="274" r:id="rId22"/>
    <p:sldId id="275" r:id="rId23"/>
    <p:sldId id="277" r:id="rId24"/>
    <p:sldId id="349" r:id="rId25"/>
    <p:sldId id="295" r:id="rId26"/>
    <p:sldId id="390" r:id="rId27"/>
    <p:sldId id="347" r:id="rId28"/>
    <p:sldId id="348" r:id="rId29"/>
    <p:sldId id="364" r:id="rId30"/>
    <p:sldId id="368" r:id="rId31"/>
    <p:sldId id="269" r:id="rId32"/>
    <p:sldId id="268" r:id="rId33"/>
    <p:sldId id="380" r:id="rId34"/>
    <p:sldId id="379" r:id="rId35"/>
    <p:sldId id="260" r:id="rId36"/>
    <p:sldId id="278" r:id="rId37"/>
    <p:sldId id="258" r:id="rId38"/>
    <p:sldId id="280" r:id="rId39"/>
    <p:sldId id="281" r:id="rId40"/>
    <p:sldId id="282" r:id="rId41"/>
    <p:sldId id="283" r:id="rId42"/>
    <p:sldId id="363" r:id="rId43"/>
    <p:sldId id="285" r:id="rId44"/>
    <p:sldId id="286" r:id="rId45"/>
    <p:sldId id="350" r:id="rId46"/>
    <p:sldId id="287" r:id="rId47"/>
    <p:sldId id="289" r:id="rId48"/>
    <p:sldId id="373" r:id="rId49"/>
    <p:sldId id="372" r:id="rId50"/>
    <p:sldId id="378" r:id="rId51"/>
    <p:sldId id="288" r:id="rId52"/>
    <p:sldId id="279" r:id="rId53"/>
    <p:sldId id="290" r:id="rId54"/>
    <p:sldId id="367" r:id="rId55"/>
    <p:sldId id="375" r:id="rId56"/>
    <p:sldId id="292" r:id="rId57"/>
    <p:sldId id="293" r:id="rId58"/>
    <p:sldId id="294" r:id="rId59"/>
    <p:sldId id="296" r:id="rId60"/>
    <p:sldId id="297" r:id="rId61"/>
    <p:sldId id="298" r:id="rId62"/>
    <p:sldId id="259" r:id="rId63"/>
    <p:sldId id="339" r:id="rId64"/>
    <p:sldId id="299" r:id="rId65"/>
    <p:sldId id="324" r:id="rId66"/>
    <p:sldId id="302" r:id="rId67"/>
    <p:sldId id="263" r:id="rId68"/>
    <p:sldId id="303" r:id="rId69"/>
    <p:sldId id="356" r:id="rId70"/>
    <p:sldId id="305" r:id="rId71"/>
    <p:sldId id="335" r:id="rId72"/>
    <p:sldId id="316" r:id="rId73"/>
    <p:sldId id="270" r:id="rId74"/>
    <p:sldId id="301" r:id="rId75"/>
    <p:sldId id="304" r:id="rId76"/>
    <p:sldId id="306" r:id="rId77"/>
    <p:sldId id="307" r:id="rId78"/>
    <p:sldId id="308" r:id="rId79"/>
    <p:sldId id="310" r:id="rId80"/>
    <p:sldId id="311" r:id="rId81"/>
    <p:sldId id="312" r:id="rId82"/>
    <p:sldId id="300" r:id="rId83"/>
    <p:sldId id="377" r:id="rId84"/>
    <p:sldId id="343" r:id="rId85"/>
    <p:sldId id="391" r:id="rId86"/>
    <p:sldId id="313" r:id="rId87"/>
    <p:sldId id="376" r:id="rId88"/>
    <p:sldId id="328" r:id="rId89"/>
    <p:sldId id="320" r:id="rId90"/>
    <p:sldId id="317" r:id="rId91"/>
    <p:sldId id="318" r:id="rId92"/>
    <p:sldId id="374" r:id="rId93"/>
    <p:sldId id="321" r:id="rId94"/>
    <p:sldId id="323" r:id="rId95"/>
    <p:sldId id="389" r:id="rId96"/>
    <p:sldId id="354" r:id="rId97"/>
    <p:sldId id="383" r:id="rId98"/>
    <p:sldId id="384" r:id="rId99"/>
    <p:sldId id="319" r:id="rId100"/>
    <p:sldId id="314" r:id="rId101"/>
    <p:sldId id="315" r:id="rId102"/>
    <p:sldId id="325" r:id="rId103"/>
    <p:sldId id="326" r:id="rId104"/>
    <p:sldId id="342" r:id="rId105"/>
    <p:sldId id="327" r:id="rId106"/>
    <p:sldId id="329" r:id="rId107"/>
    <p:sldId id="388" r:id="rId108"/>
    <p:sldId id="330" r:id="rId109"/>
    <p:sldId id="331" r:id="rId110"/>
    <p:sldId id="332" r:id="rId111"/>
    <p:sldId id="344" r:id="rId112"/>
    <p:sldId id="345" r:id="rId113"/>
    <p:sldId id="361" r:id="rId114"/>
    <p:sldId id="359" r:id="rId115"/>
    <p:sldId id="336" r:id="rId116"/>
    <p:sldId id="337" r:id="rId117"/>
    <p:sldId id="338" r:id="rId118"/>
    <p:sldId id="340" r:id="rId119"/>
    <p:sldId id="341" r:id="rId120"/>
    <p:sldId id="346" r:id="rId121"/>
    <p:sldId id="351" r:id="rId122"/>
    <p:sldId id="352" r:id="rId123"/>
    <p:sldId id="353" r:id="rId124"/>
    <p:sldId id="357" r:id="rId125"/>
    <p:sldId id="358" r:id="rId126"/>
    <p:sldId id="362" r:id="rId127"/>
    <p:sldId id="366" r:id="rId128"/>
    <p:sldId id="355" r:id="rId129"/>
    <p:sldId id="369" r:id="rId130"/>
    <p:sldId id="370" r:id="rId131"/>
    <p:sldId id="371" r:id="rId132"/>
    <p:sldId id="381" r:id="rId133"/>
    <p:sldId id="382" r:id="rId1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05" autoAdjust="0"/>
    <p:restoredTop sz="94660"/>
  </p:normalViewPr>
  <p:slideViewPr>
    <p:cSldViewPr snapToGrid="0">
      <p:cViewPr varScale="1">
        <p:scale>
          <a:sx n="80" d="100"/>
          <a:sy n="80" d="100"/>
        </p:scale>
        <p:origin x="108"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CF0AF7A-EA7B-496D-8E99-4A68259F9F23}" type="datetimeFigureOut">
              <a:rPr lang="ru-RU" smtClean="0"/>
              <a:t>01.05.2020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288066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CF0AF7A-EA7B-496D-8E99-4A68259F9F23}" type="datetimeFigureOut">
              <a:rPr lang="ru-RU" smtClean="0"/>
              <a:t>01.05.2020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2398128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CF0AF7A-EA7B-496D-8E99-4A68259F9F23}" type="datetimeFigureOut">
              <a:rPr lang="ru-RU" smtClean="0"/>
              <a:t>01.05.2020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76AAAFD-0880-408D-B8E1-3FA94950DD60}"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10678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CF0AF7A-EA7B-496D-8E99-4A68259F9F23}" type="datetimeFigureOut">
              <a:rPr lang="ru-RU" smtClean="0"/>
              <a:t>01.05.2020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896185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CF0AF7A-EA7B-496D-8E99-4A68259F9F23}" type="datetimeFigureOut">
              <a:rPr lang="ru-RU" smtClean="0"/>
              <a:t>01.05.2020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76AAAFD-0880-408D-B8E1-3FA94950DD60}"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68085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5CF0AF7A-EA7B-496D-8E99-4A68259F9F23}" type="datetimeFigureOut">
              <a:rPr lang="ru-RU" smtClean="0"/>
              <a:t>01.05.2020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36147674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CF0AF7A-EA7B-496D-8E99-4A68259F9F23}" type="datetimeFigureOut">
              <a:rPr lang="ru-RU" smtClean="0"/>
              <a:t>01.05.2020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2042088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CF0AF7A-EA7B-496D-8E99-4A68259F9F23}" type="datetimeFigureOut">
              <a:rPr lang="ru-RU" smtClean="0"/>
              <a:t>01.05.2020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517745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CF0AF7A-EA7B-496D-8E99-4A68259F9F23}" type="datetimeFigureOut">
              <a:rPr lang="ru-RU" smtClean="0"/>
              <a:t>01.05.2020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446373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CF0AF7A-EA7B-496D-8E99-4A68259F9F23}" type="datetimeFigureOut">
              <a:rPr lang="ru-RU" smtClean="0"/>
              <a:t>01.05.2020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2595492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CF0AF7A-EA7B-496D-8E99-4A68259F9F23}" type="datetimeFigureOut">
              <a:rPr lang="ru-RU" smtClean="0"/>
              <a:t>01.05.2020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2231746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CF0AF7A-EA7B-496D-8E99-4A68259F9F23}" type="datetimeFigureOut">
              <a:rPr lang="ru-RU" smtClean="0"/>
              <a:t>01.05.2020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2373766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CF0AF7A-EA7B-496D-8E99-4A68259F9F23}" type="datetimeFigureOut">
              <a:rPr lang="ru-RU" smtClean="0"/>
              <a:t>01.05.2020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3251244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F0AF7A-EA7B-496D-8E99-4A68259F9F23}" type="datetimeFigureOut">
              <a:rPr lang="ru-RU" smtClean="0"/>
              <a:t>01.05.2020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4163050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CF0AF7A-EA7B-496D-8E99-4A68259F9F23}" type="datetimeFigureOut">
              <a:rPr lang="ru-RU" smtClean="0"/>
              <a:t>01.05.2020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788130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CF0AF7A-EA7B-496D-8E99-4A68259F9F23}" type="datetimeFigureOut">
              <a:rPr lang="ru-RU" smtClean="0"/>
              <a:t>01.05.2020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76AAAFD-0880-408D-B8E1-3FA94950DD60}" type="slidenum">
              <a:rPr lang="ru-RU" smtClean="0"/>
              <a:t>‹#›</a:t>
            </a:fld>
            <a:endParaRPr lang="ru-RU"/>
          </a:p>
        </p:txBody>
      </p:sp>
    </p:spTree>
    <p:extLst>
      <p:ext uri="{BB962C8B-B14F-4D97-AF65-F5344CB8AC3E}">
        <p14:creationId xmlns:p14="http://schemas.microsoft.com/office/powerpoint/2010/main" val="29358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CF0AF7A-EA7B-496D-8E99-4A68259F9F23}" type="datetimeFigureOut">
              <a:rPr lang="ru-RU" smtClean="0"/>
              <a:t>01.05.2020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76AAAFD-0880-408D-B8E1-3FA94950DD60}" type="slidenum">
              <a:rPr lang="ru-RU" smtClean="0"/>
              <a:t>‹#›</a:t>
            </a:fld>
            <a:endParaRPr lang="ru-RU"/>
          </a:p>
        </p:txBody>
      </p:sp>
    </p:spTree>
    <p:extLst>
      <p:ext uri="{BB962C8B-B14F-4D97-AF65-F5344CB8AC3E}">
        <p14:creationId xmlns:p14="http://schemas.microsoft.com/office/powerpoint/2010/main" val="2002453280"/>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 id="2147483966" r:id="rId12"/>
    <p:sldLayoutId id="2147483967" r:id="rId13"/>
    <p:sldLayoutId id="2147483968" r:id="rId14"/>
    <p:sldLayoutId id="2147483969" r:id="rId15"/>
    <p:sldLayoutId id="214748397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11.jp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14.jp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123.jp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12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131.jp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13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flipH="1">
            <a:off x="2622884" y="541421"/>
            <a:ext cx="8710862" cy="15604272"/>
          </a:xfrm>
          <a:prstGeom prst="rect">
            <a:avLst/>
          </a:prstGeom>
          <a:noFill/>
        </p:spPr>
        <p:txBody>
          <a:bodyPr wrap="square" rtlCol="0">
            <a:spAutoFit/>
          </a:bodyPr>
          <a:lstStyle/>
          <a:p>
            <a:r>
              <a:rPr lang="ru-RU" sz="9600" dirty="0" smtClean="0">
                <a:latin typeface="Cambria" panose="02040503050406030204" pitchFamily="18" charset="0"/>
                <a:ea typeface="Cambria" panose="02040503050406030204" pitchFamily="18" charset="0"/>
              </a:rPr>
              <a:t>КНИЖНЫЕ НОВИНКИ МБА</a:t>
            </a:r>
          </a:p>
          <a:p>
            <a:endParaRPr lang="ru-RU" sz="3600" dirty="0" smtClean="0">
              <a:latin typeface="Cambria" panose="02040503050406030204" pitchFamily="18" charset="0"/>
              <a:ea typeface="Cambria" panose="02040503050406030204" pitchFamily="18" charset="0"/>
            </a:endParaRPr>
          </a:p>
          <a:p>
            <a:endParaRPr lang="ru-RU" sz="3600" dirty="0">
              <a:latin typeface="Cambria" panose="02040503050406030204" pitchFamily="18" charset="0"/>
              <a:ea typeface="Cambria" panose="02040503050406030204" pitchFamily="18" charset="0"/>
            </a:endParaRPr>
          </a:p>
          <a:p>
            <a:endParaRPr lang="ru-RU" sz="3600" dirty="0" smtClean="0">
              <a:latin typeface="Cambria" panose="02040503050406030204" pitchFamily="18" charset="0"/>
              <a:ea typeface="Cambria" panose="02040503050406030204" pitchFamily="18" charset="0"/>
            </a:endParaRPr>
          </a:p>
          <a:p>
            <a:r>
              <a:rPr lang="ru-RU" sz="3600" dirty="0" smtClean="0">
                <a:latin typeface="Cambria" panose="02040503050406030204" pitchFamily="18" charset="0"/>
                <a:ea typeface="Cambria" panose="02040503050406030204" pitchFamily="18" charset="0"/>
              </a:rPr>
              <a:t>МКУК ЛМПРБ</a:t>
            </a:r>
            <a:endParaRPr lang="ru-RU" sz="3600" dirty="0">
              <a:latin typeface="Cambria" panose="02040503050406030204" pitchFamily="18" charset="0"/>
              <a:ea typeface="Cambria" panose="02040503050406030204" pitchFamily="18" charset="0"/>
            </a:endParaRPr>
          </a:p>
          <a:p>
            <a:endParaRPr lang="ru-RU" sz="9600" dirty="0" smtClean="0">
              <a:latin typeface="Cambria" panose="02040503050406030204" pitchFamily="18" charset="0"/>
              <a:ea typeface="Cambria" panose="02040503050406030204" pitchFamily="18" charset="0"/>
            </a:endParaRPr>
          </a:p>
          <a:p>
            <a:endParaRPr lang="ru-RU" sz="9600" dirty="0">
              <a:latin typeface="Cambria" panose="02040503050406030204" pitchFamily="18" charset="0"/>
              <a:ea typeface="Cambria" panose="02040503050406030204" pitchFamily="18" charset="0"/>
            </a:endParaRPr>
          </a:p>
          <a:p>
            <a:endParaRPr lang="ru-RU" sz="9600" dirty="0" smtClean="0">
              <a:latin typeface="Cambria" panose="02040503050406030204" pitchFamily="18" charset="0"/>
              <a:ea typeface="Cambria" panose="02040503050406030204" pitchFamily="18" charset="0"/>
            </a:endParaRPr>
          </a:p>
          <a:p>
            <a:endParaRPr lang="ru-RU" sz="9600" dirty="0">
              <a:latin typeface="Cambria" panose="02040503050406030204" pitchFamily="18" charset="0"/>
              <a:ea typeface="Cambria" panose="02040503050406030204" pitchFamily="18" charset="0"/>
            </a:endParaRPr>
          </a:p>
          <a:p>
            <a:endParaRPr lang="ru-RU" sz="9600" dirty="0" smtClean="0">
              <a:latin typeface="Cambria" panose="02040503050406030204" pitchFamily="18" charset="0"/>
              <a:ea typeface="Cambria" panose="02040503050406030204" pitchFamily="18" charset="0"/>
            </a:endParaRPr>
          </a:p>
          <a:p>
            <a:endParaRPr lang="ru-RU" sz="9600" dirty="0">
              <a:latin typeface="Cambria" panose="02040503050406030204" pitchFamily="18" charset="0"/>
              <a:ea typeface="Cambria" panose="02040503050406030204" pitchFamily="18" charset="0"/>
            </a:endParaRPr>
          </a:p>
          <a:p>
            <a:r>
              <a:rPr lang="ru-RU" sz="9600" dirty="0" smtClean="0">
                <a:latin typeface="Cambria" panose="02040503050406030204" pitchFamily="18" charset="0"/>
                <a:ea typeface="Cambria" panose="02040503050406030204" pitchFamily="18" charset="0"/>
              </a:rPr>
              <a:t>МКУК ЛМПРБ</a:t>
            </a:r>
            <a:endParaRPr lang="ru-RU" sz="9600" dirty="0">
              <a:latin typeface="Cambria" panose="02040503050406030204" pitchFamily="18" charset="0"/>
              <a:ea typeface="Cambria" panose="02040503050406030204" pitchFamily="18" charset="0"/>
            </a:endParaRPr>
          </a:p>
        </p:txBody>
      </p:sp>
      <p:sp>
        <p:nvSpPr>
          <p:cNvPr id="3" name="TextBox 2"/>
          <p:cNvSpPr txBox="1"/>
          <p:nvPr/>
        </p:nvSpPr>
        <p:spPr>
          <a:xfrm flipH="1">
            <a:off x="3619098" y="6148137"/>
            <a:ext cx="700239" cy="369332"/>
          </a:xfrm>
          <a:prstGeom prst="rect">
            <a:avLst/>
          </a:prstGeom>
          <a:noFill/>
        </p:spPr>
        <p:txBody>
          <a:bodyPr wrap="square" rtlCol="0">
            <a:spAutoFit/>
          </a:bodyPr>
          <a:lstStyle/>
          <a:p>
            <a:r>
              <a:rPr lang="ru-RU" dirty="0" smtClean="0"/>
              <a:t>2020</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98029">
            <a:off x="8554452" y="3690047"/>
            <a:ext cx="1913022" cy="2940147"/>
          </a:xfrm>
          <a:prstGeom prst="rect">
            <a:avLst/>
          </a:prstGeom>
        </p:spPr>
      </p:pic>
    </p:spTree>
    <p:extLst>
      <p:ext uri="{BB962C8B-B14F-4D97-AF65-F5344CB8AC3E}">
        <p14:creationId xmlns:p14="http://schemas.microsoft.com/office/powerpoint/2010/main" val="3674410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93085" y="1126887"/>
            <a:ext cx="4577347" cy="3970318"/>
          </a:xfrm>
          <a:prstGeom prst="rect">
            <a:avLst/>
          </a:prstGeom>
        </p:spPr>
        <p:txBody>
          <a:bodyPr wrap="square">
            <a:spAutoFit/>
          </a:bodyPr>
          <a:lstStyle/>
          <a:p>
            <a:r>
              <a:rPr lang="ru-RU" dirty="0" smtClean="0"/>
              <a:t>Последние месяцы Великой Отечественной войны, и фашистские бонзы, надеющиеся укрыться от наступающего возмездия, стараются обеспечить свое эфемерное будущее. Советскому разведчику Петро Кирилюку приходится превратиться в немецкого коммерсанта Карла Кремера и отправиться в Дрезден, в штаб </a:t>
            </a:r>
            <a:r>
              <a:rPr lang="ru-RU" dirty="0" err="1" smtClean="0"/>
              <a:t>группенфюрера</a:t>
            </a:r>
            <a:r>
              <a:rPr lang="ru-RU" dirty="0" smtClean="0"/>
              <a:t> СС фон </a:t>
            </a:r>
            <a:r>
              <a:rPr lang="ru-RU" dirty="0" err="1" smtClean="0"/>
              <a:t>Вайганга</a:t>
            </a:r>
            <a:r>
              <a:rPr lang="ru-RU" dirty="0" smtClean="0"/>
              <a:t>. Там же, под Дрезденом, находится секретный завод, который очень интересует руководство Красной армии... Широко известный роман одного из мастеров советской остросюжетной литературы.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52075" y="814137"/>
            <a:ext cx="3623476" cy="5661681"/>
          </a:xfrm>
          <a:prstGeom prst="rect">
            <a:avLst/>
          </a:prstGeom>
        </p:spPr>
      </p:pic>
    </p:spTree>
    <p:extLst>
      <p:ext uri="{BB962C8B-B14F-4D97-AF65-F5344CB8AC3E}">
        <p14:creationId xmlns:p14="http://schemas.microsoft.com/office/powerpoint/2010/main" val="323554983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19274" y="1271402"/>
            <a:ext cx="4311316" cy="3693319"/>
          </a:xfrm>
          <a:prstGeom prst="rect">
            <a:avLst/>
          </a:prstGeom>
        </p:spPr>
        <p:txBody>
          <a:bodyPr wrap="square">
            <a:spAutoFit/>
          </a:bodyPr>
          <a:lstStyle/>
          <a:p>
            <a:endParaRPr lang="ru-RU" dirty="0" smtClean="0"/>
          </a:p>
          <a:p>
            <a:r>
              <a:rPr lang="ru-RU" dirty="0" smtClean="0"/>
              <a:t>Лауреат Международного </a:t>
            </a:r>
            <a:r>
              <a:rPr lang="ru-RU" dirty="0" err="1" smtClean="0"/>
              <a:t>Букера</a:t>
            </a:r>
            <a:r>
              <a:rPr lang="ru-RU" dirty="0" smtClean="0"/>
              <a:t> Ольга </a:t>
            </a:r>
            <a:r>
              <a:rPr lang="ru-RU" dirty="0" err="1" smtClean="0"/>
              <a:t>Токарчук</a:t>
            </a:r>
            <a:r>
              <a:rPr lang="ru-RU" dirty="0" smtClean="0"/>
              <a:t> коллекционирует фантазии. В нашу серую повседневность она, словно шприцем, впрыскивает необъяснимое, странное, непривычное. Мороки из прошлого и альтернативное настоящее не поддаются обычной логике. Каждая история – мини-шедевр в духе современной готики. "Диковинные истории" – собрание причудливых рассказов, где каждая история – окно в потустороннее.</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0992" y="787400"/>
            <a:ext cx="3564645" cy="5606072"/>
          </a:xfrm>
          <a:prstGeom prst="rect">
            <a:avLst/>
          </a:prstGeom>
        </p:spPr>
      </p:pic>
    </p:spTree>
    <p:extLst>
      <p:ext uri="{BB962C8B-B14F-4D97-AF65-F5344CB8AC3E}">
        <p14:creationId xmlns:p14="http://schemas.microsoft.com/office/powerpoint/2010/main" val="66861068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93063" y="703262"/>
            <a:ext cx="4366125" cy="4524315"/>
          </a:xfrm>
          <a:prstGeom prst="rect">
            <a:avLst/>
          </a:prstGeom>
        </p:spPr>
        <p:txBody>
          <a:bodyPr wrap="square">
            <a:spAutoFit/>
          </a:bodyPr>
          <a:lstStyle/>
          <a:p>
            <a:endParaRPr lang="ru-RU" dirty="0" smtClean="0"/>
          </a:p>
          <a:p>
            <a:r>
              <a:rPr lang="ru-RU" dirty="0" smtClean="0"/>
              <a:t>Откуда мы родом? Откуда пришли сюда? Куда мы идем? В романе одного из самых оригинальных мировых писателей Ольги </a:t>
            </a:r>
            <a:r>
              <a:rPr lang="ru-RU" dirty="0" err="1" smtClean="0"/>
              <a:t>Токарчук</a:t>
            </a:r>
            <a:r>
              <a:rPr lang="ru-RU" dirty="0" smtClean="0"/>
              <a:t> размышления о путешествиях переплетаются с загадочными историями, связанными между собой темами смерти, движения, </a:t>
            </a:r>
            <a:r>
              <a:rPr lang="ru-RU" dirty="0" err="1" smtClean="0"/>
              <a:t>продлевания</a:t>
            </a:r>
            <a:r>
              <a:rPr lang="ru-RU" dirty="0" smtClean="0"/>
              <a:t> жизни и тайны человеческого тела. Мы все путники в этом мире: кто-то странствует с целью, кто-то без. Кто-то движется сквозь время, кто-то сквозь пространство. Что значит – быть путником, путешественником, бегуном? Завораживающий и потрясающий воображение роман Ольги </a:t>
            </a:r>
            <a:r>
              <a:rPr lang="ru-RU" dirty="0" err="1" smtClean="0"/>
              <a:t>Токарчук</a:t>
            </a:r>
            <a:r>
              <a:rPr lang="ru-RU" dirty="0" smtClean="0"/>
              <a:t> – настоящий шедевр.</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5397" y="856060"/>
            <a:ext cx="3391771" cy="5310798"/>
          </a:xfrm>
          <a:prstGeom prst="rect">
            <a:avLst/>
          </a:prstGeom>
        </p:spPr>
      </p:pic>
    </p:spTree>
    <p:extLst>
      <p:ext uri="{BB962C8B-B14F-4D97-AF65-F5344CB8AC3E}">
        <p14:creationId xmlns:p14="http://schemas.microsoft.com/office/powerpoint/2010/main" val="27741389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55369" y="851136"/>
            <a:ext cx="5971673" cy="5632311"/>
          </a:xfrm>
          <a:prstGeom prst="rect">
            <a:avLst/>
          </a:prstGeom>
        </p:spPr>
        <p:txBody>
          <a:bodyPr wrap="square">
            <a:spAutoFit/>
          </a:bodyPr>
          <a:lstStyle/>
          <a:p>
            <a:r>
              <a:rPr lang="ru-RU" dirty="0" smtClean="0"/>
              <a:t>"Гавань" представляет собой сплав фантасмагорий в духе Гофмана и Кэрролла с авантюрным сюжетом, напоминающем о "Похитителях бриллиантов" </a:t>
            </a:r>
            <a:r>
              <a:rPr lang="ru-RU" dirty="0" err="1" smtClean="0"/>
              <a:t>Буссенара</a:t>
            </a:r>
            <a:r>
              <a:rPr lang="ru-RU" dirty="0" smtClean="0"/>
              <a:t>. Это рискованное сочетание приправлено скандинавскими сагами и обработками легенд Средневековья. Мир Древа — Великого Ясеня, на котором живут рыцари, карлики, королевы, железнодорожники и снеговики, существует в особом пространстве, которое только отчасти напоминает земные реалии. Сюжет произведения начинается за несколько дней до Великого снегопада, когда почти все обитатели Древа впадают в Зимний сон. Но на одной из Ветвей осталась группа неспящих, которые наблюдают совершенно необычные события. Теперь их путь лежит вверх — к Верхушке, где выяснится причина Сбоя. Путешествие на край мира начинается.</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18778" y="702413"/>
            <a:ext cx="3906798" cy="5592329"/>
          </a:xfrm>
          <a:prstGeom prst="rect">
            <a:avLst/>
          </a:prstGeom>
        </p:spPr>
      </p:pic>
    </p:spTree>
    <p:extLst>
      <p:ext uri="{BB962C8B-B14F-4D97-AF65-F5344CB8AC3E}">
        <p14:creationId xmlns:p14="http://schemas.microsoft.com/office/powerpoint/2010/main" val="415620717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42001" y="1153884"/>
            <a:ext cx="6009104" cy="4524315"/>
          </a:xfrm>
          <a:prstGeom prst="rect">
            <a:avLst/>
          </a:prstGeom>
        </p:spPr>
        <p:txBody>
          <a:bodyPr wrap="square">
            <a:spAutoFit/>
          </a:bodyPr>
          <a:lstStyle/>
          <a:p>
            <a:r>
              <a:rPr lang="ru-RU" dirty="0" smtClean="0"/>
              <a:t>Василий Шукшин - известный советский писатель, талантливый кинорежиссер, сценарист, блестящий актер. Многие его романы и повести были экранизированы. Художественные фильм "Калина красная", снятый в 1973-1974 годах по одноименной повести, - последняя работа режиссера, ставшая одной из самых знаменитых и самых любимых для многих ценителей творчества Шукшина. Фильм был награжден главным призом Всесоюзного кинофестиваля в Баку, а также стал победителем фестиваля кино в Берлине. Произведения Василия Шукшина - о простых трудолюбивых людях, о жизни и ее сложностях, о судьбе и счастливом случае. Его герои - мечтатели-мудрецы, мужественные бунтари, искренние жизнелюбы.</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8328" y="853094"/>
            <a:ext cx="3535295" cy="5422231"/>
          </a:xfrm>
          <a:prstGeom prst="rect">
            <a:avLst/>
          </a:prstGeom>
        </p:spPr>
      </p:pic>
    </p:spTree>
    <p:extLst>
      <p:ext uri="{BB962C8B-B14F-4D97-AF65-F5344CB8AC3E}">
        <p14:creationId xmlns:p14="http://schemas.microsoft.com/office/powerpoint/2010/main" val="137949161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05925" y="1223670"/>
            <a:ext cx="5630779" cy="4801314"/>
          </a:xfrm>
          <a:prstGeom prst="rect">
            <a:avLst/>
          </a:prstGeom>
        </p:spPr>
        <p:txBody>
          <a:bodyPr wrap="square">
            <a:spAutoFit/>
          </a:bodyPr>
          <a:lstStyle/>
          <a:p>
            <a:r>
              <a:rPr lang="ru-RU" dirty="0" smtClean="0"/>
              <a:t>В африканских джунглях загадочным образом пропадает археологическая экспедиция ЮНЕСКО. Что это? Мистическая месть разгневанных богов за потревоженные храмы или банальная, но от этого не менее страшная работа местных бандформирований, нацеленных на захват заложников? Спасти российских участников экспедиции отправляется спецгруппа под командованием майора Реброва, но и с ней неожиданно пропадает связь. Раскроют ли джунгли свои тайны? Не окажутся ли они настолько невероятными, что поверить в происходящее сходу не смогут даже сами участники? В чью войну придется ввязаться Максиму Реброву, чтобы выполнить задание командования?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7103" y="911726"/>
            <a:ext cx="3438781" cy="5436962"/>
          </a:xfrm>
          <a:prstGeom prst="rect">
            <a:avLst/>
          </a:prstGeom>
        </p:spPr>
      </p:pic>
    </p:spTree>
    <p:extLst>
      <p:ext uri="{BB962C8B-B14F-4D97-AF65-F5344CB8AC3E}">
        <p14:creationId xmlns:p14="http://schemas.microsoft.com/office/powerpoint/2010/main" val="125640476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56300" y="1554271"/>
            <a:ext cx="4607426" cy="3970318"/>
          </a:xfrm>
          <a:prstGeom prst="rect">
            <a:avLst/>
          </a:prstGeom>
        </p:spPr>
        <p:txBody>
          <a:bodyPr wrap="square">
            <a:spAutoFit/>
          </a:bodyPr>
          <a:lstStyle/>
          <a:p>
            <a:r>
              <a:rPr lang="ru-RU" dirty="0" smtClean="0"/>
              <a:t>Стать свободной — главная мечта одинокой девочки. Если ради этого надо стать курсантом элитной Академии теней, значит, она это сделает. В подготовке побега все пригодится. А еще до побега надо помочь подруге обрести младших братьев. Вот только неизвестных врагов у маленькой рабыни империи все больше. И уровень их таков, что приходится искать союзников среди тех, от кого вроде бежишь. И побег теперь не побег, и казнь какая-то странная.</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4455" y="721894"/>
            <a:ext cx="3581745" cy="5635072"/>
          </a:xfrm>
          <a:prstGeom prst="rect">
            <a:avLst/>
          </a:prstGeom>
        </p:spPr>
      </p:pic>
    </p:spTree>
    <p:extLst>
      <p:ext uri="{BB962C8B-B14F-4D97-AF65-F5344CB8AC3E}">
        <p14:creationId xmlns:p14="http://schemas.microsoft.com/office/powerpoint/2010/main" val="231211221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91342" y="675774"/>
            <a:ext cx="5453647" cy="4801314"/>
          </a:xfrm>
          <a:prstGeom prst="rect">
            <a:avLst/>
          </a:prstGeom>
        </p:spPr>
        <p:txBody>
          <a:bodyPr wrap="square">
            <a:spAutoFit/>
          </a:bodyPr>
          <a:lstStyle/>
          <a:p>
            <a:r>
              <a:rPr lang="ru-RU" dirty="0" smtClean="0"/>
              <a:t>В дивном новом мире женщины не имеют права владеть собственностью, работать, любить, читать и писать. Они не могут бегать по утрам, устраивать пикники и вечеринки, им запрещено вторично выходить замуж. Им оставлена лишь одна функция. </a:t>
            </a:r>
            <a:r>
              <a:rPr lang="ru-RU" dirty="0" err="1" smtClean="0"/>
              <a:t>Фредова</a:t>
            </a:r>
            <a:r>
              <a:rPr lang="ru-RU" dirty="0" smtClean="0"/>
              <a:t> — Служанка. Один раз в день она может выйти за покупками, но ни разговаривать, ни вспоминать ей не положено. Раз в месяц она встречается со своим хозяином - Командором - и молится, чтобы от их соития получился здоровый ребенок. Потому что в дивном новом мире победившего христианского фундаментализма Служанка — всего-навсего сосуд воспроизводства. Обжигающий нервы роман лауреата Букеровской премии Маргарет </a:t>
            </a:r>
            <a:r>
              <a:rPr lang="ru-RU" dirty="0" err="1" smtClean="0"/>
              <a:t>Этвуд</a:t>
            </a:r>
            <a:r>
              <a:rPr lang="ru-RU" dirty="0" smtClean="0"/>
              <a:t> «Рассказ Служанки» — убедительная панорама будущего, которое может начаться завтра.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861" y="796090"/>
            <a:ext cx="3578733" cy="5559917"/>
          </a:xfrm>
          <a:prstGeom prst="rect">
            <a:avLst/>
          </a:prstGeom>
        </p:spPr>
      </p:pic>
    </p:spTree>
    <p:extLst>
      <p:ext uri="{BB962C8B-B14F-4D97-AF65-F5344CB8AC3E}">
        <p14:creationId xmlns:p14="http://schemas.microsoft.com/office/powerpoint/2010/main" val="14339901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85590" y="813916"/>
            <a:ext cx="5419558" cy="4801314"/>
          </a:xfrm>
          <a:prstGeom prst="rect">
            <a:avLst/>
          </a:prstGeom>
        </p:spPr>
        <p:txBody>
          <a:bodyPr wrap="square">
            <a:spAutoFit/>
          </a:bodyPr>
          <a:lstStyle/>
          <a:p>
            <a:r>
              <a:rPr lang="ru-RU" dirty="0" smtClean="0"/>
              <a:t>Микеланджело </a:t>
            </a:r>
            <a:r>
              <a:rPr lang="ru-RU" dirty="0" err="1" smtClean="0"/>
              <a:t>Буонаротти</a:t>
            </a:r>
            <a:r>
              <a:rPr lang="ru-RU" dirty="0" smtClean="0"/>
              <a:t>. Величайший скульптор, художник и поэт эпохи Возрождения. Создатель легендарного "Давида" и фресок Сикстинской капеллы. Он познал и прижизненную славу, и богатство, и зависть врагов, и ненависть ханжей и религиозных фанатиков. Его личная жизнь считалась скандальной и непристойной. Его творчество порой шокировало и возмущало. Его благополучие полностью зависело от капризов "князей Церкви", которые были его заказчиками… Почему Микеланджело постоянно существовал на грани – между творчеством и саморазрушением? И наконец, что давало ему силы вновь и вновь бросать вызов судьбе?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4350" y="546103"/>
            <a:ext cx="3625324" cy="5703634"/>
          </a:xfrm>
          <a:prstGeom prst="rect">
            <a:avLst/>
          </a:prstGeom>
        </p:spPr>
      </p:pic>
    </p:spTree>
    <p:extLst>
      <p:ext uri="{BB962C8B-B14F-4D97-AF65-F5344CB8AC3E}">
        <p14:creationId xmlns:p14="http://schemas.microsoft.com/office/powerpoint/2010/main" val="34643092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36795" y="1254951"/>
            <a:ext cx="5408195" cy="3970318"/>
          </a:xfrm>
          <a:prstGeom prst="rect">
            <a:avLst/>
          </a:prstGeom>
        </p:spPr>
        <p:txBody>
          <a:bodyPr wrap="square">
            <a:spAutoFit/>
          </a:bodyPr>
          <a:lstStyle/>
          <a:p>
            <a:r>
              <a:rPr lang="ru-RU" dirty="0" smtClean="0"/>
              <a:t>"Год спустя" выделяется из бесконечной череды вариаций на тему приключений легендарной четвёрки. Не только тем, что является прямым продолжением "Виконта де </a:t>
            </a:r>
            <a:r>
              <a:rPr lang="ru-RU" dirty="0" err="1" smtClean="0"/>
              <a:t>Бражелона</a:t>
            </a:r>
            <a:r>
              <a:rPr lang="ru-RU" dirty="0" smtClean="0"/>
              <a:t>", но и бережным, почти трепетным отношением автора к канону, неподражаемому стилю Дюма, а также героям великой трилогии, перенесённым на страницы "Шпаги д’Артаньяна".  Далеко не каждому дано вновь окунуться в перипетии сюжета, который принято считать завершённым. Нечасто выпадает возможность переиграть заново события классического и всеми любимого романа. Именно такой шанс сейчас в ваших руках, так что просто не упустите его!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9071" y="834189"/>
            <a:ext cx="3814736" cy="5710275"/>
          </a:xfrm>
          <a:prstGeom prst="rect">
            <a:avLst/>
          </a:prstGeom>
        </p:spPr>
      </p:pic>
    </p:spTree>
    <p:extLst>
      <p:ext uri="{BB962C8B-B14F-4D97-AF65-F5344CB8AC3E}">
        <p14:creationId xmlns:p14="http://schemas.microsoft.com/office/powerpoint/2010/main" val="142167894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85184" y="924403"/>
            <a:ext cx="5584658" cy="4801314"/>
          </a:xfrm>
          <a:prstGeom prst="rect">
            <a:avLst/>
          </a:prstGeom>
        </p:spPr>
        <p:txBody>
          <a:bodyPr wrap="square">
            <a:spAutoFit/>
          </a:bodyPr>
          <a:lstStyle/>
          <a:p>
            <a:r>
              <a:rPr lang="ru-RU" dirty="0" smtClean="0"/>
              <a:t>Сумрачный странник — таким мы привыкли воспринимать Гоголя. А он между тем был весьма необычным человеком, и прожитая им жизнь была также необычайна, полна самых ярких впечатлений и событий. Потому, быть может, важным является вопрос о сердечных тайнах Гоголя, о его отношениях с женщинами. Мария Петровна Балабина, Александра Осиповна Смирнова-</a:t>
            </a:r>
            <a:r>
              <a:rPr lang="ru-RU" dirty="0" err="1" smtClean="0"/>
              <a:t>Россет</a:t>
            </a:r>
            <a:r>
              <a:rPr lang="ru-RU" dirty="0" smtClean="0"/>
              <a:t>, Мария Николаевна Синельникова. Их черты сохранены для истории на старинных портретах, но кем они были для Гоголя, каковы были его чувства к этим женщинам и, главное, существовала ли на свете та единственная, которую великий писатель решился назвать невестой? Об этом рассказывает очередная книга серии</a:t>
            </a:r>
            <a:r>
              <a:rPr lang="ru-RU" dirty="0"/>
              <a:t>.</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1202" y="838868"/>
            <a:ext cx="3560512" cy="5477711"/>
          </a:xfrm>
          <a:prstGeom prst="rect">
            <a:avLst/>
          </a:prstGeom>
        </p:spPr>
      </p:pic>
    </p:spTree>
    <p:extLst>
      <p:ext uri="{BB962C8B-B14F-4D97-AF65-F5344CB8AC3E}">
        <p14:creationId xmlns:p14="http://schemas.microsoft.com/office/powerpoint/2010/main" val="2213871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27174" y="292138"/>
            <a:ext cx="6096000" cy="5355312"/>
          </a:xfrm>
          <a:prstGeom prst="rect">
            <a:avLst/>
          </a:prstGeom>
        </p:spPr>
        <p:txBody>
          <a:bodyPr>
            <a:spAutoFit/>
          </a:bodyPr>
          <a:lstStyle/>
          <a:p>
            <a:r>
              <a:rPr lang="ru-RU" dirty="0" smtClean="0"/>
              <a:t>Юрий </a:t>
            </a:r>
            <a:r>
              <a:rPr lang="ru-RU" dirty="0" err="1" smtClean="0"/>
              <a:t>Слезкин</a:t>
            </a:r>
            <a:r>
              <a:rPr lang="ru-RU" dirty="0" smtClean="0"/>
              <a:t> рассказывает историю Советского союза через историю одного из самых известных, показательных и трагических его символов. Дом правительства, он же Первый Дом Советов, он же легендарный Дом на набережной. Здесь жила элита СССР. Ученые и писатели, актеры и партийные деятели, маршалы и изобретатели, всесильные тираны и их жертвы, те, кого с восторгом ждали у подъезда ради автографа, и те, чье имя боялись произносить даже на кухнях. Демьян Бедный и Александр Серафимович, Светлана Аллилуева и Василий Сталин, Лаврентий Берия и Никита Хрущёв, Алексей Стаханов и Артём Микоян, Георгий Жуков и Иван Баграмян, Юрий Трифонов и Павел </a:t>
            </a:r>
            <a:r>
              <a:rPr lang="ru-RU" dirty="0" err="1" smtClean="0"/>
              <a:t>Постышев</a:t>
            </a:r>
            <a:r>
              <a:rPr lang="ru-RU" dirty="0" smtClean="0"/>
              <a:t>, Михаил Тухачевский и Василий Блюхер. В 1930-е и 1940-е годы около 800 жителей дома были репрессированы. Во времена большого террора некоторые квартиры меняли по нескольку хозяев в месяц. "Дом правительства" – это документальная история о том, как зарождался, развивался и погибал этот дом. А вместе с ним и вся страна. </a:t>
            </a:r>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62" y="556834"/>
            <a:ext cx="3950591" cy="5676900"/>
          </a:xfrm>
          <a:prstGeom prst="rect">
            <a:avLst/>
          </a:prstGeom>
        </p:spPr>
      </p:pic>
    </p:spTree>
    <p:extLst>
      <p:ext uri="{BB962C8B-B14F-4D97-AF65-F5344CB8AC3E}">
        <p14:creationId xmlns:p14="http://schemas.microsoft.com/office/powerpoint/2010/main" val="35160398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20917" y="622075"/>
            <a:ext cx="6196262" cy="5355312"/>
          </a:xfrm>
          <a:prstGeom prst="rect">
            <a:avLst/>
          </a:prstGeom>
        </p:spPr>
        <p:txBody>
          <a:bodyPr wrap="square">
            <a:spAutoFit/>
          </a:bodyPr>
          <a:lstStyle/>
          <a:p>
            <a:r>
              <a:rPr lang="ru-RU" dirty="0" smtClean="0"/>
              <a:t> «Хроники странствующего кота» — бестселлер Хи-</a:t>
            </a:r>
            <a:r>
              <a:rPr lang="ru-RU" dirty="0" err="1" smtClean="0"/>
              <a:t>ро</a:t>
            </a:r>
            <a:r>
              <a:rPr lang="ru-RU" dirty="0" smtClean="0"/>
              <a:t> </a:t>
            </a:r>
            <a:r>
              <a:rPr lang="ru-RU" dirty="0" err="1" smtClean="0"/>
              <a:t>Арикавы</a:t>
            </a:r>
            <a:r>
              <a:rPr lang="ru-RU" dirty="0" smtClean="0"/>
              <a:t>, покоривший сердца миллионов читателей по всему миру. Это трогательная история дружбы кота со «счастливым» именем Нана, что означает по-японски «семь», и его хозяина </a:t>
            </a:r>
            <a:r>
              <a:rPr lang="ru-RU" dirty="0" err="1" smtClean="0"/>
              <a:t>Сатору</a:t>
            </a:r>
            <a:r>
              <a:rPr lang="ru-RU" dirty="0" smtClean="0"/>
              <a:t>. Вместе с тем это роман-путешествие, в котором герои перемещаются как в пространстве, так и во времени: Нана открывает для себя безбрежные морские просторы и красоту горы </a:t>
            </a:r>
            <a:r>
              <a:rPr lang="ru-RU" dirty="0" err="1" smtClean="0"/>
              <a:t>Фудзи</a:t>
            </a:r>
            <a:r>
              <a:rPr lang="ru-RU" dirty="0" smtClean="0"/>
              <a:t>, а </a:t>
            </a:r>
            <a:r>
              <a:rPr lang="ru-RU" dirty="0" err="1" smtClean="0"/>
              <a:t>Сатору</a:t>
            </a:r>
            <a:r>
              <a:rPr lang="ru-RU" dirty="0" smtClean="0"/>
              <a:t> как будто заново переживает события детства и юности. На первый взгляд кот Нана, выступающий в роли рассказчика, реалист и прагматик до мозга костей, со своей, сугубо кошачьей, философией жизни. Однако ему удается так глубоко проникнуть во внутренний мир своего хозяина, что иногда он понимает его лучше его самого. Кто же они друг для друга? Зачем </a:t>
            </a:r>
            <a:r>
              <a:rPr lang="ru-RU" dirty="0" err="1" smtClean="0"/>
              <a:t>Сатору</a:t>
            </a:r>
            <a:r>
              <a:rPr lang="ru-RU" dirty="0" smtClean="0"/>
              <a:t> раз за разом отправляется в путь, прихватив с собой любимого кота?..</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0456" y="708080"/>
            <a:ext cx="3115765" cy="5591936"/>
          </a:xfrm>
          <a:prstGeom prst="rect">
            <a:avLst/>
          </a:prstGeom>
        </p:spPr>
      </p:pic>
    </p:spTree>
    <p:extLst>
      <p:ext uri="{BB962C8B-B14F-4D97-AF65-F5344CB8AC3E}">
        <p14:creationId xmlns:p14="http://schemas.microsoft.com/office/powerpoint/2010/main" val="350186758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74895" y="1286107"/>
            <a:ext cx="4335379" cy="3693319"/>
          </a:xfrm>
          <a:prstGeom prst="rect">
            <a:avLst/>
          </a:prstGeom>
        </p:spPr>
        <p:txBody>
          <a:bodyPr wrap="square">
            <a:spAutoFit/>
          </a:bodyPr>
          <a:lstStyle/>
          <a:p>
            <a:r>
              <a:rPr lang="ru-RU" dirty="0" smtClean="0"/>
              <a:t>Ра – любимый кот фараона. Он ленивый и избалованный, поэтому, когда во дворце начинается переполох из-за пропажи амулета, Ра нет до этого никакого дела. Он наслаждается вкусной едой и повышенным вниманием к своей персоне. Но у Ра есть друг – мудрый и трудолюбивый скарабей </a:t>
            </a:r>
            <a:r>
              <a:rPr lang="ru-RU" dirty="0" err="1" smtClean="0"/>
              <a:t>Хепри</a:t>
            </a:r>
            <a:r>
              <a:rPr lang="ru-RU" dirty="0" smtClean="0"/>
              <a:t>, который постоянно ругает его за лень. И как только Ра принимается за расследование, он понимает, что быть детективом – это не так уж и плохо, и у него это отлично получается!</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9252" y="820821"/>
            <a:ext cx="3611011" cy="5467193"/>
          </a:xfrm>
          <a:prstGeom prst="rect">
            <a:avLst/>
          </a:prstGeom>
        </p:spPr>
      </p:pic>
    </p:spTree>
    <p:extLst>
      <p:ext uri="{BB962C8B-B14F-4D97-AF65-F5344CB8AC3E}">
        <p14:creationId xmlns:p14="http://schemas.microsoft.com/office/powerpoint/2010/main" val="182524101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68594" y="878083"/>
            <a:ext cx="5481722" cy="5078313"/>
          </a:xfrm>
          <a:prstGeom prst="rect">
            <a:avLst/>
          </a:prstGeom>
        </p:spPr>
        <p:txBody>
          <a:bodyPr wrap="square">
            <a:spAutoFit/>
          </a:bodyPr>
          <a:lstStyle/>
          <a:p>
            <a:r>
              <a:rPr lang="ru-RU" dirty="0" smtClean="0"/>
              <a:t>Спросите, что может быть общего у кота и скарабея? Ра предпочитает целыми днями валяться у бассейна, а </a:t>
            </a:r>
            <a:r>
              <a:rPr lang="ru-RU" dirty="0" err="1" smtClean="0"/>
              <a:t>Хепри</a:t>
            </a:r>
            <a:r>
              <a:rPr lang="ru-RU" dirty="0" smtClean="0"/>
              <a:t> обожает трудиться. Но как только на горизонте появляется новое дело, этих двоих не остановить! Ни один преступник не уйдёт от возмездия… Ра Всемогущий – не просто любимый кот фараона. Он – Великий детектив! И, как у всякого сыщика, у него есть верный друг и напарник – скарабей </a:t>
            </a:r>
            <a:r>
              <a:rPr lang="ru-RU" dirty="0" err="1" smtClean="0"/>
              <a:t>Хепри</a:t>
            </a:r>
            <a:r>
              <a:rPr lang="ru-RU" dirty="0" smtClean="0"/>
              <a:t>. При этом, Ра очень ценит комфорт, вкусную еду и ради пустякового дела, не пошевелит и лапой. Ему нужна Великая тайна! И когда он узнаёт, что в Долине Царей разграблена священная усыпальница, то понимает, что дело как раз для него. Но пока он искал преступников, то не заметил, как над ним самим нависла серьёзная опасность!</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8873" y="671835"/>
            <a:ext cx="3865011" cy="5851758"/>
          </a:xfrm>
          <a:prstGeom prst="rect">
            <a:avLst/>
          </a:prstGeom>
        </p:spPr>
      </p:pic>
    </p:spTree>
    <p:extLst>
      <p:ext uri="{BB962C8B-B14F-4D97-AF65-F5344CB8AC3E}">
        <p14:creationId xmlns:p14="http://schemas.microsoft.com/office/powerpoint/2010/main" val="414999184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67257" y="1621394"/>
            <a:ext cx="3666289" cy="3416320"/>
          </a:xfrm>
          <a:prstGeom prst="rect">
            <a:avLst/>
          </a:prstGeom>
        </p:spPr>
        <p:txBody>
          <a:bodyPr wrap="square">
            <a:spAutoFit/>
          </a:bodyPr>
          <a:lstStyle/>
          <a:p>
            <a:r>
              <a:rPr lang="ru-RU" dirty="0" smtClean="0"/>
              <a:t>Захватывающая история современной британской писательницы и любительницы собак Джорджи </a:t>
            </a:r>
            <a:r>
              <a:rPr lang="ru-RU" dirty="0" err="1" smtClean="0"/>
              <a:t>Кроули</a:t>
            </a:r>
            <a:r>
              <a:rPr lang="ru-RU" dirty="0" smtClean="0"/>
              <a:t> о псе породы корги по имени Генри. Он живет в обычной семье в пригороде Лондона, но волею случая попадает в Букингемский дворец и становится одним из питомцев королевы.</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612" y="800256"/>
            <a:ext cx="3501393" cy="5538225"/>
          </a:xfrm>
          <a:prstGeom prst="rect">
            <a:avLst/>
          </a:prstGeom>
        </p:spPr>
      </p:pic>
    </p:spTree>
    <p:extLst>
      <p:ext uri="{BB962C8B-B14F-4D97-AF65-F5344CB8AC3E}">
        <p14:creationId xmlns:p14="http://schemas.microsoft.com/office/powerpoint/2010/main" val="168517499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49516" y="551032"/>
            <a:ext cx="6689558" cy="5355312"/>
          </a:xfrm>
          <a:prstGeom prst="rect">
            <a:avLst/>
          </a:prstGeom>
        </p:spPr>
        <p:txBody>
          <a:bodyPr wrap="square">
            <a:spAutoFit/>
          </a:bodyPr>
          <a:lstStyle/>
          <a:p>
            <a:endParaRPr lang="ru-RU" dirty="0" smtClean="0"/>
          </a:p>
          <a:p>
            <a:r>
              <a:rPr lang="ru-RU" dirty="0" err="1" smtClean="0"/>
              <a:t>Миа</a:t>
            </a:r>
            <a:r>
              <a:rPr lang="ru-RU" dirty="0" smtClean="0"/>
              <a:t> </a:t>
            </a:r>
            <a:r>
              <a:rPr lang="ru-RU" dirty="0" err="1" smtClean="0"/>
              <a:t>Канкимяки</a:t>
            </a:r>
            <a:r>
              <a:rPr lang="ru-RU" dirty="0" smtClean="0"/>
              <a:t> уходит с работы, продает свой дом и едет в Африку, чтобы увидеть, как жила Карен </a:t>
            </a:r>
            <a:r>
              <a:rPr lang="ru-RU" dirty="0" err="1" smtClean="0"/>
              <a:t>Бликсен</a:t>
            </a:r>
            <a:r>
              <a:rPr lang="ru-RU" dirty="0" smtClean="0"/>
              <a:t> — датская писательница, владевшая кофейной плантацией в 1920-х годах и охотившаяся на диких животных в саванне. Она вдохновляется отважными путешественницами и первооткрывательницами XIX века, которые в одиночку странствовали по самым опасным местам планеты. Во Флоренции </a:t>
            </a:r>
            <a:r>
              <a:rPr lang="ru-RU" dirty="0" err="1" smtClean="0"/>
              <a:t>Миа</a:t>
            </a:r>
            <a:r>
              <a:rPr lang="ru-RU" dirty="0" smtClean="0"/>
              <a:t> ищет забытые картины художниц Ренессанса, создававших грандиозные полотна, несмотря на все ограничения эпохи. В Японии она идет по следу </a:t>
            </a:r>
            <a:r>
              <a:rPr lang="ru-RU" dirty="0" err="1" smtClean="0"/>
              <a:t>Яёи</a:t>
            </a:r>
            <a:r>
              <a:rPr lang="ru-RU" dirty="0" smtClean="0"/>
              <a:t> </a:t>
            </a:r>
            <a:r>
              <a:rPr lang="ru-RU" dirty="0" err="1" smtClean="0"/>
              <a:t>Кусама</a:t>
            </a:r>
            <a:r>
              <a:rPr lang="ru-RU" dirty="0" smtClean="0"/>
              <a:t> — самой знаменитой художницы современности. Заново открывая миру незаслуженно забытые женские имена, в своем путешествии </a:t>
            </a:r>
            <a:r>
              <a:rPr lang="ru-RU" dirty="0" err="1" smtClean="0"/>
              <a:t>Миа</a:t>
            </a:r>
            <a:r>
              <a:rPr lang="ru-RU" dirty="0" smtClean="0"/>
              <a:t> учится вдохновенной жизни и находит свой писательский голос. Эта книга — захватывающее путешествие по самым разным странам и эпохам, показывающее, на что способны женщины, свободные от стереотипов и условностей!</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9706" y="551032"/>
            <a:ext cx="3479336" cy="5471907"/>
          </a:xfrm>
          <a:prstGeom prst="rect">
            <a:avLst/>
          </a:prstGeom>
        </p:spPr>
      </p:pic>
    </p:spTree>
    <p:extLst>
      <p:ext uri="{BB962C8B-B14F-4D97-AF65-F5344CB8AC3E}">
        <p14:creationId xmlns:p14="http://schemas.microsoft.com/office/powerpoint/2010/main" val="66157390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82652" y="1539070"/>
            <a:ext cx="5690937" cy="3970318"/>
          </a:xfrm>
          <a:prstGeom prst="rect">
            <a:avLst/>
          </a:prstGeom>
        </p:spPr>
        <p:txBody>
          <a:bodyPr wrap="square">
            <a:spAutoFit/>
          </a:bodyPr>
          <a:lstStyle/>
          <a:p>
            <a:r>
              <a:rPr lang="ru-RU" dirty="0" smtClean="0"/>
              <a:t>После смерти жены Иван потерял интерес ко всему. Перестав следить за собой, он остался без работы и оказался на больничной койке. Казалось, бы, надежды нет, но неожиданно для себя Иван нашел новый смысл жизни. Случайное знакомство с прекрасной незнакомкой, в которую он влюбился с первого взгляда, казалось бы, обещало ему счастье… Вот только эта женщина вскоре пропала, а когда Иван начал искать ее, выяснилось, что ее давно нет в живых! Кто же сводит Ивана с ума — неужели призрак? Или вполне реальный человек?</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7733" y="871621"/>
            <a:ext cx="3563893" cy="5606823"/>
          </a:xfrm>
          <a:prstGeom prst="rect">
            <a:avLst/>
          </a:prstGeom>
        </p:spPr>
      </p:pic>
    </p:spTree>
    <p:extLst>
      <p:ext uri="{BB962C8B-B14F-4D97-AF65-F5344CB8AC3E}">
        <p14:creationId xmlns:p14="http://schemas.microsoft.com/office/powerpoint/2010/main" val="279956929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16073" y="1324453"/>
            <a:ext cx="5717675" cy="4247317"/>
          </a:xfrm>
          <a:prstGeom prst="rect">
            <a:avLst/>
          </a:prstGeom>
        </p:spPr>
        <p:txBody>
          <a:bodyPr wrap="square">
            <a:spAutoFit/>
          </a:bodyPr>
          <a:lstStyle/>
          <a:p>
            <a:r>
              <a:rPr lang="ru-RU" dirty="0" smtClean="0"/>
              <a:t>Вечер встречи одноклассников заканчивается трагически: признанный лидер класса, ныне успешный бизнесмен Влад Куличенко, убивает свою давнюю любовницу Машу. Вскоре подруга Маши Кристина оказывается в психушке: кто-то скомпрометировал ее в глазах любимого мужа, и тот выгнал жену из дома. Потом лучший друг Куличенко погибает в автоаварии… Из компании друзей, когда-то терроризировавших всю школу, остается одна Вика, но и она получает сообщения с угрозами. Насмерть перепуганная, Вика спешно уезжает из Москвы, но понимает, что скрыться от своего прошлого все равно не получится…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528" y="795064"/>
            <a:ext cx="3500393" cy="5506923"/>
          </a:xfrm>
          <a:prstGeom prst="rect">
            <a:avLst/>
          </a:prstGeom>
        </p:spPr>
      </p:pic>
    </p:spTree>
    <p:extLst>
      <p:ext uri="{BB962C8B-B14F-4D97-AF65-F5344CB8AC3E}">
        <p14:creationId xmlns:p14="http://schemas.microsoft.com/office/powerpoint/2010/main" val="248652310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43885" y="1328104"/>
            <a:ext cx="5248442" cy="4524315"/>
          </a:xfrm>
          <a:prstGeom prst="rect">
            <a:avLst/>
          </a:prstGeom>
        </p:spPr>
        <p:txBody>
          <a:bodyPr wrap="square">
            <a:spAutoFit/>
          </a:bodyPr>
          <a:lstStyle/>
          <a:p>
            <a:r>
              <a:rPr lang="ru-RU" dirty="0" smtClean="0"/>
              <a:t>Купить билет, поехать в Питер, можно даже одному. Обязательно в кого-нибудь влюбишься, в крайнем случае - в город. Станешь латать черные дни белыми ночами, сводить и разводить мосты, дороги которых уткнутся разметкой в небо. Достичь высот, стать великим - вот и ему казалось, что с высоты видно все. Но все, что он увидел: город холоден, люди не меняются, недели пролетают, в воскресенье вечером все задумываются о счастье. Кто-то переваривает субботу, другие не переваривают понедельник. Вопрос счастья по-прежнему открыт, как форточка, в которую можно увидеть звезды, а можно просто курить...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6411" y="901032"/>
            <a:ext cx="3420647" cy="5378460"/>
          </a:xfrm>
          <a:prstGeom prst="rect">
            <a:avLst/>
          </a:prstGeom>
        </p:spPr>
      </p:pic>
    </p:spTree>
    <p:extLst>
      <p:ext uri="{BB962C8B-B14F-4D97-AF65-F5344CB8AC3E}">
        <p14:creationId xmlns:p14="http://schemas.microsoft.com/office/powerpoint/2010/main" val="317228948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69625" y="1622183"/>
            <a:ext cx="3918954" cy="3970318"/>
          </a:xfrm>
          <a:prstGeom prst="rect">
            <a:avLst/>
          </a:prstGeom>
        </p:spPr>
        <p:txBody>
          <a:bodyPr wrap="square">
            <a:spAutoFit/>
          </a:bodyPr>
          <a:lstStyle/>
          <a:p>
            <a:r>
              <a:rPr lang="ru-RU" dirty="0" smtClean="0"/>
              <a:t>Санкт-Петербург, 1871 год. Чиновник сыскной полиции Арсений Яблочков расследует исчезновение юной Капы </a:t>
            </a:r>
            <a:r>
              <a:rPr lang="ru-RU" dirty="0" err="1" smtClean="0"/>
              <a:t>Гневышевой</a:t>
            </a:r>
            <a:r>
              <a:rPr lang="ru-RU" dirty="0" smtClean="0"/>
              <a:t> и убийство её брата Костика. Поиски приводят его в дачный домик в одном из предместий, где он находит окровавленный носовой платок пропавшей девушки. Однако выяснить, что произошло, ему не удается — сыщика оглушают ударом по голове, а домик поджигают…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1129" y="857584"/>
            <a:ext cx="3946712" cy="5499516"/>
          </a:xfrm>
          <a:prstGeom prst="rect">
            <a:avLst/>
          </a:prstGeom>
        </p:spPr>
      </p:pic>
    </p:spTree>
    <p:extLst>
      <p:ext uri="{BB962C8B-B14F-4D97-AF65-F5344CB8AC3E}">
        <p14:creationId xmlns:p14="http://schemas.microsoft.com/office/powerpoint/2010/main" val="417635743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67663" y="1241660"/>
            <a:ext cx="4319337" cy="3970318"/>
          </a:xfrm>
          <a:prstGeom prst="rect">
            <a:avLst/>
          </a:prstGeom>
        </p:spPr>
        <p:txBody>
          <a:bodyPr wrap="square">
            <a:spAutoFit/>
          </a:bodyPr>
          <a:lstStyle/>
          <a:p>
            <a:r>
              <a:rPr lang="ru-RU" dirty="0" smtClean="0"/>
              <a:t>Когда человек находит себя – где-то в бушующем море наступает штиль. Сборник стихов и прозы Аси Глейзер – доказательство того, что каждый может найти свою гавань, главное – верить в чудо. На этих страницах собраны зарисовки из жизни, каждая из которых пропитана своим настроением: тоской и радостью, переживаниями и надеждой, любовью и верой в чудеса. Здесь человек теряет и обретает себя, здесь строчки пахнут морем.</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017" y="878305"/>
            <a:ext cx="3553041" cy="5082039"/>
          </a:xfrm>
          <a:prstGeom prst="rect">
            <a:avLst/>
          </a:prstGeom>
        </p:spPr>
      </p:pic>
    </p:spTree>
    <p:extLst>
      <p:ext uri="{BB962C8B-B14F-4D97-AF65-F5344CB8AC3E}">
        <p14:creationId xmlns:p14="http://schemas.microsoft.com/office/powerpoint/2010/main" val="2231257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5128" y="842210"/>
            <a:ext cx="3518213" cy="5434932"/>
          </a:xfrm>
          <a:prstGeom prst="rect">
            <a:avLst/>
          </a:prstGeom>
        </p:spPr>
      </p:pic>
      <p:sp>
        <p:nvSpPr>
          <p:cNvPr id="3" name="Прямоугольник 2"/>
          <p:cNvSpPr/>
          <p:nvPr/>
        </p:nvSpPr>
        <p:spPr>
          <a:xfrm>
            <a:off x="5510463" y="2143568"/>
            <a:ext cx="4319337" cy="2031325"/>
          </a:xfrm>
          <a:prstGeom prst="rect">
            <a:avLst/>
          </a:prstGeom>
        </p:spPr>
        <p:txBody>
          <a:bodyPr wrap="square">
            <a:spAutoFit/>
          </a:bodyPr>
          <a:lstStyle/>
          <a:p>
            <a:r>
              <a:rPr lang="ru-RU" dirty="0" smtClean="0"/>
              <a:t>Знаменитый цикл роман «Юрий» был не окончен и рассказывает о борьбе младшего сына великого московского князя Дмитрия Ивановича Донского со своим племянником Василием II за верховную власть в Северо-Восточной Руси.</a:t>
            </a:r>
            <a:endParaRPr lang="ru-RU" dirty="0"/>
          </a:p>
        </p:txBody>
      </p:sp>
    </p:spTree>
    <p:extLst>
      <p:ext uri="{BB962C8B-B14F-4D97-AF65-F5344CB8AC3E}">
        <p14:creationId xmlns:p14="http://schemas.microsoft.com/office/powerpoint/2010/main" val="263796688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21763" y="1120627"/>
            <a:ext cx="4696995" cy="4247317"/>
          </a:xfrm>
          <a:prstGeom prst="rect">
            <a:avLst/>
          </a:prstGeom>
        </p:spPr>
        <p:txBody>
          <a:bodyPr wrap="square">
            <a:spAutoFit/>
          </a:bodyPr>
          <a:lstStyle/>
          <a:p>
            <a:r>
              <a:rPr lang="ru-RU" dirty="0" smtClean="0"/>
              <a:t>Книга посвящена жизни и творчеству трех выдающихся мастеров русской живописи рубежа ХIХ-ХХ веков - первого "русского импрессиониста", блистательного колориста и театрального декоратора Константина Коровина, "творца русского модерна", мечтателя и чудесного провидца "нездешних стран" Михаила Врубеля и "ироничного романтика ностальгических воспоминаний", создателя яркого, жизнерадостного, поэтичного образа России Бориса </a:t>
            </a:r>
            <a:r>
              <a:rPr lang="ru-RU" dirty="0" err="1" smtClean="0"/>
              <a:t>Кустодиева</a:t>
            </a:r>
            <a:r>
              <a:rPr lang="ru-RU" dirty="0" smtClean="0"/>
              <a:t>.</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21184" y="568762"/>
            <a:ext cx="4326065" cy="5699691"/>
          </a:xfrm>
          <a:prstGeom prst="rect">
            <a:avLst/>
          </a:prstGeom>
        </p:spPr>
      </p:pic>
    </p:spTree>
    <p:extLst>
      <p:ext uri="{BB962C8B-B14F-4D97-AF65-F5344CB8AC3E}">
        <p14:creationId xmlns:p14="http://schemas.microsoft.com/office/powerpoint/2010/main" val="107743090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35863" y="1410888"/>
            <a:ext cx="4330032" cy="3970318"/>
          </a:xfrm>
          <a:prstGeom prst="rect">
            <a:avLst/>
          </a:prstGeom>
        </p:spPr>
        <p:txBody>
          <a:bodyPr wrap="square">
            <a:spAutoFit/>
          </a:bodyPr>
          <a:lstStyle/>
          <a:p>
            <a:r>
              <a:rPr lang="ru-RU" dirty="0" smtClean="0"/>
              <a:t> Удалой князь Максим </a:t>
            </a:r>
            <a:r>
              <a:rPr lang="ru-RU" dirty="0" err="1" smtClean="0"/>
              <a:t>Раздольский</a:t>
            </a:r>
            <a:r>
              <a:rPr lang="ru-RU" dirty="0" smtClean="0"/>
              <a:t> с первой встречи пленил сердце боярской дочери Любаши. Однако за две недели до свадьбы исчезает сестра Максима Варвара. Князь вынужден оставить молодую жену и отправиться на поиски. Но приключения, которые случились с ним по пути в заморскую страну, не сравнятся с теми напастями, которые предстоит пережить Любаше. Поможет ли ей талисман — изумрудное сердце — вновь встретиться с любимым?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56153" y="739988"/>
            <a:ext cx="3605394" cy="5722848"/>
          </a:xfrm>
          <a:prstGeom prst="rect">
            <a:avLst/>
          </a:prstGeom>
        </p:spPr>
      </p:pic>
    </p:spTree>
    <p:extLst>
      <p:ext uri="{BB962C8B-B14F-4D97-AF65-F5344CB8AC3E}">
        <p14:creationId xmlns:p14="http://schemas.microsoft.com/office/powerpoint/2010/main" val="277552676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48158" y="1167280"/>
            <a:ext cx="4783221" cy="4524315"/>
          </a:xfrm>
          <a:prstGeom prst="rect">
            <a:avLst/>
          </a:prstGeom>
        </p:spPr>
        <p:txBody>
          <a:bodyPr wrap="square">
            <a:spAutoFit/>
          </a:bodyPr>
          <a:lstStyle/>
          <a:p>
            <a:r>
              <a:rPr lang="ru-RU" dirty="0" smtClean="0"/>
              <a:t>Юная Мария, дочь Дмитрия </a:t>
            </a:r>
            <a:r>
              <a:rPr lang="ru-RU" dirty="0" err="1" smtClean="0"/>
              <a:t>Клинца</a:t>
            </a:r>
            <a:r>
              <a:rPr lang="ru-RU" dirty="0" smtClean="0"/>
              <a:t> и Анны Раменской, обманом увезена из родного дома, из Руси, раздираемой княжескими междоусобицами. Но и в других краях нет мира. Через Византию движутся на восток отряды рыцарей-крестоносцев. Один из этих рыцарей спасает Марию от ненавистных ей похитителей. Он так похож на героя ее снов, что она не смогла противиться и в первый же день знакомства стала его возлюбленной. Но рыцарь вовсе не намерен связывать себя с юной славянкой узами брака. Что это — прихоть бездушного соблазнителя или груз прошлых ошибок?</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18534" y="768853"/>
            <a:ext cx="3547550" cy="5554619"/>
          </a:xfrm>
          <a:prstGeom prst="rect">
            <a:avLst/>
          </a:prstGeom>
        </p:spPr>
      </p:pic>
    </p:spTree>
    <p:extLst>
      <p:ext uri="{BB962C8B-B14F-4D97-AF65-F5344CB8AC3E}">
        <p14:creationId xmlns:p14="http://schemas.microsoft.com/office/powerpoint/2010/main" val="129071409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22758" y="1796386"/>
            <a:ext cx="4375483" cy="3139321"/>
          </a:xfrm>
          <a:prstGeom prst="rect">
            <a:avLst/>
          </a:prstGeom>
        </p:spPr>
        <p:txBody>
          <a:bodyPr wrap="square">
            <a:spAutoFit/>
          </a:bodyPr>
          <a:lstStyle/>
          <a:p>
            <a:endParaRPr lang="ru-RU" dirty="0" smtClean="0"/>
          </a:p>
          <a:p>
            <a:r>
              <a:rPr lang="ru-RU" dirty="0" smtClean="0"/>
              <a:t>В новом сборнике Дениса Драгунского ироничные, едкие, порой полные грусти и ностальгии рассказы, заметки о литературе, причудливые сны и наброски сценариев складываются в сложный </a:t>
            </a:r>
            <a:r>
              <a:rPr lang="ru-RU" dirty="0" err="1" smtClean="0"/>
              <a:t>пазл</a:t>
            </a:r>
            <a:r>
              <a:rPr lang="ru-RU" dirty="0" smtClean="0"/>
              <a:t>, в котором невзначай можно узнать соседскую девочку, первую любовь, лучшего друга, начальника или даже самого себя.</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8202" y="621402"/>
            <a:ext cx="3647724" cy="5778730"/>
          </a:xfrm>
          <a:prstGeom prst="rect">
            <a:avLst/>
          </a:prstGeom>
        </p:spPr>
      </p:pic>
    </p:spTree>
    <p:extLst>
      <p:ext uri="{BB962C8B-B14F-4D97-AF65-F5344CB8AC3E}">
        <p14:creationId xmlns:p14="http://schemas.microsoft.com/office/powerpoint/2010/main" val="278235890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199021" y="28074"/>
            <a:ext cx="7992979" cy="6463308"/>
          </a:xfrm>
          <a:prstGeom prst="rect">
            <a:avLst/>
          </a:prstGeom>
        </p:spPr>
        <p:txBody>
          <a:bodyPr wrap="square">
            <a:spAutoFit/>
          </a:bodyPr>
          <a:lstStyle/>
          <a:p>
            <a:r>
              <a:rPr lang="ru-RU" dirty="0" smtClean="0"/>
              <a:t>Новый роман лауреата премии "Большая книга", автора бестселлера "Город Брежнев". Старт новой серии "Актуальный роман": остросюжетная проза о современности. Честный рассказ о нас здесь и сейчас. Шамиль </a:t>
            </a:r>
            <a:r>
              <a:rPr lang="ru-RU" dirty="0" err="1" smtClean="0"/>
              <a:t>Идиатуллин</a:t>
            </a:r>
            <a:r>
              <a:rPr lang="ru-RU" dirty="0" smtClean="0"/>
              <a:t> – журналист и прозаик. Родился в 1971 году, окончил </a:t>
            </a:r>
            <a:r>
              <a:rPr lang="ru-RU" dirty="0" err="1" smtClean="0"/>
              <a:t>журфак</a:t>
            </a:r>
            <a:r>
              <a:rPr lang="ru-RU" dirty="0" smtClean="0"/>
              <a:t> Казанского университета, работает в ИД "Коммерсантъ". Автор романов "Татарский удар", "СССР™", "</a:t>
            </a:r>
            <a:r>
              <a:rPr lang="ru-RU" dirty="0" err="1" smtClean="0"/>
              <a:t>Убыр</a:t>
            </a:r>
            <a:r>
              <a:rPr lang="ru-RU" dirty="0" smtClean="0"/>
              <a:t>" (дилогия), "Это просто игра", "За старшего", "Город Брежнев" (премия "БОЛЬШАЯ КНИГА"). </a:t>
            </a:r>
            <a:r>
              <a:rPr lang="ru-RU" dirty="0" err="1" smtClean="0"/>
              <a:t>Идиатуллин</a:t>
            </a:r>
            <a:r>
              <a:rPr lang="ru-RU" dirty="0" smtClean="0"/>
              <a:t> признаётся, что выше всего ценит "честный интересный рассказ о нас здесь и сейчас". И действие его нового романа "Бывшая Ленина" разворачивается в 2019 году – благополучном и тревожном. Провинциальный город </a:t>
            </a:r>
            <a:r>
              <a:rPr lang="ru-RU" dirty="0" err="1" smtClean="0"/>
              <a:t>Чупов</a:t>
            </a:r>
            <a:r>
              <a:rPr lang="ru-RU" dirty="0" smtClean="0"/>
              <a:t>, </a:t>
            </a:r>
            <a:r>
              <a:rPr lang="ru-RU" dirty="0" err="1" smtClean="0"/>
              <a:t>Сарасовская</a:t>
            </a:r>
            <a:r>
              <a:rPr lang="ru-RU" dirty="0" smtClean="0"/>
              <a:t> область. На окраине стремительно растет гигантская областная свалка, а главу снимают за взятки. В городе – безвластье и неприятный запах; </a:t>
            </a:r>
            <a:r>
              <a:rPr lang="ru-RU" dirty="0" err="1" smtClean="0"/>
              <a:t>политтехнологии</a:t>
            </a:r>
            <a:r>
              <a:rPr lang="ru-RU" dirty="0" smtClean="0"/>
              <a:t>, мессенджеры, </a:t>
            </a:r>
            <a:r>
              <a:rPr lang="ru-RU" dirty="0" err="1" smtClean="0"/>
              <a:t>соцсети</a:t>
            </a:r>
            <a:r>
              <a:rPr lang="ru-RU" dirty="0" smtClean="0"/>
              <a:t>. Простой чиновник Даниил Митрофанов (а в прошлом заметная фигура в местной политике и бизнесе), его жена Лена и их дочь Саша – благополучная семья. Но в одночасье налаженный механизм ломается. Вся жизнь оказывается – бывшая, и даже квартира детства – на "бывшей Ленина". Наверное, нужно начать всё заново, но для этого – победить апатию, себя и… свалку. Сдаваться стыдно. Оставаться в таких условиях невозможно. Надо менять условия. Менять условия — значит бороться.</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870" y="641685"/>
            <a:ext cx="3666740" cy="5810447"/>
          </a:xfrm>
          <a:prstGeom prst="rect">
            <a:avLst/>
          </a:prstGeom>
        </p:spPr>
      </p:pic>
    </p:spTree>
    <p:extLst>
      <p:ext uri="{BB962C8B-B14F-4D97-AF65-F5344CB8AC3E}">
        <p14:creationId xmlns:p14="http://schemas.microsoft.com/office/powerpoint/2010/main" val="420323449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84131" y="1339840"/>
            <a:ext cx="5275848" cy="4524315"/>
          </a:xfrm>
          <a:prstGeom prst="rect">
            <a:avLst/>
          </a:prstGeom>
        </p:spPr>
        <p:txBody>
          <a:bodyPr wrap="square">
            <a:spAutoFit/>
          </a:bodyPr>
          <a:lstStyle/>
          <a:p>
            <a:r>
              <a:rPr lang="ru-RU" dirty="0" smtClean="0"/>
              <a:t>Пять братьев </a:t>
            </a:r>
            <a:r>
              <a:rPr lang="ru-RU" dirty="0" err="1" smtClean="0"/>
              <a:t>Данбар</a:t>
            </a:r>
            <a:r>
              <a:rPr lang="ru-RU" dirty="0" smtClean="0"/>
              <a:t> жили в идеальном хаосе своего дома – без родителей. Пока однажды вдруг не вернулся отец, который когда-то их оставил. У него странная просьба — он хочет, чтобы сыновья согласились построить с ним мост. Откликается </a:t>
            </a:r>
            <a:r>
              <a:rPr lang="ru-RU" dirty="0" err="1" smtClean="0"/>
              <a:t>Клэй</a:t>
            </a:r>
            <a:r>
              <a:rPr lang="ru-RU" dirty="0" smtClean="0"/>
              <a:t>, мальчик, терзаемый давней тайной. Что случилось с ним в прошлом? И почему он должен принять этот вызов? "Глиняный мост" – история подростка, попавшего в водоворот взрослой жизни и готового разрушить все, чтобы стать тем, кем ему нужно стать. Перед ним – только мост, образ, который спасет его семью и его самого. Это будет чудо.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4105" y="753188"/>
            <a:ext cx="3560216" cy="5595971"/>
          </a:xfrm>
          <a:prstGeom prst="rect">
            <a:avLst/>
          </a:prstGeom>
        </p:spPr>
      </p:pic>
    </p:spTree>
    <p:extLst>
      <p:ext uri="{BB962C8B-B14F-4D97-AF65-F5344CB8AC3E}">
        <p14:creationId xmlns:p14="http://schemas.microsoft.com/office/powerpoint/2010/main" val="313432116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54984" y="1477217"/>
            <a:ext cx="4591384" cy="3693319"/>
          </a:xfrm>
          <a:prstGeom prst="rect">
            <a:avLst/>
          </a:prstGeom>
        </p:spPr>
        <p:txBody>
          <a:bodyPr wrap="square">
            <a:spAutoFit/>
          </a:bodyPr>
          <a:lstStyle/>
          <a:p>
            <a:r>
              <a:rPr lang="ru-RU" dirty="0" smtClean="0"/>
              <a:t>Генри </a:t>
            </a:r>
            <a:r>
              <a:rPr lang="ru-RU" dirty="0" err="1" smtClean="0"/>
              <a:t>Броган</a:t>
            </a:r>
            <a:r>
              <a:rPr lang="ru-RU" dirty="0" smtClean="0"/>
              <a:t>, элитный киллер, становится мишенью таинственного агента, который предвидит каждый его шаг. К своему ужасу, скоро он выясняет, что человек, пытающийся его убить – это клон, молодая, быстрая версия его самого. Официальная </a:t>
            </a:r>
            <a:r>
              <a:rPr lang="ru-RU" dirty="0" err="1" smtClean="0"/>
              <a:t>новеллизация</a:t>
            </a:r>
            <a:r>
              <a:rPr lang="ru-RU" dirty="0" smtClean="0"/>
              <a:t> долгожданного нового фильма от лауреата премии "Оскар" режиссера </a:t>
            </a:r>
            <a:r>
              <a:rPr lang="ru-RU" dirty="0" err="1" smtClean="0"/>
              <a:t>Энга</a:t>
            </a:r>
            <a:r>
              <a:rPr lang="ru-RU" dirty="0" smtClean="0"/>
              <a:t> Ли ("Жизнь Пи", "Крадущийся тигр, затаившийся дракон") с </a:t>
            </a:r>
            <a:r>
              <a:rPr lang="ru-RU" dirty="0" err="1" smtClean="0"/>
              <a:t>двухкратным</a:t>
            </a:r>
            <a:r>
              <a:rPr lang="ru-RU" dirty="0" smtClean="0"/>
              <a:t> номинантом на премию Киноакадемии </a:t>
            </a:r>
            <a:r>
              <a:rPr lang="ru-RU" dirty="0" err="1" smtClean="0"/>
              <a:t>Уиллом</a:t>
            </a:r>
            <a:r>
              <a:rPr lang="ru-RU" dirty="0" smtClean="0"/>
              <a:t> Смитом в главной роли.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9197" y="949157"/>
            <a:ext cx="3359150" cy="5447270"/>
          </a:xfrm>
          <a:prstGeom prst="rect">
            <a:avLst/>
          </a:prstGeom>
        </p:spPr>
      </p:pic>
    </p:spTree>
    <p:extLst>
      <p:ext uri="{BB962C8B-B14F-4D97-AF65-F5344CB8AC3E}">
        <p14:creationId xmlns:p14="http://schemas.microsoft.com/office/powerpoint/2010/main" val="290127404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00578" y="916321"/>
            <a:ext cx="6117389" cy="5355312"/>
          </a:xfrm>
          <a:prstGeom prst="rect">
            <a:avLst/>
          </a:prstGeom>
        </p:spPr>
        <p:txBody>
          <a:bodyPr wrap="square">
            <a:spAutoFit/>
          </a:bodyPr>
          <a:lstStyle/>
          <a:p>
            <a:r>
              <a:rPr lang="ru-RU" dirty="0" smtClean="0"/>
              <a:t>Хотите узнать подлинные, не приукрашенные истории любви? Хотите понаблюдать за тем, как взрослый мужчина мучается на </a:t>
            </a:r>
            <a:r>
              <a:rPr lang="ru-RU" dirty="0" err="1" smtClean="0"/>
              <a:t>безлюбье</a:t>
            </a:r>
            <a:r>
              <a:rPr lang="ru-RU" dirty="0" smtClean="0"/>
              <a:t> и обретает новое чувство в странном и таинственном месте посреди Москвы? Все это - в новом романе известного писателя и телеведущего Андрея Максимова "Так любят люди". Если вы считаете, что на свете нет ничего важнее любви; если вам интересно узнать, как сегодня любят люди; если вам интересно прочесть необычную смесь психологии, философии и </a:t>
            </a:r>
            <a:r>
              <a:rPr lang="ru-RU" dirty="0" err="1" smtClean="0"/>
              <a:t>документалистики</a:t>
            </a:r>
            <a:r>
              <a:rPr lang="ru-RU" dirty="0" smtClean="0"/>
              <a:t> - этот роман для вас. Андрей Максимов - известный журналист, писатель, радио- и телеведущий, театральный режиссер. </a:t>
            </a:r>
            <a:r>
              <a:rPr lang="ru-RU" dirty="0" err="1" smtClean="0"/>
              <a:t>Колумнист</a:t>
            </a:r>
            <a:r>
              <a:rPr lang="ru-RU" dirty="0" smtClean="0"/>
              <a:t> "Российской газеты". Автор бестселлеров "Как не стать врагом своему ребенку", "</a:t>
            </a:r>
            <a:r>
              <a:rPr lang="ru-RU" dirty="0" err="1" smtClean="0"/>
              <a:t>Психофилософия</a:t>
            </a:r>
            <a:r>
              <a:rPr lang="ru-RU" dirty="0" smtClean="0"/>
              <a:t>. Книга для тех, кто перепутал себя с камнем", "</a:t>
            </a:r>
            <a:r>
              <a:rPr lang="ru-RU" dirty="0" err="1" smtClean="0"/>
              <a:t>Психофилософия</a:t>
            </a:r>
            <a:r>
              <a:rPr lang="ru-RU" dirty="0" smtClean="0"/>
              <a:t> 2.0", и др.</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6326" y="916321"/>
            <a:ext cx="3521106" cy="5333440"/>
          </a:xfrm>
          <a:prstGeom prst="rect">
            <a:avLst/>
          </a:prstGeom>
        </p:spPr>
      </p:pic>
    </p:spTree>
    <p:extLst>
      <p:ext uri="{BB962C8B-B14F-4D97-AF65-F5344CB8AC3E}">
        <p14:creationId xmlns:p14="http://schemas.microsoft.com/office/powerpoint/2010/main" val="5703659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78500" y="1134771"/>
            <a:ext cx="4893511" cy="4524315"/>
          </a:xfrm>
          <a:prstGeom prst="rect">
            <a:avLst/>
          </a:prstGeom>
        </p:spPr>
        <p:txBody>
          <a:bodyPr wrap="square">
            <a:spAutoFit/>
          </a:bodyPr>
          <a:lstStyle/>
          <a:p>
            <a:r>
              <a:rPr lang="ru-RU" dirty="0" smtClean="0"/>
              <a:t>…Он должен был взять этот мяч. Но случилось необъяснимое. Мяч влетел в ворота. И вот уже многотысячный стадион празднует долгожданную победу в важнейшем матче Чемпионата мира! Соперник ликует – ведь ему удалось переиграть команду, ворота которой защищал сам легендарный Лев Яшин! Это после он войдет в список лучших игроков ХХ века, получит прозвище "черная пантера" и главный футбольный приз – "Золотой мяч". Но объяснение тому роковому голу, перевернувшему всю его спортивную жизнь, великий голкипер будет искать до конца своих дней…</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5263" y="913940"/>
            <a:ext cx="3379100" cy="5302218"/>
          </a:xfrm>
          <a:prstGeom prst="rect">
            <a:avLst/>
          </a:prstGeom>
        </p:spPr>
      </p:pic>
    </p:spTree>
    <p:extLst>
      <p:ext uri="{BB962C8B-B14F-4D97-AF65-F5344CB8AC3E}">
        <p14:creationId xmlns:p14="http://schemas.microsoft.com/office/powerpoint/2010/main" val="90602342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20126" y="438412"/>
            <a:ext cx="7206916" cy="5909310"/>
          </a:xfrm>
          <a:prstGeom prst="rect">
            <a:avLst/>
          </a:prstGeom>
        </p:spPr>
        <p:txBody>
          <a:bodyPr wrap="square">
            <a:spAutoFit/>
          </a:bodyPr>
          <a:lstStyle/>
          <a:p>
            <a:r>
              <a:rPr lang="ru-RU" dirty="0" smtClean="0"/>
              <a:t>Алексей Мишин – наиболее </a:t>
            </a:r>
            <a:r>
              <a:rPr lang="ru-RU" dirty="0" err="1" smtClean="0"/>
              <a:t>титулированный</a:t>
            </a:r>
            <a:r>
              <a:rPr lang="ru-RU" dirty="0" smtClean="0"/>
              <a:t> тренер в истории своего вида спорта, лауреат Всемирного зала славы. Болельщикам всего мира известны имена его звездных учеников – Евгения Плющенко, Алексея </a:t>
            </a:r>
            <a:r>
              <a:rPr lang="ru-RU" dirty="0" err="1" smtClean="0"/>
              <a:t>Урманова</a:t>
            </a:r>
            <a:r>
              <a:rPr lang="ru-RU" dirty="0" smtClean="0"/>
              <a:t>, Алексея Ягудина, Елизаветы </a:t>
            </a:r>
            <a:r>
              <a:rPr lang="ru-RU" dirty="0" err="1" smtClean="0"/>
              <a:t>Туктамышевой</a:t>
            </a:r>
            <a:r>
              <a:rPr lang="ru-RU" dirty="0" smtClean="0"/>
              <a:t> и многих других. Но своим главным вкладом в фигурное катание он считает не плеяду воспитанных чемпионов. А что же? Узнаете на страницах книги. А еще читатели узнают о военном детстве автора, о том, кого Алексей Николаевич считает своими великими учителями, а также почему более двух лет он был в статусе "невыездного". Почему вместе с Тамарой Москвиной они "победили, но не превзошли" </a:t>
            </a:r>
            <a:r>
              <a:rPr lang="ru-RU" dirty="0" err="1" smtClean="0"/>
              <a:t>легенданых</a:t>
            </a:r>
            <a:r>
              <a:rPr lang="ru-RU" dirty="0" smtClean="0"/>
              <a:t> Белоусову и </a:t>
            </a:r>
            <a:r>
              <a:rPr lang="ru-RU" dirty="0" err="1" smtClean="0"/>
              <a:t>Протопопова</a:t>
            </a:r>
            <a:r>
              <a:rPr lang="ru-RU" dirty="0" smtClean="0"/>
              <a:t> и почему поражение Плющенко на олимпиаде в Солт-Лейк-Сити оказалось на деле победным? Что нужно знать юному </a:t>
            </a:r>
            <a:r>
              <a:rPr lang="ru-RU" dirty="0" err="1" smtClean="0"/>
              <a:t>спорсмену</a:t>
            </a:r>
            <a:r>
              <a:rPr lang="ru-RU" dirty="0" smtClean="0"/>
              <a:t> и чего нужно больше для воспитания чемпиона - таланта или труда? Что такое "жилет </a:t>
            </a:r>
            <a:r>
              <a:rPr lang="ru-RU" dirty="0" err="1" smtClean="0"/>
              <a:t>мишина</a:t>
            </a:r>
            <a:r>
              <a:rPr lang="ru-RU" dirty="0" smtClean="0"/>
              <a:t>" и почему работа с некоторыми учениками напоминала китайский способ сажать картошку? Какова основная цель Мишина в данный временной период? Ответы на эти и многие другие вопросы читатели найдут в книге</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9056" y="702784"/>
            <a:ext cx="3591108" cy="5644938"/>
          </a:xfrm>
          <a:prstGeom prst="rect">
            <a:avLst/>
          </a:prstGeom>
        </p:spPr>
      </p:pic>
    </p:spTree>
    <p:extLst>
      <p:ext uri="{BB962C8B-B14F-4D97-AF65-F5344CB8AC3E}">
        <p14:creationId xmlns:p14="http://schemas.microsoft.com/office/powerpoint/2010/main" val="3128020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52047" y="617423"/>
            <a:ext cx="6007100" cy="4524315"/>
          </a:xfrm>
          <a:prstGeom prst="rect">
            <a:avLst/>
          </a:prstGeom>
        </p:spPr>
        <p:txBody>
          <a:bodyPr wrap="square">
            <a:spAutoFit/>
          </a:bodyPr>
          <a:lstStyle/>
          <a:p>
            <a:r>
              <a:rPr lang="ru-RU" dirty="0" smtClean="0"/>
              <a:t>Стопа и голеностопный сустав - это главная рессора тела и его главный амортизатор. Нарушения в стопе могут привести не только к деформации суставов, отекам, болям, травмам и плоскостопию, но и к таким серьезным проблемам, как боли в спине, головные боли, к различным хроническим заболеваниям и даже нарушению умственной деятельности. В своей новой книге доктор медицинских наук, профессор С.М. </a:t>
            </a:r>
            <a:r>
              <a:rPr lang="ru-RU" dirty="0" err="1" smtClean="0"/>
              <a:t>Бубновский</a:t>
            </a:r>
            <a:r>
              <a:rPr lang="ru-RU" dirty="0" smtClean="0"/>
              <a:t>, автор принципиально новой системы снятия болей и восстановления здоровья без лекарств и операций, рассказывает о том, как восстановить здоровье стопы и сохранить его на долгие годы, как снимать усталость, боли и отеки в ногах после долгого трудового дня, а также о том, какие травмы голеностопного сустава чаще всего встречаются в повседневной жизни и спорте, и как правильно восстанавливаться после таких травм.</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409" y="669803"/>
            <a:ext cx="3751638" cy="5900153"/>
          </a:xfrm>
          <a:prstGeom prst="rect">
            <a:avLst/>
          </a:prstGeom>
        </p:spPr>
      </p:pic>
    </p:spTree>
    <p:extLst>
      <p:ext uri="{BB962C8B-B14F-4D97-AF65-F5344CB8AC3E}">
        <p14:creationId xmlns:p14="http://schemas.microsoft.com/office/powerpoint/2010/main" val="406281698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95473" y="1418182"/>
            <a:ext cx="5462337" cy="3970318"/>
          </a:xfrm>
          <a:prstGeom prst="rect">
            <a:avLst/>
          </a:prstGeom>
        </p:spPr>
        <p:txBody>
          <a:bodyPr wrap="square">
            <a:spAutoFit/>
          </a:bodyPr>
          <a:lstStyle/>
          <a:p>
            <a:r>
              <a:rPr lang="ru-RU" dirty="0" smtClean="0"/>
              <a:t>Я наемный убийца-неудачник. Я обманул заказчика, но мой обман раскрылся, и я был вынужден бежать, спасая свою жизнь. Та, из-за которой я решился взяться за это дело, умерла, не дождавшись моей помощи, так что все было впустую. И теперь я оказался на самом краю земли, где меня никто не знает и где мне не от кого ждать помощи. А между тем преследователи дышат мне в затылок... Впервые на русском языке! "Кровь на снегу", "И прольется кровь"... Эти два романа связаны некими сюжетными нитями. Но связь их может оказаться глубже, чем нам кажется. Что же ожидает читателя дальше?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4283" y="519939"/>
            <a:ext cx="3525012" cy="5972704"/>
          </a:xfrm>
          <a:prstGeom prst="rect">
            <a:avLst/>
          </a:prstGeom>
        </p:spPr>
      </p:pic>
    </p:spTree>
    <p:extLst>
      <p:ext uri="{BB962C8B-B14F-4D97-AF65-F5344CB8AC3E}">
        <p14:creationId xmlns:p14="http://schemas.microsoft.com/office/powerpoint/2010/main" val="234899487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39062" y="1284804"/>
            <a:ext cx="5281863" cy="3693319"/>
          </a:xfrm>
          <a:prstGeom prst="rect">
            <a:avLst/>
          </a:prstGeom>
        </p:spPr>
        <p:txBody>
          <a:bodyPr wrap="square">
            <a:spAutoFit/>
          </a:bodyPr>
          <a:lstStyle/>
          <a:p>
            <a:r>
              <a:rPr lang="ru-RU" dirty="0" smtClean="0"/>
              <a:t>В городе, в котором все время идет дождь, заправляют две преступные группировки. Глава полиции Дуглас – угроза для наркоторговцев и надежда для всего остального населения. Один из преступных лидеров, Геката, желая остаться в тени, замышляет избавиться от Дункана. Для своих планов коварный преступник планирует использовать Макбета – инспектора полиции, который подвержен приступам агрессии и которым легко управлять. А там, где есть заговор, будет кровь.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6296" y="699838"/>
            <a:ext cx="3527258" cy="5669642"/>
          </a:xfrm>
          <a:prstGeom prst="rect">
            <a:avLst/>
          </a:prstGeom>
        </p:spPr>
      </p:pic>
    </p:spTree>
    <p:extLst>
      <p:ext uri="{BB962C8B-B14F-4D97-AF65-F5344CB8AC3E}">
        <p14:creationId xmlns:p14="http://schemas.microsoft.com/office/powerpoint/2010/main" val="99948380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30779" y="875942"/>
            <a:ext cx="5787188" cy="4801314"/>
          </a:xfrm>
          <a:prstGeom prst="rect">
            <a:avLst/>
          </a:prstGeom>
        </p:spPr>
        <p:txBody>
          <a:bodyPr wrap="square">
            <a:spAutoFit/>
          </a:bodyPr>
          <a:lstStyle/>
          <a:p>
            <a:r>
              <a:rPr lang="ru-RU" dirty="0" smtClean="0"/>
              <a:t>Самое экзотическое дело </a:t>
            </a:r>
            <a:r>
              <a:rPr lang="ru-RU" dirty="0" err="1" smtClean="0"/>
              <a:t>Верити</a:t>
            </a:r>
            <a:r>
              <a:rPr lang="ru-RU" dirty="0" smtClean="0"/>
              <a:t> </a:t>
            </a:r>
            <a:r>
              <a:rPr lang="ru-RU" dirty="0" err="1" smtClean="0"/>
              <a:t>Бердвуд</a:t>
            </a:r>
            <a:r>
              <a:rPr lang="ru-RU" dirty="0" smtClean="0"/>
              <a:t>! "Седина в бороду — бес в ребро" — таково было общее мнение, когда знаменитый радиоведущий Макс </a:t>
            </a:r>
            <a:r>
              <a:rPr lang="ru-RU" dirty="0" err="1" smtClean="0"/>
              <a:t>Талли</a:t>
            </a:r>
            <a:r>
              <a:rPr lang="ru-RU" dirty="0" smtClean="0"/>
              <a:t> в семьдесят лет решил жениться на молодой красавице азиатке </a:t>
            </a:r>
            <a:r>
              <a:rPr lang="ru-RU" dirty="0" err="1" smtClean="0"/>
              <a:t>Мэй</a:t>
            </a:r>
            <a:r>
              <a:rPr lang="ru-RU" dirty="0" smtClean="0"/>
              <a:t> </a:t>
            </a:r>
            <a:r>
              <a:rPr lang="ru-RU" dirty="0" err="1" smtClean="0"/>
              <a:t>тран</a:t>
            </a:r>
            <a:r>
              <a:rPr lang="ru-RU" dirty="0" smtClean="0"/>
              <a:t>. А впрочем, дело житейское — просто очередная хищница подцепила очередного старого богача... Однако события быстро приняли неожиданный оборот: сначала </a:t>
            </a:r>
            <a:r>
              <a:rPr lang="ru-RU" dirty="0" err="1" smtClean="0"/>
              <a:t>Мэй</a:t>
            </a:r>
            <a:r>
              <a:rPr lang="ru-RU" dirty="0" smtClean="0"/>
              <a:t> бесследно исчезла из дома Макса, а потом в саду нашли ее тело. Но кто убийца? Под подозрением оказываются многие — от бывшего мужа </a:t>
            </a:r>
            <a:r>
              <a:rPr lang="ru-RU" dirty="0" err="1" smtClean="0"/>
              <a:t>Мэй</a:t>
            </a:r>
            <a:r>
              <a:rPr lang="ru-RU" dirty="0" smtClean="0"/>
              <a:t>, славшего ей письма с угрозами и вынуждавшего вернуться к нему, до членов семьи Макса и его бывших жен, вовсе не намеренных делить богатое наследство с безродной выскочкой.</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2960" y="774272"/>
            <a:ext cx="3682809" cy="5794074"/>
          </a:xfrm>
          <a:prstGeom prst="rect">
            <a:avLst/>
          </a:prstGeom>
        </p:spPr>
      </p:pic>
    </p:spTree>
    <p:extLst>
      <p:ext uri="{BB962C8B-B14F-4D97-AF65-F5344CB8AC3E}">
        <p14:creationId xmlns:p14="http://schemas.microsoft.com/office/powerpoint/2010/main" val="1111259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94279" y="1044248"/>
            <a:ext cx="5940258" cy="5078313"/>
          </a:xfrm>
          <a:prstGeom prst="rect">
            <a:avLst/>
          </a:prstGeom>
        </p:spPr>
        <p:txBody>
          <a:bodyPr wrap="square">
            <a:spAutoFit/>
          </a:bodyPr>
          <a:lstStyle/>
          <a:p>
            <a:r>
              <a:rPr lang="ru-RU" dirty="0" smtClean="0"/>
              <a:t>Самое первое дело </a:t>
            </a:r>
            <a:r>
              <a:rPr lang="ru-RU" dirty="0" err="1" smtClean="0"/>
              <a:t>Верити</a:t>
            </a:r>
            <a:r>
              <a:rPr lang="ru-RU" dirty="0" smtClean="0"/>
              <a:t> </a:t>
            </a:r>
            <a:r>
              <a:rPr lang="ru-RU" dirty="0" err="1" smtClean="0"/>
              <a:t>Бердвуд</a:t>
            </a:r>
            <a:r>
              <a:rPr lang="ru-RU" dirty="0" smtClean="0"/>
              <a:t>! Скорбным стал сбор урожая в яблоневом саду старого загородного дома Элис </a:t>
            </a:r>
            <a:r>
              <a:rPr lang="ru-RU" dirty="0" err="1" smtClean="0"/>
              <a:t>Олкотт</a:t>
            </a:r>
            <a:r>
              <a:rPr lang="ru-RU" dirty="0" smtClean="0"/>
              <a:t>, куда съехались ее друзья и близкие. Совершенно неожиданно там объявился незваный гость – бывший муж молодой родственницы хозяйки Анны, с непонятными намерениями приехавший туда, где никто не желал его видеть, да еще и ухитрившийся шокировать своим поведением и саму Элис, и гостей. А вскоре этого возмутителя спокойствия нашли мертвым в саду... Полиция в растерянности: что же произошло? Самоубийство, несчастный случай – или изощренное убийство? </a:t>
            </a:r>
            <a:r>
              <a:rPr lang="ru-RU" dirty="0" err="1" smtClean="0"/>
              <a:t>Верити</a:t>
            </a:r>
            <a:r>
              <a:rPr lang="ru-RU" dirty="0" smtClean="0"/>
              <a:t> начинает собственное расследование и постепенно понимает: похоже, каждому из собравшихся в доме есть, что скрывать. Лгут или что-то недоговаривают все… Но кто из них убийца?</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8897" y="836254"/>
            <a:ext cx="3614629" cy="5686808"/>
          </a:xfrm>
          <a:prstGeom prst="rect">
            <a:avLst/>
          </a:prstGeom>
        </p:spPr>
      </p:pic>
    </p:spTree>
    <p:extLst>
      <p:ext uri="{BB962C8B-B14F-4D97-AF65-F5344CB8AC3E}">
        <p14:creationId xmlns:p14="http://schemas.microsoft.com/office/powerpoint/2010/main" val="2159985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05726" y="-1"/>
            <a:ext cx="8361947" cy="6740307"/>
          </a:xfrm>
          <a:prstGeom prst="rect">
            <a:avLst/>
          </a:prstGeom>
        </p:spPr>
        <p:txBody>
          <a:bodyPr wrap="square">
            <a:spAutoFit/>
          </a:bodyPr>
          <a:lstStyle/>
          <a:p>
            <a:r>
              <a:rPr lang="ru-RU" dirty="0" smtClean="0"/>
              <a:t> </a:t>
            </a:r>
          </a:p>
          <a:p>
            <a:r>
              <a:rPr lang="ru-RU" dirty="0" smtClean="0"/>
              <a:t>Евгений </a:t>
            </a:r>
            <a:r>
              <a:rPr lang="ru-RU" dirty="0" err="1" smtClean="0"/>
              <a:t>Водолазкин</a:t>
            </a:r>
            <a:r>
              <a:rPr lang="ru-RU" dirty="0" smtClean="0"/>
              <a:t> — автор романов "Лавр", "Авиатор", "Соловьёв и Ларионов", "</a:t>
            </a:r>
            <a:r>
              <a:rPr lang="ru-RU" dirty="0" err="1" smtClean="0"/>
              <a:t>Брисбен</a:t>
            </a:r>
            <a:r>
              <a:rPr lang="ru-RU" dirty="0" smtClean="0"/>
              <a:t>", лауреат премий "Большая книга", "Ясная Поляна" и "Книга года". Его книги переведены на многие языки. В новой книге "Идти бестрепетно" на первый план выходит сам автор. "Маленький личный Рай детства", история семьи, родные Петербург и Киев, Пушкинский Дом и занятия наукой, переход от филолога-медиевиста к писателю, впервые рассказанные подробности создания "Лавра", "Авиатора", "</a:t>
            </a:r>
            <a:r>
              <a:rPr lang="ru-RU" dirty="0" err="1" smtClean="0"/>
              <a:t>Брисбена</a:t>
            </a:r>
            <a:r>
              <a:rPr lang="ru-RU" dirty="0" smtClean="0"/>
              <a:t>"… В откровенном и доверительном разговоре с читателем остается неизменной фирменная магия текста: в ряд к Арсению-Лавру, авиатору Платонову и виртуозу Глебу Яновскому теперь встает сам </a:t>
            </a:r>
            <a:r>
              <a:rPr lang="ru-RU" dirty="0" err="1" smtClean="0"/>
              <a:t>Водолазкин</a:t>
            </a:r>
            <a:r>
              <a:rPr lang="ru-RU" dirty="0" smtClean="0"/>
              <a:t>. "Призвание писателя — быть блюдцем на спиритическом сеансе: крутиться в центре стола и составлять из букв тексты. Писательство — это, по сути, называние. Присвоение слов тому, что волновало, но оставалось безымянным — будь то соленая хрупкость кожи после пляжа или проветривание (морозное марево в форточке) больничной палаты. Первым писателем был Адам, которому Господь дал право наименовать окружавших его животных. Давая животным имена, Адам перевел их из единичного в общее — и сделал достоянием всех. Дело писателя — ловить музыку сфер и переводить ее в ноты. Быть, если угодно, "лучшим акыном степи": петь о том, что видит. Что, подчеркну, видят и все там живущие. А поет — только он, потому что он способен превращать степь в текст"</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1" y="715434"/>
            <a:ext cx="3251199" cy="5151966"/>
          </a:xfrm>
          <a:prstGeom prst="rect">
            <a:avLst/>
          </a:prstGeom>
        </p:spPr>
      </p:pic>
    </p:spTree>
    <p:extLst>
      <p:ext uri="{BB962C8B-B14F-4D97-AF65-F5344CB8AC3E}">
        <p14:creationId xmlns:p14="http://schemas.microsoft.com/office/powerpoint/2010/main" val="3025299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75563" y="1227818"/>
            <a:ext cx="4546600" cy="3693319"/>
          </a:xfrm>
          <a:prstGeom prst="rect">
            <a:avLst/>
          </a:prstGeom>
        </p:spPr>
        <p:txBody>
          <a:bodyPr wrap="square">
            <a:spAutoFit/>
          </a:bodyPr>
          <a:lstStyle/>
          <a:p>
            <a:endParaRPr lang="ru-RU" dirty="0" smtClean="0"/>
          </a:p>
          <a:p>
            <a:r>
              <a:rPr lang="ru-RU" dirty="0" smtClean="0"/>
              <a:t>Он ворвался в ее дом с огнем и мечом, уничтожил семью и силой взял ее в жены. Он — Владимир Святославович, жестокий властитель и беспощадный враг. Она — </a:t>
            </a:r>
            <a:r>
              <a:rPr lang="ru-RU" dirty="0" err="1" smtClean="0"/>
              <a:t>Рогнеда</a:t>
            </a:r>
            <a:r>
              <a:rPr lang="ru-RU" dirty="0" smtClean="0"/>
              <a:t>, знатная и прекрасная дочь полоцкого князя. Та, у которой отняли все, даже имя. </a:t>
            </a:r>
            <a:r>
              <a:rPr lang="ru-RU" dirty="0" err="1" smtClean="0"/>
              <a:t>Горислава</a:t>
            </a:r>
            <a:r>
              <a:rPr lang="ru-RU" dirty="0" smtClean="0"/>
              <a:t> — так нарек деву Владимир. Он сделал все, чтобы она не досталась его брату Ярополку. Но, взяв силой тело </a:t>
            </a:r>
            <a:r>
              <a:rPr lang="ru-RU" dirty="0" err="1" smtClean="0"/>
              <a:t>Гориславы</a:t>
            </a:r>
            <a:r>
              <a:rPr lang="ru-RU" dirty="0" smtClean="0"/>
              <a:t>, он не смог завладеть ее сердцем. Все, что осталось </a:t>
            </a:r>
            <a:r>
              <a:rPr lang="ru-RU" dirty="0" err="1" smtClean="0"/>
              <a:t>Гориславе</a:t>
            </a:r>
            <a:r>
              <a:rPr lang="ru-RU" dirty="0" smtClean="0"/>
              <a:t>, — это месть и... любовь.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3625" y="836195"/>
            <a:ext cx="3648981" cy="5740400"/>
          </a:xfrm>
          <a:prstGeom prst="rect">
            <a:avLst/>
          </a:prstGeom>
        </p:spPr>
      </p:pic>
    </p:spTree>
    <p:extLst>
      <p:ext uri="{BB962C8B-B14F-4D97-AF65-F5344CB8AC3E}">
        <p14:creationId xmlns:p14="http://schemas.microsoft.com/office/powerpoint/2010/main" val="900871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65415" y="1098054"/>
            <a:ext cx="6317247" cy="5078313"/>
          </a:xfrm>
          <a:prstGeom prst="rect">
            <a:avLst/>
          </a:prstGeom>
        </p:spPr>
        <p:txBody>
          <a:bodyPr wrap="square">
            <a:spAutoFit/>
          </a:bodyPr>
          <a:lstStyle/>
          <a:p>
            <a:endParaRPr lang="ru-RU" dirty="0" smtClean="0"/>
          </a:p>
          <a:p>
            <a:r>
              <a:rPr lang="ru-RU" dirty="0" smtClean="0"/>
              <a:t>Однажды старец-колдун предсказал юной Ярославне замужество, корону, смерть и новое рождение. Отвергнутая германским королем Генрихом III княжна обрезает косу, не боясь ни гнева отца, ни осуждения киевлян или послов французского короля Генриха I, за которого ее просватали. Ярославна достойно встречает свиту будущего мужа. Один лишь взгляд этой гордой и непокорной девушки пробудил в сердце графа Рауля де Валуа неведомые ему дотоле чувства. Но она — будущая королева Франции. Та, что должна подарить королю наследника. И пусть ей противен старый Генрих, государственные дела превыше чувств. Юная княжна должна отказаться от любви к графу. Но Рауль не хочет терять ту, ради которой готов сразиться с самим королем и восстать против целого мира...</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4906" y="652632"/>
            <a:ext cx="3366168" cy="5969156"/>
          </a:xfrm>
          <a:prstGeom prst="rect">
            <a:avLst/>
          </a:prstGeom>
        </p:spPr>
      </p:pic>
    </p:spTree>
    <p:extLst>
      <p:ext uri="{BB962C8B-B14F-4D97-AF65-F5344CB8AC3E}">
        <p14:creationId xmlns:p14="http://schemas.microsoft.com/office/powerpoint/2010/main" val="1706441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85447" y="1188230"/>
            <a:ext cx="5003131" cy="4801314"/>
          </a:xfrm>
          <a:prstGeom prst="rect">
            <a:avLst/>
          </a:prstGeom>
        </p:spPr>
        <p:txBody>
          <a:bodyPr wrap="square">
            <a:spAutoFit/>
          </a:bodyPr>
          <a:lstStyle/>
          <a:p>
            <a:r>
              <a:rPr lang="ru-RU" dirty="0" smtClean="0"/>
              <a:t>Однажды в лесу воины Олега схватили юную ворожею, красавицу </a:t>
            </a:r>
            <a:r>
              <a:rPr lang="ru-RU" dirty="0" err="1" smtClean="0"/>
              <a:t>Мару</a:t>
            </a:r>
            <a:r>
              <a:rPr lang="ru-RU" dirty="0" smtClean="0"/>
              <a:t>. Колдунья смогла умолить князя оставить ей жизнь взамен на верную службу. Юная </a:t>
            </a:r>
            <a:r>
              <a:rPr lang="ru-RU" dirty="0" err="1" smtClean="0"/>
              <a:t>Мара</a:t>
            </a:r>
            <a:r>
              <a:rPr lang="ru-RU" dirty="0" smtClean="0"/>
              <a:t> всем сердцем полюбила жестокого князя. Ее ворожба сделала его непобедимым. Он не проиграл ни одной битвы. Его воины брали города и разбивали войска, пали киевские вожди Аскольд и </a:t>
            </a:r>
            <a:r>
              <a:rPr lang="ru-RU" dirty="0" err="1" smtClean="0"/>
              <a:t>Дир</a:t>
            </a:r>
            <a:r>
              <a:rPr lang="ru-RU" dirty="0" smtClean="0"/>
              <a:t>, покорились племена северян, хазар и гордых древлян. Но когда влюбленная ведьма надоела князю, он велел ей оставить его. Словно вещь, бросил </a:t>
            </a:r>
            <a:r>
              <a:rPr lang="ru-RU" dirty="0" err="1" smtClean="0"/>
              <a:t>Мару</a:t>
            </a:r>
            <a:r>
              <a:rPr lang="ru-RU" dirty="0" smtClean="0"/>
              <a:t>, предав ее любовь. Олега в народе стали называть Вещим, но не ведал он о роковой ошибке, способной изменить его судьбу...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6269" y="908518"/>
            <a:ext cx="3443060" cy="5360737"/>
          </a:xfrm>
          <a:prstGeom prst="rect">
            <a:avLst/>
          </a:prstGeom>
        </p:spPr>
      </p:pic>
    </p:spTree>
    <p:extLst>
      <p:ext uri="{BB962C8B-B14F-4D97-AF65-F5344CB8AC3E}">
        <p14:creationId xmlns:p14="http://schemas.microsoft.com/office/powerpoint/2010/main" val="3904189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20326" y="934452"/>
            <a:ext cx="4632158" cy="4524315"/>
          </a:xfrm>
          <a:prstGeom prst="rect">
            <a:avLst/>
          </a:prstGeom>
        </p:spPr>
        <p:txBody>
          <a:bodyPr wrap="square">
            <a:spAutoFit/>
          </a:bodyPr>
          <a:lstStyle/>
          <a:p>
            <a:r>
              <a:rPr lang="ru-RU" dirty="0" smtClean="0"/>
              <a:t>Древняя Русь, IX век. Рыжеволосой красавице </a:t>
            </a:r>
            <a:r>
              <a:rPr lang="ru-RU" dirty="0" err="1" smtClean="0"/>
              <a:t>Дивляне</a:t>
            </a:r>
            <a:r>
              <a:rPr lang="ru-RU" dirty="0" smtClean="0"/>
              <a:t>, просватанной за киевского князя Аскольда, предстоит долгий путь, полный опасностей и злых чар, и она, невеста, возьмет в руки оружие. Как </a:t>
            </a:r>
            <a:r>
              <a:rPr lang="ru-RU" dirty="0" err="1" smtClean="0"/>
              <a:t>Огнедева</a:t>
            </a:r>
            <a:r>
              <a:rPr lang="ru-RU" dirty="0" smtClean="0"/>
              <a:t>, она несет в себе благословение богини солнца — и дочь самой богини смерти Марены станет ее противницей. Лишь хитрость спасет ее от посягательств князя кривичей Станислава, который назовет своей </a:t>
            </a:r>
            <a:r>
              <a:rPr lang="ru-RU" dirty="0" err="1" smtClean="0"/>
              <a:t>Огнедевой</a:t>
            </a:r>
            <a:r>
              <a:rPr lang="ru-RU" dirty="0" smtClean="0"/>
              <a:t> похожую на нее рабыню. А сама </a:t>
            </a:r>
            <a:r>
              <a:rPr lang="ru-RU" dirty="0" err="1" smtClean="0"/>
              <a:t>Дивляна</a:t>
            </a:r>
            <a:r>
              <a:rPr lang="ru-RU" dirty="0" smtClean="0"/>
              <a:t> молит богов, чтобы незнакомец Аскольд оказался точной копией своего брата воеводы </a:t>
            </a:r>
            <a:r>
              <a:rPr lang="ru-RU" dirty="0" err="1" smtClean="0"/>
              <a:t>Белотура</a:t>
            </a:r>
            <a:r>
              <a:rPr lang="ru-RU" dirty="0" smtClean="0"/>
              <a:t>, оберегавшего ее все это время. На чашах весов — любовь и родовая честь! </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2849" y="799046"/>
            <a:ext cx="3556668" cy="5615792"/>
          </a:xfrm>
          <a:prstGeom prst="rect">
            <a:avLst/>
          </a:prstGeom>
        </p:spPr>
      </p:pic>
    </p:spTree>
    <p:extLst>
      <p:ext uri="{BB962C8B-B14F-4D97-AF65-F5344CB8AC3E}">
        <p14:creationId xmlns:p14="http://schemas.microsoft.com/office/powerpoint/2010/main" val="1473363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71148" y="1205504"/>
            <a:ext cx="4762500" cy="4801314"/>
          </a:xfrm>
          <a:prstGeom prst="rect">
            <a:avLst/>
          </a:prstGeom>
        </p:spPr>
        <p:txBody>
          <a:bodyPr wrap="square">
            <a:spAutoFit/>
          </a:bodyPr>
          <a:lstStyle/>
          <a:p>
            <a:r>
              <a:rPr lang="ru-RU" dirty="0" smtClean="0"/>
              <a:t>В жилах </a:t>
            </a:r>
            <a:r>
              <a:rPr lang="ru-RU" dirty="0" err="1" smtClean="0"/>
              <a:t>Огнеяра</a:t>
            </a:r>
            <a:r>
              <a:rPr lang="ru-RU" dirty="0" smtClean="0"/>
              <a:t> течет волчья кровь. Он — оборотень, сын бога Велеса. В Стае его прозвали Серебряным Волком. Гордый и сильный, с острым взглядом, от которого не спрячется никто и ничто. Ему не страшны ни меч, ни стрелы, ни даже волшебный клинок или копье. Разве место такому среди простых смертных? Но тропа зверя все же соприкасается с человеческой дорогой. </a:t>
            </a:r>
            <a:r>
              <a:rPr lang="ru-RU" dirty="0" err="1" smtClean="0"/>
              <a:t>Огнеяр</a:t>
            </a:r>
            <a:r>
              <a:rPr lang="ru-RU" dirty="0" smtClean="0"/>
              <a:t> встречается с прекрасной ясноокой </a:t>
            </a:r>
            <a:r>
              <a:rPr lang="ru-RU" dirty="0" err="1" smtClean="0"/>
              <a:t>Милавой</a:t>
            </a:r>
            <a:r>
              <a:rPr lang="ru-RU" dirty="0" smtClean="0"/>
              <a:t>. Ради ее любви княжич-оборотень не побоится схлестнуться со Стаей и даже с тем, кого называют Белым Волком...</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9892" y="649705"/>
            <a:ext cx="3748786" cy="5912912"/>
          </a:xfrm>
          <a:prstGeom prst="rect">
            <a:avLst/>
          </a:prstGeom>
        </p:spPr>
      </p:pic>
    </p:spTree>
    <p:extLst>
      <p:ext uri="{BB962C8B-B14F-4D97-AF65-F5344CB8AC3E}">
        <p14:creationId xmlns:p14="http://schemas.microsoft.com/office/powerpoint/2010/main" val="2574049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03110" y="1323267"/>
            <a:ext cx="5457658" cy="3970318"/>
          </a:xfrm>
          <a:prstGeom prst="rect">
            <a:avLst/>
          </a:prstGeom>
        </p:spPr>
        <p:txBody>
          <a:bodyPr wrap="square">
            <a:spAutoFit/>
          </a:bodyPr>
          <a:lstStyle/>
          <a:p>
            <a:r>
              <a:rPr lang="ru-RU" dirty="0" smtClean="0"/>
              <a:t>Удивительная книга, написанная с любовью к книгам для ценителей литературы! Автор приглашает вас в путешествие по миру литературы, в котором вы сможете заглянуть в самые красивые книжные магазины мира, увидеть рабочие места любимых писателей и прикоснуться к процессу создания бестселлера. Кроме того, вы получите доступ к бесконечному источнику вдохновения, узнать много интересных фактов о своих любимых книгах и проверить свои знания в забавных тестах и викторинах. И все это с эксклюзивными авторскими иллюстрациями.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239" y="740707"/>
            <a:ext cx="4306745" cy="5483534"/>
          </a:xfrm>
          <a:prstGeom prst="rect">
            <a:avLst/>
          </a:prstGeom>
        </p:spPr>
      </p:pic>
    </p:spTree>
    <p:extLst>
      <p:ext uri="{BB962C8B-B14F-4D97-AF65-F5344CB8AC3E}">
        <p14:creationId xmlns:p14="http://schemas.microsoft.com/office/powerpoint/2010/main" val="3331240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77710" y="1010977"/>
            <a:ext cx="5041900" cy="3970318"/>
          </a:xfrm>
          <a:prstGeom prst="rect">
            <a:avLst/>
          </a:prstGeom>
        </p:spPr>
        <p:txBody>
          <a:bodyPr wrap="square">
            <a:spAutoFit/>
          </a:bodyPr>
          <a:lstStyle/>
          <a:p>
            <a:endParaRPr lang="ru-RU" dirty="0" smtClean="0"/>
          </a:p>
          <a:p>
            <a:r>
              <a:rPr lang="ru-RU" dirty="0" smtClean="0"/>
              <a:t>На весь город славится своей красотой юная </a:t>
            </a:r>
            <a:r>
              <a:rPr lang="ru-RU" dirty="0" err="1" smtClean="0"/>
              <a:t>Медвянка</a:t>
            </a:r>
            <a:r>
              <a:rPr lang="ru-RU" dirty="0" smtClean="0"/>
              <a:t>. Но и нрав у девы крут: нет такого юноши, который был бы ей мил. Десятник Явор — первый удалец в городе, уважаемый дружиной и любимый воеводой. Вот только избалованная </a:t>
            </a:r>
            <a:r>
              <a:rPr lang="ru-RU" dirty="0" err="1" smtClean="0"/>
              <a:t>Медвянка</a:t>
            </a:r>
            <a:r>
              <a:rPr lang="ru-RU" dirty="0" smtClean="0"/>
              <a:t> не желает признавать его достоинств. Она отвергает Явора, не приняв перстень. Чтобы забыть о своем разочаровании, десятник отправляется в степь. И натыкается на печенежский разведывательный отряд. К городу движется орда. Грядет битва. Лишь теперь </a:t>
            </a:r>
            <a:r>
              <a:rPr lang="ru-RU" dirty="0" err="1" smtClean="0"/>
              <a:t>Медвянка</a:t>
            </a:r>
            <a:r>
              <a:rPr lang="ru-RU" dirty="0" smtClean="0"/>
              <a:t> понимает, как дорог ее сердцу храбрый десятник... </a:t>
            </a:r>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3578" y="878304"/>
            <a:ext cx="3427672" cy="5469689"/>
          </a:xfrm>
          <a:prstGeom prst="rect">
            <a:avLst/>
          </a:prstGeom>
        </p:spPr>
      </p:pic>
    </p:spTree>
    <p:extLst>
      <p:ext uri="{BB962C8B-B14F-4D97-AF65-F5344CB8AC3E}">
        <p14:creationId xmlns:p14="http://schemas.microsoft.com/office/powerpoint/2010/main" val="3075615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50810" y="1354014"/>
            <a:ext cx="4495800" cy="3693319"/>
          </a:xfrm>
          <a:prstGeom prst="rect">
            <a:avLst/>
          </a:prstGeom>
        </p:spPr>
        <p:txBody>
          <a:bodyPr wrap="square">
            <a:spAutoFit/>
          </a:bodyPr>
          <a:lstStyle/>
          <a:p>
            <a:endParaRPr lang="ru-RU" dirty="0" smtClean="0"/>
          </a:p>
          <a:p>
            <a:r>
              <a:rPr lang="ru-RU" dirty="0" smtClean="0"/>
              <a:t>Конец IX века, Древняя Русь. Не только давняя любовь вновь ищет </a:t>
            </a:r>
            <a:r>
              <a:rPr lang="ru-RU" dirty="0" err="1" smtClean="0"/>
              <a:t>Дивляну</a:t>
            </a:r>
            <a:r>
              <a:rPr lang="ru-RU" dirty="0" smtClean="0"/>
              <a:t>, но и давняя вражда. Четыре года колдунья </a:t>
            </a:r>
            <a:r>
              <a:rPr lang="ru-RU" dirty="0" err="1" smtClean="0"/>
              <a:t>Незвана</a:t>
            </a:r>
            <a:r>
              <a:rPr lang="ru-RU" dirty="0" smtClean="0"/>
              <a:t> искала способы погубить прежнюю соперницу: добилась того, что муж разлюбил </a:t>
            </a:r>
            <a:r>
              <a:rPr lang="ru-RU" dirty="0" err="1" smtClean="0"/>
              <a:t>Дивляну</a:t>
            </a:r>
            <a:r>
              <a:rPr lang="ru-RU" dirty="0" smtClean="0"/>
              <a:t> и сам отдал, вместе с маленькой дочерью, в заложники своим врагам — </a:t>
            </a:r>
            <a:r>
              <a:rPr lang="ru-RU" dirty="0" err="1" smtClean="0"/>
              <a:t>древлянским</a:t>
            </a:r>
            <a:r>
              <a:rPr lang="ru-RU" dirty="0" smtClean="0"/>
              <a:t> князьям. И, кажется, уже нет ей спасения, нет иного пути, кроме как в темные воды Ужа, </a:t>
            </a:r>
            <a:r>
              <a:rPr lang="ru-RU" dirty="0" err="1" smtClean="0"/>
              <a:t>г^е</a:t>
            </a:r>
            <a:r>
              <a:rPr lang="ru-RU" dirty="0" smtClean="0"/>
              <a:t> ждет ее повелитель священной реки древлян...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5876" y="637673"/>
            <a:ext cx="3822515" cy="5979695"/>
          </a:xfrm>
          <a:prstGeom prst="rect">
            <a:avLst/>
          </a:prstGeom>
        </p:spPr>
      </p:pic>
    </p:spTree>
    <p:extLst>
      <p:ext uri="{BB962C8B-B14F-4D97-AF65-F5344CB8AC3E}">
        <p14:creationId xmlns:p14="http://schemas.microsoft.com/office/powerpoint/2010/main" val="3469118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26768" y="1497391"/>
            <a:ext cx="4978400" cy="3139321"/>
          </a:xfrm>
          <a:prstGeom prst="rect">
            <a:avLst/>
          </a:prstGeom>
        </p:spPr>
        <p:txBody>
          <a:bodyPr wrap="square">
            <a:spAutoFit/>
          </a:bodyPr>
          <a:lstStyle/>
          <a:p>
            <a:r>
              <a:rPr lang="ru-RU" dirty="0" smtClean="0"/>
              <a:t>Потеряв сына, </a:t>
            </a:r>
            <a:r>
              <a:rPr lang="ru-RU" dirty="0" err="1" smtClean="0"/>
              <a:t>Благожит</a:t>
            </a:r>
            <a:r>
              <a:rPr lang="ru-RU" dirty="0" smtClean="0"/>
              <a:t>, князь дреговичей, объявил, что новым наследником станет муж его дочери </a:t>
            </a:r>
            <a:r>
              <a:rPr lang="ru-RU" dirty="0" err="1" smtClean="0"/>
              <a:t>Яронеги</a:t>
            </a:r>
            <a:r>
              <a:rPr lang="ru-RU" dirty="0" smtClean="0"/>
              <a:t> и пригласил всех знатных отроков к состязанию за невесту. Но земли, лежащие на важном для многих рубеже, интересны и Киеву, где, после гибели мужа, правят мудрая княгиня Ольга и ее тринадцатилетний сын Святослав, сокол русских земель. Вот только достанется ли невеста </a:t>
            </a:r>
            <a:r>
              <a:rPr lang="ru-RU" dirty="0" err="1" smtClean="0"/>
              <a:t>руси</a:t>
            </a:r>
            <a:r>
              <a:rPr lang="ru-RU" dirty="0" smtClean="0"/>
              <a:t>, представителей которой недолюбливают в лесном крае?..</a:t>
            </a:r>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7577" y="716075"/>
            <a:ext cx="3634127" cy="5718820"/>
          </a:xfrm>
          <a:prstGeom prst="rect">
            <a:avLst/>
          </a:prstGeom>
        </p:spPr>
      </p:pic>
    </p:spTree>
    <p:extLst>
      <p:ext uri="{BB962C8B-B14F-4D97-AF65-F5344CB8AC3E}">
        <p14:creationId xmlns:p14="http://schemas.microsoft.com/office/powerpoint/2010/main" val="3303257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88931" y="1552398"/>
            <a:ext cx="4813300" cy="3693319"/>
          </a:xfrm>
          <a:prstGeom prst="rect">
            <a:avLst/>
          </a:prstGeom>
        </p:spPr>
        <p:txBody>
          <a:bodyPr wrap="square">
            <a:spAutoFit/>
          </a:bodyPr>
          <a:lstStyle/>
          <a:p>
            <a:endParaRPr lang="ru-RU" dirty="0" smtClean="0"/>
          </a:p>
          <a:p>
            <a:r>
              <a:rPr lang="ru-RU" dirty="0" smtClean="0"/>
              <a:t>… Красавица </a:t>
            </a:r>
            <a:r>
              <a:rPr lang="ru-RU" dirty="0" err="1" smtClean="0"/>
              <a:t>Велемила</a:t>
            </a:r>
            <a:r>
              <a:rPr lang="ru-RU" dirty="0" smtClean="0"/>
              <a:t>, младшая дочь ладожского воеводы, обещана в жены молодому удальцу </a:t>
            </a:r>
            <a:r>
              <a:rPr lang="ru-RU" dirty="0" err="1" smtClean="0"/>
              <a:t>Вольге</a:t>
            </a:r>
            <a:r>
              <a:rPr lang="ru-RU" dirty="0" smtClean="0"/>
              <a:t>. Но </a:t>
            </a:r>
            <a:r>
              <a:rPr lang="ru-RU" dirty="0" err="1" smtClean="0"/>
              <a:t>Вольга</a:t>
            </a:r>
            <a:r>
              <a:rPr lang="ru-RU" dirty="0" smtClean="0"/>
              <a:t> не в силах забыть свою первую и единственную любовь, </a:t>
            </a:r>
            <a:r>
              <a:rPr lang="ru-RU" dirty="0" err="1" smtClean="0"/>
              <a:t>Дивляну-Огнедеву</a:t>
            </a:r>
            <a:r>
              <a:rPr lang="ru-RU" dirty="0" smtClean="0"/>
              <a:t>, увезенную в далекие края, в жены князю Аскольду. Жених одной сестры, он готов даже отправиться в военный поход, лишь бы вновь обрести другую. Да и </a:t>
            </a:r>
            <a:r>
              <a:rPr lang="ru-RU" dirty="0" err="1" smtClean="0"/>
              <a:t>Велемила</a:t>
            </a:r>
            <a:r>
              <a:rPr lang="ru-RU" dirty="0" smtClean="0"/>
              <a:t> не рада, что ей достался бывший жених </a:t>
            </a:r>
            <a:r>
              <a:rPr lang="ru-RU" dirty="0" err="1" smtClean="0"/>
              <a:t>Дивляны</a:t>
            </a:r>
            <a:r>
              <a:rPr lang="ru-RU" dirty="0" smtClean="0"/>
              <a:t>: для нее нет никого милее молодого варяга Стена. Кому из них судьба позволит сберечь любовь?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7899" y="601577"/>
            <a:ext cx="3780218" cy="5845697"/>
          </a:xfrm>
          <a:prstGeom prst="rect">
            <a:avLst/>
          </a:prstGeom>
        </p:spPr>
      </p:pic>
    </p:spTree>
    <p:extLst>
      <p:ext uri="{BB962C8B-B14F-4D97-AF65-F5344CB8AC3E}">
        <p14:creationId xmlns:p14="http://schemas.microsoft.com/office/powerpoint/2010/main" val="2724473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12632" y="508610"/>
            <a:ext cx="6942221" cy="5355312"/>
          </a:xfrm>
          <a:prstGeom prst="rect">
            <a:avLst/>
          </a:prstGeom>
        </p:spPr>
        <p:txBody>
          <a:bodyPr wrap="square">
            <a:spAutoFit/>
          </a:bodyPr>
          <a:lstStyle/>
          <a:p>
            <a:r>
              <a:rPr lang="ru-RU" dirty="0" smtClean="0"/>
              <a:t>Он потерял все: офицерское звание, высокую должность, зарплату, отдельную квартиру. Дело, которое он вел, развалилось. Подследственные освобождены и объявлены невиновными. Но он не собирается сдаваться. Он сохранил веру в себя и в свою особую миссию. Он начинает жизнь заново, выстраивает блестящую карьеру, обрастает влиятельными знакомыми. Генералы КГБ и сотрудники Международного отдела ЦК считают его своим, полезным, надежным, и не подозревают, что он использует их в сложной спецоперации, которую многие годы разрабатывает в одиночку. Он докажет существование вражеского заговора и виновность бывших подследственных. Никто не знает об его тайных планах. Никто не пытается ему помешать. Никто, кроме девятнадцатилетней девочки, сироты из грязной коммуналки в Горловом тупике. Но ее давно нет на свете. Она лишь призрак, который является к нему бессонными ночами. Действие романа охватывает четверть века – с 1952 по 1977 годы. Сюжет основан на реальных событиях.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2036" y="656292"/>
            <a:ext cx="3708114" cy="5613400"/>
          </a:xfrm>
          <a:prstGeom prst="rect">
            <a:avLst/>
          </a:prstGeom>
        </p:spPr>
      </p:pic>
    </p:spTree>
    <p:extLst>
      <p:ext uri="{BB962C8B-B14F-4D97-AF65-F5344CB8AC3E}">
        <p14:creationId xmlns:p14="http://schemas.microsoft.com/office/powerpoint/2010/main" val="2058416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32947" y="197346"/>
            <a:ext cx="6878053" cy="6463308"/>
          </a:xfrm>
          <a:prstGeom prst="rect">
            <a:avLst/>
          </a:prstGeom>
        </p:spPr>
        <p:txBody>
          <a:bodyPr wrap="square">
            <a:spAutoFit/>
          </a:bodyPr>
          <a:lstStyle/>
          <a:p>
            <a:endParaRPr lang="ru-RU" dirty="0" smtClean="0"/>
          </a:p>
          <a:p>
            <a:r>
              <a:rPr lang="ru-RU" dirty="0" smtClean="0"/>
              <a:t>Что в реальной жизни, не в сказке может превратить Золушку в Принцессу? Как ни банально, то же, что и в сказке: встреча с Принцем. Вера росла любимой внучкой и дочкой. В их старом доме в </a:t>
            </a:r>
            <a:r>
              <a:rPr lang="ru-RU" dirty="0" err="1" smtClean="0"/>
              <a:t>Малаховке</a:t>
            </a:r>
            <a:r>
              <a:rPr lang="ru-RU" dirty="0" smtClean="0"/>
              <a:t> всегда царили любовь и радость. Все закончилось в один миг - страшная авария унесла жизни родителей, потом не стало деда. И вот - счастье. Роберт Красовский, красавец, интеллектуал стал Вериной первой любовью, первым мужчиной, отцом ее единственного сына. Но это в сказке с появлением Принца Золушка сразу становится Принцессой. В жизни часто бывает, что Принц не может сделать Золушку счастливой по-настоящему. У Красовского не получилось стать для Веры Принцем. И прошло еще много лет, прежде чем появилась другая Вера - по-настоящему счастливая женщина, купающаяся в любви второго мужа, который боготворит ее, готов ради нее на любые безумства. Но забыть молодость, первый брак, первую любовь - немыслимо. Ведь было счастье, пусть и недолгое. И, кто знает, не будь той глупой, горячей</a:t>
            </a:r>
            <a:r>
              <a:rPr lang="ru-RU" dirty="0" smtClean="0"/>
              <a:t>, безрассудной </a:t>
            </a:r>
            <a:r>
              <a:rPr lang="ru-RU" dirty="0" smtClean="0"/>
              <a:t>любви, может, не было бы и второй - глубокой, настоящей. Другой. </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7890" y="621700"/>
            <a:ext cx="3572069" cy="5614600"/>
          </a:xfrm>
          <a:prstGeom prst="rect">
            <a:avLst/>
          </a:prstGeom>
        </p:spPr>
      </p:pic>
    </p:spTree>
    <p:extLst>
      <p:ext uri="{BB962C8B-B14F-4D97-AF65-F5344CB8AC3E}">
        <p14:creationId xmlns:p14="http://schemas.microsoft.com/office/powerpoint/2010/main" val="810246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25453" y="1207420"/>
            <a:ext cx="5799221" cy="3416320"/>
          </a:xfrm>
          <a:prstGeom prst="rect">
            <a:avLst/>
          </a:prstGeom>
        </p:spPr>
        <p:txBody>
          <a:bodyPr wrap="square">
            <a:spAutoFit/>
          </a:bodyPr>
          <a:lstStyle/>
          <a:p>
            <a:r>
              <a:rPr lang="ru-RU" dirty="0" smtClean="0"/>
              <a:t>Сапожник без сапог. Такое случается чаще, чем мы думаем. Блестящие учителя оказываются бессильны в обучении своих детей, первоклассные врачи не замечают собственных болезней. Главные герои этой книги заботятся о других, хотя сами нуждаются в помощи. Равнодушие и предательство близких, сложившиеся в молодости нерушимые связи, счастье и горечь воспоминаний, поиск виновных в бедах, принятие и прощение. Врач-психиатр, ведущая прием, оказывается на месте пациента. Рассказ-исповедь становится способом исцеления от ран прошлого и проблем настоящего.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3961" y="547437"/>
            <a:ext cx="3615445" cy="5685964"/>
          </a:xfrm>
          <a:prstGeom prst="rect">
            <a:avLst/>
          </a:prstGeom>
        </p:spPr>
      </p:pic>
    </p:spTree>
    <p:extLst>
      <p:ext uri="{BB962C8B-B14F-4D97-AF65-F5344CB8AC3E}">
        <p14:creationId xmlns:p14="http://schemas.microsoft.com/office/powerpoint/2010/main" val="31798340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47084" y="946945"/>
            <a:ext cx="4010526" cy="4801314"/>
          </a:xfrm>
          <a:prstGeom prst="rect">
            <a:avLst/>
          </a:prstGeom>
        </p:spPr>
        <p:txBody>
          <a:bodyPr wrap="square">
            <a:spAutoFit/>
          </a:bodyPr>
          <a:lstStyle/>
          <a:p>
            <a:r>
              <a:rPr lang="ru-RU" dirty="0" smtClean="0"/>
              <a:t>Быть птичкой в золотой клетке не так уж плохо. Женя </a:t>
            </a:r>
            <a:r>
              <a:rPr lang="ru-RU" dirty="0" err="1" smtClean="0"/>
              <a:t>Залетаева</a:t>
            </a:r>
            <a:r>
              <a:rPr lang="ru-RU" dirty="0" smtClean="0"/>
              <a:t> была счастлива с мужем Владимиром, состоятельным, добрым и порядочным мужчиной в возрасте. Но безмятежная жизнь закончилась, когда Володя умер от сердечного приступа, а в их дом ворвался неизвестный и попытался убить детей! Теперь Женя в бегах. Ее ждет жаркая, солнечная, сладкая Варна, последний подарок от мужа, новая неожиданная дружба, головокружительные авантюры и даже страстный роман! Здесь молодой женщине предстоит понять, на что она действительно способна...</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1307" y="946945"/>
            <a:ext cx="3383003" cy="5329797"/>
          </a:xfrm>
          <a:prstGeom prst="rect">
            <a:avLst/>
          </a:prstGeom>
        </p:spPr>
      </p:pic>
    </p:spTree>
    <p:extLst>
      <p:ext uri="{BB962C8B-B14F-4D97-AF65-F5344CB8AC3E}">
        <p14:creationId xmlns:p14="http://schemas.microsoft.com/office/powerpoint/2010/main" val="3019538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13401" y="1027942"/>
            <a:ext cx="4577346" cy="5078313"/>
          </a:xfrm>
          <a:prstGeom prst="rect">
            <a:avLst/>
          </a:prstGeom>
        </p:spPr>
        <p:txBody>
          <a:bodyPr wrap="square">
            <a:spAutoFit/>
          </a:bodyPr>
          <a:lstStyle/>
          <a:p>
            <a:r>
              <a:rPr lang="ru-RU" dirty="0" smtClean="0"/>
              <a:t>Следователь Дмитрий </a:t>
            </a:r>
            <a:r>
              <a:rPr lang="ru-RU" dirty="0" err="1" smtClean="0"/>
              <a:t>Дождев</a:t>
            </a:r>
            <a:r>
              <a:rPr lang="ru-RU" dirty="0" smtClean="0"/>
              <a:t> подбирает у своего подъезда девушку, которая называет себя Линой </a:t>
            </a:r>
            <a:r>
              <a:rPr lang="ru-RU" dirty="0" err="1" smtClean="0"/>
              <a:t>Круль</a:t>
            </a:r>
            <a:r>
              <a:rPr lang="ru-RU" dirty="0" smtClean="0"/>
              <a:t>. Лина рассказывает ему странную историю о том, что она приехала на похороны родственницы, но по дороге, в лесу, на нее напали и ограбили. Теперь она хочет, чтобы преступника наказали - в этом ей и должен помочь </a:t>
            </a:r>
            <a:r>
              <a:rPr lang="ru-RU" dirty="0" err="1" smtClean="0"/>
              <a:t>Дождев</a:t>
            </a:r>
            <a:r>
              <a:rPr lang="ru-RU" dirty="0" smtClean="0"/>
              <a:t>. И хотя поначалу Дмитрий, влюбившись в девушку, соглашается, после ее отъезда он начинает понимать, что вся ее история шита белыми нитками, а сама она – совсем не та, за кого себя выдает.</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2040" y="873916"/>
            <a:ext cx="3424945" cy="5386367"/>
          </a:xfrm>
          <a:prstGeom prst="rect">
            <a:avLst/>
          </a:prstGeom>
        </p:spPr>
      </p:pic>
    </p:spTree>
    <p:extLst>
      <p:ext uri="{BB962C8B-B14F-4D97-AF65-F5344CB8AC3E}">
        <p14:creationId xmlns:p14="http://schemas.microsoft.com/office/powerpoint/2010/main" val="38516376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10869" y="1069252"/>
            <a:ext cx="5393489" cy="4524315"/>
          </a:xfrm>
          <a:prstGeom prst="rect">
            <a:avLst/>
          </a:prstGeom>
        </p:spPr>
        <p:txBody>
          <a:bodyPr wrap="square">
            <a:spAutoFit/>
          </a:bodyPr>
          <a:lstStyle/>
          <a:p>
            <a:r>
              <a:rPr lang="ru-RU" dirty="0" smtClean="0"/>
              <a:t>Рано или поздно дерзкие и опасные выходки бостонской наследницы </a:t>
            </a:r>
            <a:r>
              <a:rPr lang="ru-RU" dirty="0" err="1" smtClean="0"/>
              <a:t>Коринн</a:t>
            </a:r>
            <a:r>
              <a:rPr lang="ru-RU" dirty="0" smtClean="0"/>
              <a:t> должны были закончиться скверно — и ее визит в пользующийся дурной репутацией игорный дом привел к поистине драматическим последствиям. Теперь репутация </a:t>
            </a:r>
            <a:r>
              <a:rPr lang="ru-RU" dirty="0" err="1" smtClean="0"/>
              <a:t>Коринн</a:t>
            </a:r>
            <a:r>
              <a:rPr lang="ru-RU" dirty="0" smtClean="0"/>
              <a:t> погублена, будущее разрушено, жизнь кончена — если, конечно, </a:t>
            </a:r>
            <a:r>
              <a:rPr lang="ru-RU" dirty="0" err="1" smtClean="0"/>
              <a:t>Джаред</a:t>
            </a:r>
            <a:r>
              <a:rPr lang="ru-RU" dirty="0" smtClean="0"/>
              <a:t> </a:t>
            </a:r>
            <a:r>
              <a:rPr lang="ru-RU" dirty="0" err="1" smtClean="0"/>
              <a:t>Буркетт</a:t>
            </a:r>
            <a:r>
              <a:rPr lang="ru-RU" dirty="0" smtClean="0"/>
              <a:t>, человек, ставший виной всего этого, немедленно не женится на обесчещенной девушке. Но пусть </a:t>
            </a:r>
            <a:r>
              <a:rPr lang="ru-RU" dirty="0" err="1" smtClean="0"/>
              <a:t>Джаред</a:t>
            </a:r>
            <a:r>
              <a:rPr lang="ru-RU" dirty="0" smtClean="0"/>
              <a:t> и готов загладить свою вину и поступить как джентльмен, много ли счастья ждет независимую </a:t>
            </a:r>
            <a:r>
              <a:rPr lang="ru-RU" dirty="0" err="1" smtClean="0"/>
              <a:t>Коринн</a:t>
            </a:r>
            <a:r>
              <a:rPr lang="ru-RU" dirty="0" smtClean="0"/>
              <a:t> в браке с этим сильным и непреклонным человеком, привыкшим всех и вся подчинять своей воле? Такой странный союз может спасти разве что чудо… Ранее книга выходила на русском языке под названием "Первозданный рай".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3591" y="813535"/>
            <a:ext cx="3658114" cy="5622357"/>
          </a:xfrm>
          <a:prstGeom prst="rect">
            <a:avLst/>
          </a:prstGeom>
        </p:spPr>
      </p:pic>
    </p:spTree>
    <p:extLst>
      <p:ext uri="{BB962C8B-B14F-4D97-AF65-F5344CB8AC3E}">
        <p14:creationId xmlns:p14="http://schemas.microsoft.com/office/powerpoint/2010/main" val="2508559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11274" y="494595"/>
            <a:ext cx="6515768" cy="5355312"/>
          </a:xfrm>
          <a:prstGeom prst="rect">
            <a:avLst/>
          </a:prstGeom>
        </p:spPr>
        <p:txBody>
          <a:bodyPr wrap="square">
            <a:spAutoFit/>
          </a:bodyPr>
          <a:lstStyle/>
          <a:p>
            <a:endParaRPr lang="ru-RU" dirty="0" smtClean="0"/>
          </a:p>
          <a:p>
            <a:r>
              <a:rPr lang="ru-RU" dirty="0" smtClean="0"/>
              <a:t>Сегодня </a:t>
            </a:r>
            <a:r>
              <a:rPr lang="ru-RU" dirty="0" err="1" smtClean="0"/>
              <a:t>Уигтаун</a:t>
            </a:r>
            <a:r>
              <a:rPr lang="ru-RU" dirty="0" smtClean="0"/>
              <a:t>, расположенный в отдаленном уголке Шотландии, - место, куда устремляются книголюбы со всего мира. Это происходит благодаря тому, что в 1998 году </a:t>
            </a:r>
            <a:r>
              <a:rPr lang="ru-RU" dirty="0" err="1" smtClean="0"/>
              <a:t>Уигтаун</a:t>
            </a:r>
            <a:r>
              <a:rPr lang="ru-RU" dirty="0" smtClean="0"/>
              <a:t> был провозглашен книжным городом Шотландии национального значения, а в 1999-м начал работу </a:t>
            </a:r>
            <a:r>
              <a:rPr lang="ru-RU" dirty="0" err="1" smtClean="0"/>
              <a:t>Уигтаунский</a:t>
            </a:r>
            <a:r>
              <a:rPr lang="ru-RU" dirty="0" smtClean="0"/>
              <a:t> книжный фестиваль. В остроумном дневнике Шона </a:t>
            </a:r>
            <a:r>
              <a:rPr lang="ru-RU" dirty="0" err="1" smtClean="0"/>
              <a:t>Байтелла</a:t>
            </a:r>
            <a:r>
              <a:rPr lang="ru-RU" dirty="0" smtClean="0"/>
              <a:t>, владельца самого крупного в Шотландии букинистического магазина и активного участника фестиваля, описаны будни и радости книготорговли. Ироничное и дерзкое повествование увлеченного продавца придется по душе поклонникам отрицающего все авторитеты и моральные ценности сериала "Книжный магазин </a:t>
            </a:r>
            <a:r>
              <a:rPr lang="ru-RU" dirty="0" err="1" smtClean="0"/>
              <a:t>Блэка</a:t>
            </a:r>
            <a:r>
              <a:rPr lang="ru-RU" dirty="0" smtClean="0"/>
              <a:t>" с </a:t>
            </a:r>
            <a:r>
              <a:rPr lang="ru-RU" dirty="0" err="1" smtClean="0"/>
              <a:t>Диланом</a:t>
            </a:r>
            <a:r>
              <a:rPr lang="ru-RU" dirty="0" smtClean="0"/>
              <a:t> </a:t>
            </a:r>
            <a:r>
              <a:rPr lang="ru-RU" dirty="0" err="1" smtClean="0"/>
              <a:t>Мораном</a:t>
            </a:r>
            <a:r>
              <a:rPr lang="ru-RU" dirty="0" smtClean="0"/>
              <a:t> в главной роли, одного из лучших комедийных сериалов, когда-либо показанных на телевидении, а также всем любителям книг и завсегдатаям книжных магазинов.</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5249" y="602879"/>
            <a:ext cx="3924935" cy="5757851"/>
          </a:xfrm>
          <a:prstGeom prst="rect">
            <a:avLst/>
          </a:prstGeom>
        </p:spPr>
      </p:pic>
    </p:spTree>
    <p:extLst>
      <p:ext uri="{BB962C8B-B14F-4D97-AF65-F5344CB8AC3E}">
        <p14:creationId xmlns:p14="http://schemas.microsoft.com/office/powerpoint/2010/main" val="3648156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86642" y="2715067"/>
            <a:ext cx="4537242" cy="1754326"/>
          </a:xfrm>
          <a:prstGeom prst="rect">
            <a:avLst/>
          </a:prstGeom>
        </p:spPr>
        <p:txBody>
          <a:bodyPr wrap="square">
            <a:spAutoFit/>
          </a:bodyPr>
          <a:lstStyle/>
          <a:p>
            <a:endParaRPr lang="ru-RU" dirty="0" smtClean="0"/>
          </a:p>
          <a:p>
            <a:r>
              <a:rPr lang="ru-RU" dirty="0" smtClean="0"/>
              <a:t>Что делать, если рядом с вами поселился убийца? Не следите за ним. Не злите его. Не ссорьтесь. Но главное — не давайте ему понять, что вы что-то знаете. Что делать, если вы нарушили одно из правил? БЕГИТЕ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2319" y="668523"/>
            <a:ext cx="3716713" cy="5847414"/>
          </a:xfrm>
          <a:prstGeom prst="rect">
            <a:avLst/>
          </a:prstGeom>
        </p:spPr>
      </p:pic>
    </p:spTree>
    <p:extLst>
      <p:ext uri="{BB962C8B-B14F-4D97-AF65-F5344CB8AC3E}">
        <p14:creationId xmlns:p14="http://schemas.microsoft.com/office/powerpoint/2010/main" val="9923093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23042" y="1630740"/>
            <a:ext cx="5181600" cy="3139321"/>
          </a:xfrm>
          <a:prstGeom prst="rect">
            <a:avLst/>
          </a:prstGeom>
        </p:spPr>
        <p:txBody>
          <a:bodyPr wrap="square">
            <a:spAutoFit/>
          </a:bodyPr>
          <a:lstStyle/>
          <a:p>
            <a:endParaRPr lang="ru-RU" dirty="0" smtClean="0"/>
          </a:p>
          <a:p>
            <a:r>
              <a:rPr lang="ru-RU" dirty="0" smtClean="0"/>
              <a:t>Пойман серийный маньяк, убивавший мальчиков, и дело передано в суд. Но оно оказалось не таким простым, как выглядело. Участь </a:t>
            </a:r>
            <a:r>
              <a:rPr lang="ru-RU" dirty="0" err="1" smtClean="0"/>
              <a:t>Еремеева</a:t>
            </a:r>
            <a:r>
              <a:rPr lang="ru-RU" dirty="0" smtClean="0"/>
              <a:t>, предполагаемого убийцы, в руках трех женщин – судьи Ирины, адвоката Веры и его любовницы Ларисы. Но от решения каждой из них зависит не только будущее </a:t>
            </a:r>
            <a:r>
              <a:rPr lang="ru-RU" dirty="0" err="1" smtClean="0"/>
              <a:t>Еремеева</a:t>
            </a:r>
            <a:r>
              <a:rPr lang="ru-RU" dirty="0" smtClean="0"/>
              <a:t>, но и их собственная жизнь. Нужно все хорошо взвесить, потому что какой бы выбор ни сделали эти женщины, они навсегда изменят свою судьбу.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7158" y="804351"/>
            <a:ext cx="3375147" cy="5464692"/>
          </a:xfrm>
          <a:prstGeom prst="rect">
            <a:avLst/>
          </a:prstGeom>
        </p:spPr>
      </p:pic>
    </p:spTree>
    <p:extLst>
      <p:ext uri="{BB962C8B-B14F-4D97-AF65-F5344CB8AC3E}">
        <p14:creationId xmlns:p14="http://schemas.microsoft.com/office/powerpoint/2010/main" val="39055594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85184" y="866598"/>
            <a:ext cx="4724400" cy="4247317"/>
          </a:xfrm>
          <a:prstGeom prst="rect">
            <a:avLst/>
          </a:prstGeom>
        </p:spPr>
        <p:txBody>
          <a:bodyPr wrap="square">
            <a:spAutoFit/>
          </a:bodyPr>
          <a:lstStyle/>
          <a:p>
            <a:endParaRPr lang="ru-RU" dirty="0" smtClean="0"/>
          </a:p>
          <a:p>
            <a:r>
              <a:rPr lang="ru-RU" dirty="0" smtClean="0"/>
              <a:t>Василий Барановский с детства мечтал ловить преступников. Но жизнь – не кино, в ней приходится поступаться принципами. Уйду, решил он. И уеду жить на море. Только закрою последнее дело... А дело оказалось "мутным". Убили безобидного, на первый взгляд, человека — затворника, коллекционирующего кукол. Кому он мог помешать? Оказывается, у жертвы пропала самая дорогая кукла, знаменита </a:t>
            </a:r>
            <a:r>
              <a:rPr lang="ru-RU" dirty="0" err="1" smtClean="0"/>
              <a:t>Каттива</a:t>
            </a:r>
            <a:r>
              <a:rPr lang="ru-RU" dirty="0" smtClean="0"/>
              <a:t> </a:t>
            </a:r>
            <a:r>
              <a:rPr lang="ru-RU" dirty="0" err="1" smtClean="0"/>
              <a:t>Бамбола</a:t>
            </a:r>
            <a:r>
              <a:rPr lang="ru-RU" dirty="0" smtClean="0"/>
              <a:t> – Плохая Кукла. О ней в кругах коллекционеров ходили легенды. Все страшные – она приносила несчастья своим владельцам...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1484" y="866598"/>
            <a:ext cx="3471779" cy="5489040"/>
          </a:xfrm>
          <a:prstGeom prst="rect">
            <a:avLst/>
          </a:prstGeom>
        </p:spPr>
      </p:pic>
    </p:spTree>
    <p:extLst>
      <p:ext uri="{BB962C8B-B14F-4D97-AF65-F5344CB8AC3E}">
        <p14:creationId xmlns:p14="http://schemas.microsoft.com/office/powerpoint/2010/main" val="17814639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75300" y="2351038"/>
            <a:ext cx="4832016" cy="2862322"/>
          </a:xfrm>
          <a:prstGeom prst="rect">
            <a:avLst/>
          </a:prstGeom>
        </p:spPr>
        <p:txBody>
          <a:bodyPr wrap="square">
            <a:spAutoFit/>
          </a:bodyPr>
          <a:lstStyle/>
          <a:p>
            <a:r>
              <a:rPr lang="ru-RU" dirty="0" smtClean="0"/>
              <a:t>Лада собирается замуж за Илью – сына Киры Андреевой, хозяйки крупного завода. Помолвка должна произойти в доме Лады и ее отца, но перед самым торжеством по приехавшим гостям стреляют, и Илья погибает. Впрочем, все понимают, что целились в Киру – ведь она известна тем, что в 90-е годы по ее приказу было убито немало неугодных людей. Но что заставило призраков прошлого вернуться именно теперь?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2334" y="927768"/>
            <a:ext cx="3386553" cy="5321300"/>
          </a:xfrm>
          <a:prstGeom prst="rect">
            <a:avLst/>
          </a:prstGeom>
        </p:spPr>
      </p:pic>
    </p:spTree>
    <p:extLst>
      <p:ext uri="{BB962C8B-B14F-4D97-AF65-F5344CB8AC3E}">
        <p14:creationId xmlns:p14="http://schemas.microsoft.com/office/powerpoint/2010/main" val="1795704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55632" y="1259827"/>
            <a:ext cx="4211052" cy="4524315"/>
          </a:xfrm>
          <a:prstGeom prst="rect">
            <a:avLst/>
          </a:prstGeom>
        </p:spPr>
        <p:txBody>
          <a:bodyPr wrap="square">
            <a:spAutoFit/>
          </a:bodyPr>
          <a:lstStyle/>
          <a:p>
            <a:r>
              <a:rPr lang="ru-RU" dirty="0" smtClean="0"/>
              <a:t>К дознавателю Князеву является пожилая учительница Анна </a:t>
            </a:r>
            <a:r>
              <a:rPr lang="ru-RU" dirty="0" err="1" smtClean="0"/>
              <a:t>Скоморохова</a:t>
            </a:r>
            <a:r>
              <a:rPr lang="ru-RU" dirty="0" smtClean="0"/>
              <a:t>. Она уверена, что четырнадцать лет назад ее ученик Глеб Ильин вместе со своим приятелем </a:t>
            </a:r>
            <a:r>
              <a:rPr lang="ru-RU" dirty="0" err="1" smtClean="0"/>
              <a:t>Сугробовым</a:t>
            </a:r>
            <a:r>
              <a:rPr lang="ru-RU" dirty="0" smtClean="0"/>
              <a:t> убил ее сына. Ильин был сыном мэра, и тогда это дело замяли. Теперь же Глеб и сам пробивает себе в путь в политику, а Сугробов бесследно пропал. Но обратиться в органы именно сейчас женщину заставило неожиданное появление еще одного действующего лица той давней истории...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2782" y="918411"/>
            <a:ext cx="3575424" cy="5627982"/>
          </a:xfrm>
          <a:prstGeom prst="rect">
            <a:avLst/>
          </a:prstGeom>
        </p:spPr>
      </p:pic>
    </p:spTree>
    <p:extLst>
      <p:ext uri="{BB962C8B-B14F-4D97-AF65-F5344CB8AC3E}">
        <p14:creationId xmlns:p14="http://schemas.microsoft.com/office/powerpoint/2010/main" val="34178662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0343" y="916405"/>
            <a:ext cx="3440834" cy="5410200"/>
          </a:xfrm>
          <a:prstGeom prst="rect">
            <a:avLst/>
          </a:prstGeom>
        </p:spPr>
      </p:pic>
      <p:sp>
        <p:nvSpPr>
          <p:cNvPr id="3" name="TextBox 2"/>
          <p:cNvSpPr txBox="1"/>
          <p:nvPr/>
        </p:nvSpPr>
        <p:spPr>
          <a:xfrm>
            <a:off x="5354052" y="1220848"/>
            <a:ext cx="6304548" cy="4801314"/>
          </a:xfrm>
          <a:prstGeom prst="rect">
            <a:avLst/>
          </a:prstGeom>
          <a:noFill/>
        </p:spPr>
        <p:txBody>
          <a:bodyPr wrap="square" rtlCol="0">
            <a:spAutoFit/>
          </a:bodyPr>
          <a:lstStyle/>
          <a:p>
            <a:r>
              <a:rPr lang="ru-RU" dirty="0"/>
              <a:t> </a:t>
            </a:r>
          </a:p>
          <a:p>
            <a:r>
              <a:rPr lang="ru-RU" dirty="0"/>
              <a:t>Согласно легенде, древний ученый Аль-</a:t>
            </a:r>
            <a:r>
              <a:rPr lang="ru-RU" dirty="0" err="1"/>
              <a:t>Магриби</a:t>
            </a:r>
            <a:r>
              <a:rPr lang="ru-RU" dirty="0"/>
              <a:t> изобрел удивительный прибор </a:t>
            </a:r>
            <a:r>
              <a:rPr lang="ru-RU" dirty="0" err="1"/>
              <a:t>астролабон</a:t>
            </a:r>
            <a:r>
              <a:rPr lang="ru-RU" dirty="0"/>
              <a:t>. С помощью него можно было не только определять точное астрономическое время и координаты небесных светил, но и переноситься во времени и пространстве. Современники Аль-</a:t>
            </a:r>
            <a:r>
              <a:rPr lang="ru-RU" dirty="0" err="1"/>
              <a:t>Магриби</a:t>
            </a:r>
            <a:r>
              <a:rPr lang="ru-RU" dirty="0"/>
              <a:t> отнеслись к удивительному прибору с понятным недоверием, а вскоре ученый исчез и о нем все забыли. Ведь трудно поверить в то, что не поддается разуму. Так думала и питерская домохозяйка Надежда Лебедева, пока не оказалась причастной к серии странных краж, которым поначалу не придала значения. Однако когда в ее доме поселился странный жилец, изъясняющийся только цифрами, она поняла, что это ключ не только к преступлениям, но и </a:t>
            </a:r>
            <a:r>
              <a:rPr lang="ru-RU" dirty="0" smtClean="0"/>
              <a:t>к… </a:t>
            </a:r>
            <a:endParaRPr lang="ru-RU" dirty="0"/>
          </a:p>
        </p:txBody>
      </p:sp>
    </p:spTree>
    <p:extLst>
      <p:ext uri="{BB962C8B-B14F-4D97-AF65-F5344CB8AC3E}">
        <p14:creationId xmlns:p14="http://schemas.microsoft.com/office/powerpoint/2010/main" val="6737648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34526" y="84221"/>
            <a:ext cx="6657474" cy="6740307"/>
          </a:xfrm>
          <a:prstGeom prst="rect">
            <a:avLst/>
          </a:prstGeom>
        </p:spPr>
        <p:txBody>
          <a:bodyPr wrap="square">
            <a:spAutoFit/>
          </a:bodyPr>
          <a:lstStyle/>
          <a:p>
            <a:endParaRPr lang="ru-RU" dirty="0" smtClean="0"/>
          </a:p>
          <a:p>
            <a:r>
              <a:rPr lang="ru-RU" dirty="0" smtClean="0"/>
              <a:t>Даша Васильева - мастер художественных неприятностей. Зашла она в кафе попить чаю и случайно увидела связку ключей на соседнем столике. По словам бармена, ключи забыли девушки, которые съели много вкусного и убежали, забыв не только ключи, но и оплатить заказ. Даша – добрая душа - попросила своего зятя дать объявление о находке в социальных сетях, и при этом указать номер ее телефона. И тут началось! Посыпались звонки от очень странных людей, которые делали очень странные предложения. Один из них представился родственником растеряхи и предложил Васильевой встретиться в торговом центре. Зря Даша согласилась. Но кто же знал, что "родственник" поведет себя совершенно неадекватно, и попытается отобрать у нее сумку! Ну и какая женщина отдаст свою новую сумочку? Дашенька вцепилась в ремешок, начала кричать, грабитель дал деру. А теперь представьте, что этот тип станет клиентом детективного агентства полковника Дегтярева. И Александр Михайлович с Дашей будут землю рыть, чтобы выяснить главную тайну его жизни!</a:t>
            </a:r>
          </a:p>
          <a:p>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5486" y="675251"/>
            <a:ext cx="3728258" cy="5935287"/>
          </a:xfrm>
          <a:prstGeom prst="rect">
            <a:avLst/>
          </a:prstGeom>
        </p:spPr>
      </p:pic>
    </p:spTree>
    <p:extLst>
      <p:ext uri="{BB962C8B-B14F-4D97-AF65-F5344CB8AC3E}">
        <p14:creationId xmlns:p14="http://schemas.microsoft.com/office/powerpoint/2010/main" val="8650974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82389" y="1343441"/>
            <a:ext cx="6096000" cy="4247317"/>
          </a:xfrm>
          <a:prstGeom prst="rect">
            <a:avLst/>
          </a:prstGeom>
        </p:spPr>
        <p:txBody>
          <a:bodyPr>
            <a:spAutoFit/>
          </a:bodyPr>
          <a:lstStyle/>
          <a:p>
            <a:endParaRPr lang="ru-RU" dirty="0" smtClean="0"/>
          </a:p>
          <a:p>
            <a:r>
              <a:rPr lang="ru-RU" dirty="0" smtClean="0"/>
              <a:t>Слоган: Чтобы спастись от царя Ивана Грозного, Борис Годунов шептал колдовские молитвы-заклинания из старинного часослова… Аннотация Царь Иван Грозный очень страшен был в гневе. Чтобы не впасть в немилость, Борис Годунов обратился к колдуну, и тот дал ему волшебный часослов с заклятиями-молитвами… Не успела Ирина приехать из командировки, как ее сразу же приглашают в полицию. Следователь с говорящей фамилией Дятел пытается повесить на нее убийство странной старушки, оказавшейся вовсе не старушкой, а мужчиной, который уже много лет числится погибшим. Против своей воли втянутая в водоворот событий, Ирина находит старинную книгу в потрепанной обложке, и с ней начинает происходить невероятное…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6334" y="825055"/>
            <a:ext cx="3494536" cy="5500658"/>
          </a:xfrm>
          <a:prstGeom prst="rect">
            <a:avLst/>
          </a:prstGeom>
        </p:spPr>
      </p:pic>
    </p:spTree>
    <p:extLst>
      <p:ext uri="{BB962C8B-B14F-4D97-AF65-F5344CB8AC3E}">
        <p14:creationId xmlns:p14="http://schemas.microsoft.com/office/powerpoint/2010/main" val="42585565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77995" y="986589"/>
            <a:ext cx="6311900" cy="4524315"/>
          </a:xfrm>
          <a:prstGeom prst="rect">
            <a:avLst/>
          </a:prstGeom>
        </p:spPr>
        <p:txBody>
          <a:bodyPr wrap="square">
            <a:spAutoFit/>
          </a:bodyPr>
          <a:lstStyle/>
          <a:p>
            <a:r>
              <a:rPr lang="ru-RU" dirty="0" smtClean="0"/>
              <a:t>Маг, который не в себе, подозрительно милые русалки, драки с упырями на ночном кладбище, призрак с дарами, от которых невозможно отказаться, кровавый ритуал и артефакт Исконной Тьмы... Да, не так представляла себе Кира летнюю практику по окончании первого курса Высшей Школы Библиотекарей. А как красиво всё рисовалось... Месяц на море с напарником и другом Карелом в качестве </a:t>
            </a:r>
            <a:r>
              <a:rPr lang="ru-RU" dirty="0" err="1" smtClean="0"/>
              <a:t>собу</a:t>
            </a:r>
            <a:r>
              <a:rPr lang="ru-RU" dirty="0" smtClean="0"/>
              <a:t>... соратника и участника веселых проделок, ненавязчивый наставник, зачет, а потом каникулы! Но со своей способностью наживать неприятности на все части тела, Кира и на практике оказалась на высоте. А забегая вперед, можно раскрыть секрет: каникулы тоже не оправдали ее надежд отдохнуть и расслабиться, там получилось такое! Но об этом чуть позже. А пока практиканты особого назначения делают первый шаг в новую реальность, навстречу невероятным приключениям. </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4654" y="986589"/>
            <a:ext cx="3301394" cy="5206708"/>
          </a:xfrm>
          <a:prstGeom prst="rect">
            <a:avLst/>
          </a:prstGeom>
        </p:spPr>
      </p:pic>
    </p:spTree>
    <p:extLst>
      <p:ext uri="{BB962C8B-B14F-4D97-AF65-F5344CB8AC3E}">
        <p14:creationId xmlns:p14="http://schemas.microsoft.com/office/powerpoint/2010/main" val="1814683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16500" y="889844"/>
            <a:ext cx="6172200" cy="4801314"/>
          </a:xfrm>
          <a:prstGeom prst="rect">
            <a:avLst/>
          </a:prstGeom>
        </p:spPr>
        <p:txBody>
          <a:bodyPr wrap="square">
            <a:spAutoFit/>
          </a:bodyPr>
          <a:lstStyle/>
          <a:p>
            <a:r>
              <a:rPr lang="ru-RU" dirty="0" smtClean="0"/>
              <a:t>Кто бы мог предположить, что поздние посиделки в закрытой библиотеке, схватка с книжным вором и простая деревянная швабра окажутся в сто раз результативнее ЕГЭ? И если последний не дал Кире Золотовой поступить в институт, то всё прочее в одночасье сделало ее студенткой самой необычной магической школы в </a:t>
            </a:r>
            <a:r>
              <a:rPr lang="ru-RU" dirty="0" err="1" smtClean="0"/>
              <a:t>Межреальности</a:t>
            </a:r>
            <a:r>
              <a:rPr lang="ru-RU" dirty="0" smtClean="0"/>
              <a:t>, Высшей Школы Библиотекарей. Именно там учат таких, как она, наделенных магией </a:t>
            </a:r>
            <a:r>
              <a:rPr lang="ru-RU" dirty="0" err="1" smtClean="0"/>
              <a:t>книгоходцев</a:t>
            </a:r>
            <a:r>
              <a:rPr lang="ru-RU" dirty="0" smtClean="0"/>
              <a:t>, способных перемещаться по реальностям и нереальностям с помощью обычных книг. Хотя поначалу этой неугомонной сумасбродке сложно было оценить масштаб своего счастья. Ну а вы бы обрадовались, если бы вас определили в "вышибалы", да еще и причислили к жирафам с </a:t>
            </a:r>
            <a:r>
              <a:rPr lang="ru-RU" dirty="0" err="1" smtClean="0"/>
              <a:t>фэнтбойным</a:t>
            </a:r>
            <a:r>
              <a:rPr lang="ru-RU" dirty="0" smtClean="0"/>
              <a:t> уклоном? Зато скоро такой одаренной студентке уже "радовался" ректор ВШБ, и чем дальше, тем чаще. И не только ее успехам в учебе. А кто сказал, что студенческая жизнь должна быть скучной?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7521" y="769353"/>
            <a:ext cx="3519336" cy="5511800"/>
          </a:xfrm>
          <a:prstGeom prst="rect">
            <a:avLst/>
          </a:prstGeom>
        </p:spPr>
      </p:pic>
    </p:spTree>
    <p:extLst>
      <p:ext uri="{BB962C8B-B14F-4D97-AF65-F5344CB8AC3E}">
        <p14:creationId xmlns:p14="http://schemas.microsoft.com/office/powerpoint/2010/main" val="2783286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74631" y="597568"/>
            <a:ext cx="5999747" cy="5632311"/>
          </a:xfrm>
          <a:prstGeom prst="rect">
            <a:avLst/>
          </a:prstGeom>
        </p:spPr>
        <p:txBody>
          <a:bodyPr wrap="square">
            <a:spAutoFit/>
          </a:bodyPr>
          <a:lstStyle/>
          <a:p>
            <a:r>
              <a:rPr lang="ru-RU" dirty="0" smtClean="0"/>
              <a:t>Когда-нибудь сразу несколько привлекательных мужчин пытались добиться вашего расположения? С </a:t>
            </a:r>
            <a:r>
              <a:rPr lang="ru-RU" dirty="0" err="1" smtClean="0"/>
              <a:t>Мэдди</a:t>
            </a:r>
            <a:r>
              <a:rPr lang="ru-RU" dirty="0" smtClean="0"/>
              <a:t> </a:t>
            </a:r>
            <a:r>
              <a:rPr lang="ru-RU" dirty="0" err="1" smtClean="0"/>
              <a:t>Хэнсон</a:t>
            </a:r>
            <a:r>
              <a:rPr lang="ru-RU" dirty="0" smtClean="0"/>
              <a:t>, владелицей уютного книжного магазина, все произошло именно так: внезапно обрушилась волна внимания противоположного пола. Красавчик рок-звезда и ее первая любовь </a:t>
            </a:r>
            <a:r>
              <a:rPr lang="ru-RU" dirty="0" err="1" smtClean="0"/>
              <a:t>Дилан</a:t>
            </a:r>
            <a:r>
              <a:rPr lang="ru-RU" dirty="0" smtClean="0"/>
              <a:t> надеется разжечь былое пламя страсти. Интеллектуал Чарли приходит в ее магазинчик каждый день. Питер, полгода назад бросивший </a:t>
            </a:r>
            <a:r>
              <a:rPr lang="ru-RU" dirty="0" err="1" smtClean="0"/>
              <a:t>Мэдди</a:t>
            </a:r>
            <a:r>
              <a:rPr lang="ru-RU" dirty="0" smtClean="0"/>
              <a:t> у алтаря, пытается искупить вину и вернуть ее. Макс, живущий по соседству, мечтает стать больше чем другом. А еще есть </a:t>
            </a:r>
            <a:r>
              <a:rPr lang="ru-RU" dirty="0" err="1" smtClean="0"/>
              <a:t>блогер</a:t>
            </a:r>
            <a:r>
              <a:rPr lang="ru-RU" dirty="0" smtClean="0"/>
              <a:t>, в пух и прах разнесший ее дебютный роман, загадочный Серебристый Лис, переписка с которым с каждым новым сообщением становится теплее. Кажется, мисс </a:t>
            </a:r>
            <a:r>
              <a:rPr lang="ru-RU" dirty="0" err="1" smtClean="0"/>
              <a:t>Хэнсон</a:t>
            </a:r>
            <a:r>
              <a:rPr lang="ru-RU" dirty="0" smtClean="0"/>
              <a:t> можно позавидовать - еще бы, это ли не мечта большинства женщин? Но не стоит торопиться с выводами.</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10202" y="663856"/>
            <a:ext cx="3422745" cy="5499734"/>
          </a:xfrm>
          <a:prstGeom prst="rect">
            <a:avLst/>
          </a:prstGeom>
        </p:spPr>
      </p:pic>
    </p:spTree>
    <p:extLst>
      <p:ext uri="{BB962C8B-B14F-4D97-AF65-F5344CB8AC3E}">
        <p14:creationId xmlns:p14="http://schemas.microsoft.com/office/powerpoint/2010/main" val="13074696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87999" y="889844"/>
            <a:ext cx="5974347" cy="5632311"/>
          </a:xfrm>
          <a:prstGeom prst="rect">
            <a:avLst/>
          </a:prstGeom>
        </p:spPr>
        <p:txBody>
          <a:bodyPr wrap="square">
            <a:spAutoFit/>
          </a:bodyPr>
          <a:lstStyle/>
          <a:p>
            <a:r>
              <a:rPr lang="ru-RU" dirty="0" smtClean="0"/>
              <a:t>Добро пожаловать в Город Драконов! Город, в который очень сложно попасть, но еще сложнее – вырваться из его железных когтей. Город, хранящий тайны, способные потрясти основы цивилизации. Тайны, что веками покоились во тьме забвения. Тайны, которым, возможно, было бы лучше никогда не видеть света. Ученица профессора </a:t>
            </a:r>
            <a:r>
              <a:rPr lang="ru-RU" dirty="0" err="1" smtClean="0"/>
              <a:t>Стентона</a:t>
            </a:r>
            <a:r>
              <a:rPr lang="ru-RU" dirty="0" smtClean="0"/>
              <a:t> прибывает в </a:t>
            </a:r>
            <a:r>
              <a:rPr lang="ru-RU" dirty="0" err="1" smtClean="0"/>
              <a:t>Вестернадан</a:t>
            </a:r>
            <a:r>
              <a:rPr lang="ru-RU" dirty="0" smtClean="0"/>
              <a:t> не по своей воле, и сразу сталкивается с шокирующим преступлением – в горах, по дороге в свой новый дом, она обнаруживает тело девушки, убитой с нечеловеческой жестокостью. Кто мог совершить столь ужасное преступление? Почему полиция мгновенно закрыла дело, фактически обвинив саму мисс </a:t>
            </a:r>
            <a:r>
              <a:rPr lang="ru-RU" dirty="0" err="1" smtClean="0"/>
              <a:t>Ваерти</a:t>
            </a:r>
            <a:r>
              <a:rPr lang="ru-RU" dirty="0" smtClean="0"/>
              <a:t> в убийстве? И почему мэр города лорд </a:t>
            </a:r>
            <a:r>
              <a:rPr lang="ru-RU" dirty="0" err="1" smtClean="0"/>
              <a:t>Арнел</a:t>
            </a:r>
            <a:r>
              <a:rPr lang="ru-RU" dirty="0" smtClean="0"/>
              <a:t>, на которого указывают все косвенные улики, ничего не помнит о той ночи, когда погибла его невеста? Мисс </a:t>
            </a:r>
            <a:r>
              <a:rPr lang="ru-RU" dirty="0" err="1" smtClean="0"/>
              <a:t>Анабель</a:t>
            </a:r>
            <a:r>
              <a:rPr lang="ru-RU" dirty="0" smtClean="0"/>
              <a:t> </a:t>
            </a:r>
            <a:r>
              <a:rPr lang="ru-RU" dirty="0" err="1" smtClean="0"/>
              <a:t>Ваерти</a:t>
            </a:r>
            <a:r>
              <a:rPr lang="ru-RU" dirty="0" smtClean="0"/>
              <a:t> начинает собственное расследование. </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8408" y="625641"/>
            <a:ext cx="3808652" cy="5989819"/>
          </a:xfrm>
          <a:prstGeom prst="rect">
            <a:avLst/>
          </a:prstGeom>
        </p:spPr>
      </p:pic>
    </p:spTree>
    <p:extLst>
      <p:ext uri="{BB962C8B-B14F-4D97-AF65-F5344CB8AC3E}">
        <p14:creationId xmlns:p14="http://schemas.microsoft.com/office/powerpoint/2010/main" val="34352915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49899" y="1028343"/>
            <a:ext cx="6241047" cy="5632311"/>
          </a:xfrm>
          <a:prstGeom prst="rect">
            <a:avLst/>
          </a:prstGeom>
        </p:spPr>
        <p:txBody>
          <a:bodyPr wrap="square">
            <a:spAutoFit/>
          </a:bodyPr>
          <a:lstStyle/>
          <a:p>
            <a:r>
              <a:rPr lang="ru-RU" dirty="0" smtClean="0"/>
              <a:t>С возвращением в Город Драконов! Слышите, как завывает ледяной ветер? Ощущаете опасность, разливающуюся в воздухе? А что вы почувствуете, получив письмо от загадочной незнакомки, в котором она обещает утопить весь город в крови? Живой ум, готовность действовать и желание докопаться до истины вынуждают бывшую ученицу профессора </a:t>
            </a:r>
            <a:r>
              <a:rPr lang="ru-RU" dirty="0" err="1" smtClean="0"/>
              <a:t>Стентона</a:t>
            </a:r>
            <a:r>
              <a:rPr lang="ru-RU" dirty="0" smtClean="0"/>
              <a:t> и ее верных домочадцев, начать противостояние коварному плану хладнокровных злоумышленников. В чем причина гибели монахини? О чем отцы-основатели города предупреждали своих потомков? Почему нарушение этих заветов, привело к столь ужасным последствиям? Зачем Ржавые драконы когда-то отдали своих дочерей оборотням? Вопросов становится все больше, а странные и пугающие события нарастают как снежный ком. Мисс </a:t>
            </a:r>
            <a:r>
              <a:rPr lang="ru-RU" dirty="0" err="1" smtClean="0"/>
              <a:t>Анабель</a:t>
            </a:r>
            <a:r>
              <a:rPr lang="ru-RU" dirty="0" smtClean="0"/>
              <a:t> </a:t>
            </a:r>
            <a:r>
              <a:rPr lang="ru-RU" dirty="0" err="1" smtClean="0"/>
              <a:t>Ваерти</a:t>
            </a:r>
            <a:r>
              <a:rPr lang="ru-RU" dirty="0" smtClean="0"/>
              <a:t> продолжает собственное расследование. </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5246" y="711459"/>
            <a:ext cx="3660560" cy="5771966"/>
          </a:xfrm>
          <a:prstGeom prst="rect">
            <a:avLst/>
          </a:prstGeom>
        </p:spPr>
      </p:pic>
    </p:spTree>
    <p:extLst>
      <p:ext uri="{BB962C8B-B14F-4D97-AF65-F5344CB8AC3E}">
        <p14:creationId xmlns:p14="http://schemas.microsoft.com/office/powerpoint/2010/main" val="12796899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81031" y="1312039"/>
            <a:ext cx="4113463" cy="3970318"/>
          </a:xfrm>
          <a:prstGeom prst="rect">
            <a:avLst/>
          </a:prstGeom>
        </p:spPr>
        <p:txBody>
          <a:bodyPr wrap="square">
            <a:spAutoFit/>
          </a:bodyPr>
          <a:lstStyle/>
          <a:p>
            <a:r>
              <a:rPr lang="ru-RU" dirty="0" smtClean="0"/>
              <a:t>В мире, где правят мужчины, а у монастырей слишком много силы и влияния, очень опасно показывать свою уникальность. Ведь монахи не брезгуют никакими средствами, чтобы добиться целей. Вот только не стоит недооценивать женщину. Особенно, когда на ее лице — сотни масок, а за плечами — накопленная мудрость женских монастырей. Не так уж просто поймать танцующую на лезвии Лису! Даже в том случае, если она смертельно влюблена… </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5970" y="592132"/>
            <a:ext cx="3716050" cy="5843267"/>
          </a:xfrm>
          <a:prstGeom prst="rect">
            <a:avLst/>
          </a:prstGeom>
        </p:spPr>
      </p:pic>
    </p:spTree>
    <p:extLst>
      <p:ext uri="{BB962C8B-B14F-4D97-AF65-F5344CB8AC3E}">
        <p14:creationId xmlns:p14="http://schemas.microsoft.com/office/powerpoint/2010/main" val="6447400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3326" y="1972439"/>
            <a:ext cx="5130800" cy="2862322"/>
          </a:xfrm>
          <a:prstGeom prst="rect">
            <a:avLst/>
          </a:prstGeom>
        </p:spPr>
        <p:txBody>
          <a:bodyPr wrap="square">
            <a:spAutoFit/>
          </a:bodyPr>
          <a:lstStyle/>
          <a:p>
            <a:r>
              <a:rPr lang="ru-RU" dirty="0" smtClean="0"/>
              <a:t>Он появился внезапно и назвался ее дядюшкой, хотя до этого дня Юля и не подозревала о его существовании. Он отвез ее в странный одинокий дом, где протяжно скрипят старый половицы, а из оврага неподалеку доносится сладковато-тревожный запах прелых листьев и слышится чей-то почти неразличимый шепот. Кто же знал, что именно ей отведена роль последнего ангела в жуткой коллекции маньяка, убивающего девушек?..</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1965" y="854241"/>
            <a:ext cx="3950161" cy="5507121"/>
          </a:xfrm>
          <a:prstGeom prst="rect">
            <a:avLst/>
          </a:prstGeom>
        </p:spPr>
      </p:pic>
    </p:spTree>
    <p:extLst>
      <p:ext uri="{BB962C8B-B14F-4D97-AF65-F5344CB8AC3E}">
        <p14:creationId xmlns:p14="http://schemas.microsoft.com/office/powerpoint/2010/main" val="33295724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11253" y="1323149"/>
            <a:ext cx="4523874" cy="3139321"/>
          </a:xfrm>
          <a:prstGeom prst="rect">
            <a:avLst/>
          </a:prstGeom>
        </p:spPr>
        <p:txBody>
          <a:bodyPr wrap="square">
            <a:spAutoFit/>
          </a:bodyPr>
          <a:lstStyle/>
          <a:p>
            <a:r>
              <a:rPr lang="ru-RU" dirty="0" smtClean="0"/>
              <a:t> Всеволод Владимирович Крестовский (1840-1893) - известный русский поэт, прозаик и литературный критик. Роман "Петербургские трущобы" - наиболее значительное произведение писателя. Описание внешней, изысканной жизни Петербурга и его невидимой, но истинной, укрытой от посторонних глаз жизни, создает яркий социальный портрет всего российского общества. В данный том вошли первая-четвертая части романа.</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1629" y="878071"/>
            <a:ext cx="3392146" cy="5352950"/>
          </a:xfrm>
          <a:prstGeom prst="rect">
            <a:avLst/>
          </a:prstGeom>
        </p:spPr>
      </p:pic>
    </p:spTree>
    <p:extLst>
      <p:ext uri="{BB962C8B-B14F-4D97-AF65-F5344CB8AC3E}">
        <p14:creationId xmlns:p14="http://schemas.microsoft.com/office/powerpoint/2010/main" val="26125853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19537" y="1764028"/>
            <a:ext cx="5037890" cy="3139321"/>
          </a:xfrm>
          <a:prstGeom prst="rect">
            <a:avLst/>
          </a:prstGeom>
        </p:spPr>
        <p:txBody>
          <a:bodyPr wrap="square">
            <a:spAutoFit/>
          </a:bodyPr>
          <a:lstStyle/>
          <a:p>
            <a:r>
              <a:rPr lang="ru-RU" dirty="0" smtClean="0"/>
              <a:t>Впервые на русском языке поразительная история жизни преподобной Анастасии Сербской, всенародно почитаемой в Сербии </a:t>
            </a:r>
            <a:r>
              <a:rPr lang="ru-RU" dirty="0" err="1" smtClean="0"/>
              <a:t>чудотворицы</a:t>
            </a:r>
            <a:r>
              <a:rPr lang="ru-RU" dirty="0" smtClean="0"/>
              <a:t> и святой. Книга рассказывает о многих удивительных чудесах, которые совершались и продолжают совершаться ее молитвами. Книга также содержит пророчества святой о будущем русского народа и торжестве православной веры. Автор книги </a:t>
            </a:r>
            <a:r>
              <a:rPr lang="ru-RU" dirty="0" err="1" smtClean="0"/>
              <a:t>Драган</a:t>
            </a:r>
            <a:r>
              <a:rPr lang="ru-RU" dirty="0" smtClean="0"/>
              <a:t> </a:t>
            </a:r>
            <a:r>
              <a:rPr lang="ru-RU" dirty="0" err="1" smtClean="0"/>
              <a:t>Дамьянович</a:t>
            </a:r>
            <a:r>
              <a:rPr lang="ru-RU" dirty="0" smtClean="0"/>
              <a:t> — известный в Сербии писатель, издавший уже более 30 книг.</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7668" y="814138"/>
            <a:ext cx="3599974" cy="5449696"/>
          </a:xfrm>
          <a:prstGeom prst="rect">
            <a:avLst/>
          </a:prstGeom>
        </p:spPr>
      </p:pic>
    </p:spTree>
    <p:extLst>
      <p:ext uri="{BB962C8B-B14F-4D97-AF65-F5344CB8AC3E}">
        <p14:creationId xmlns:p14="http://schemas.microsoft.com/office/powerpoint/2010/main" val="29465205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578600" y="2551837"/>
            <a:ext cx="3975100" cy="2308324"/>
          </a:xfrm>
          <a:prstGeom prst="rect">
            <a:avLst/>
          </a:prstGeom>
        </p:spPr>
        <p:txBody>
          <a:bodyPr wrap="square">
            <a:spAutoFit/>
          </a:bodyPr>
          <a:lstStyle/>
          <a:p>
            <a:r>
              <a:rPr lang="ru-RU" dirty="0" smtClean="0"/>
              <a:t>Книга поможет каждому христианину ознакомиться с советами и наставлениями отца Иоанна, которые по глубине и силе убеждения, простоте и ясности изложения ставят отца Иоанна в ряд великих духовных мыслителей христианского мира. </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3975" y="731921"/>
            <a:ext cx="3615910" cy="5685481"/>
          </a:xfrm>
          <a:prstGeom prst="rect">
            <a:avLst/>
          </a:prstGeom>
        </p:spPr>
      </p:pic>
    </p:spTree>
    <p:extLst>
      <p:ext uri="{BB962C8B-B14F-4D97-AF65-F5344CB8AC3E}">
        <p14:creationId xmlns:p14="http://schemas.microsoft.com/office/powerpoint/2010/main" val="39345984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62337" y="919098"/>
            <a:ext cx="5751095" cy="5355312"/>
          </a:xfrm>
          <a:prstGeom prst="rect">
            <a:avLst/>
          </a:prstGeom>
        </p:spPr>
        <p:txBody>
          <a:bodyPr wrap="square">
            <a:spAutoFit/>
          </a:bodyPr>
          <a:lstStyle/>
          <a:p>
            <a:r>
              <a:rPr lang="ru-RU" dirty="0" smtClean="0"/>
              <a:t>Иисус Христос был. Сам факт его существования не выдумка, не миф. Его существование доказывает множество документов. Но насколько реальный Иисус соответствовал образу, старательно создававшемуся </a:t>
            </a:r>
            <a:r>
              <a:rPr lang="ru-RU" dirty="0" err="1" smtClean="0"/>
              <a:t>библеистами</a:t>
            </a:r>
            <a:r>
              <a:rPr lang="ru-RU" dirty="0" smtClean="0"/>
              <a:t> в течение без малого двух тысяч лет? Известный журналист и публицист Юлия </a:t>
            </a:r>
            <a:r>
              <a:rPr lang="ru-RU" dirty="0" err="1" smtClean="0"/>
              <a:t>Латынина</a:t>
            </a:r>
            <a:r>
              <a:rPr lang="ru-RU" dirty="0" smtClean="0"/>
              <a:t> провела собственное историческое расследование, которое перевернет ваши представления о том, каким человеком был Иисус, какие ценности он проповедовал, к чему призывал. Ее книга, основанная на исследованиях ведущих мировых специалистов, критическом анализе давно известных и недавно открытых источников (от кумранских свитков до "</a:t>
            </a:r>
            <a:r>
              <a:rPr lang="ru-RU" dirty="0" err="1" smtClean="0"/>
              <a:t>Толедот</a:t>
            </a:r>
            <a:r>
              <a:rPr lang="ru-RU" dirty="0" smtClean="0"/>
              <a:t> </a:t>
            </a:r>
            <a:r>
              <a:rPr lang="ru-RU" dirty="0" err="1" smtClean="0"/>
              <a:t>Иешу</a:t>
            </a:r>
            <a:r>
              <a:rPr lang="ru-RU" dirty="0" smtClean="0"/>
              <a:t>", от апокрифических текстов до "славянского Иосифа") ставит очень острые вопросы - и отвечает на них.</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8012" y="683097"/>
            <a:ext cx="3573378" cy="5609050"/>
          </a:xfrm>
          <a:prstGeom prst="rect">
            <a:avLst/>
          </a:prstGeom>
        </p:spPr>
      </p:pic>
    </p:spTree>
    <p:extLst>
      <p:ext uri="{BB962C8B-B14F-4D97-AF65-F5344CB8AC3E}">
        <p14:creationId xmlns:p14="http://schemas.microsoft.com/office/powerpoint/2010/main" val="19645750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22900" y="1166843"/>
            <a:ext cx="6096000" cy="4524315"/>
          </a:xfrm>
          <a:prstGeom prst="rect">
            <a:avLst/>
          </a:prstGeom>
        </p:spPr>
        <p:txBody>
          <a:bodyPr>
            <a:spAutoFit/>
          </a:bodyPr>
          <a:lstStyle/>
          <a:p>
            <a:r>
              <a:rPr lang="ru-RU" dirty="0" smtClean="0"/>
              <a:t>Как возникла идея Бога? Может быть, это чья-то выдумка, которой заразилось человечество, или Он действительно есть и Его видели? Почему люди всегда верили в него? Некоторые говорят, что религия возникла постепенно в силу разных факторов. В частности, предполагают, что на заре человеческой истории первобытные люди, не понимая причин возникновения различных, особенно грозных явлений природы, приходили к мысли о существовании невидимых сил, богов, которые властвуют над людьми. Однако эта идея не объясняет факта всеобщей религиозности в мире. Даже на фоне быстрого развития науки подавляющее число землян, среди которых множество ученых и философов по-прежнему верит в существование Высшего разума, Бога. Следовательно, </a:t>
            </a:r>
            <a:r>
              <a:rPr lang="ru-RU" dirty="0" err="1" smtClean="0"/>
              <a:t>причиниой</a:t>
            </a:r>
            <a:r>
              <a:rPr lang="ru-RU" dirty="0" smtClean="0"/>
              <a:t> религиозности является не невежество, а что-то другое. Есть о чем задуматься.</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248" y="852750"/>
            <a:ext cx="3552410" cy="5585637"/>
          </a:xfrm>
          <a:prstGeom prst="rect">
            <a:avLst/>
          </a:prstGeom>
        </p:spPr>
      </p:pic>
    </p:spTree>
    <p:extLst>
      <p:ext uri="{BB962C8B-B14F-4D97-AF65-F5344CB8AC3E}">
        <p14:creationId xmlns:p14="http://schemas.microsoft.com/office/powerpoint/2010/main" val="27872942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34121" y="1183702"/>
            <a:ext cx="4929605" cy="3416320"/>
          </a:xfrm>
          <a:prstGeom prst="rect">
            <a:avLst/>
          </a:prstGeom>
        </p:spPr>
        <p:txBody>
          <a:bodyPr wrap="square">
            <a:spAutoFit/>
          </a:bodyPr>
          <a:lstStyle/>
          <a:p>
            <a:r>
              <a:rPr lang="ru-RU" dirty="0" smtClean="0"/>
              <a:t>В своей книге Дмитрий Орехов рассказывает о русском старчестве. Какими они были, прозорливцы, чудотворцы, изгонявшие бесов, дававшие паломникам парадоксальные советы, всегда помнившие о смертном часе и знавшие наперед о дне своей грядущей смерти? Исследовать этот вопрос автора побудил вызвавший неоднозначные оценки фильм Павла </a:t>
            </a:r>
            <a:r>
              <a:rPr lang="ru-RU" dirty="0" err="1" smtClean="0"/>
              <a:t>Лунгина</a:t>
            </a:r>
            <a:r>
              <a:rPr lang="ru-RU" dirty="0" smtClean="0"/>
              <a:t> «Остров» (2006). Его герой унаследовал основные черты реальных людей, большинство из которых к настоящему времени прославлены Церковью как святые.</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3274" y="846890"/>
            <a:ext cx="3447711" cy="5461000"/>
          </a:xfrm>
          <a:prstGeom prst="rect">
            <a:avLst/>
          </a:prstGeom>
        </p:spPr>
      </p:pic>
    </p:spTree>
    <p:extLst>
      <p:ext uri="{BB962C8B-B14F-4D97-AF65-F5344CB8AC3E}">
        <p14:creationId xmlns:p14="http://schemas.microsoft.com/office/powerpoint/2010/main" val="914618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54053" y="1121388"/>
            <a:ext cx="5715000" cy="4524315"/>
          </a:xfrm>
          <a:prstGeom prst="rect">
            <a:avLst/>
          </a:prstGeom>
        </p:spPr>
        <p:txBody>
          <a:bodyPr wrap="square">
            <a:spAutoFit/>
          </a:bodyPr>
          <a:lstStyle/>
          <a:p>
            <a:r>
              <a:rPr lang="ru-RU" dirty="0" smtClean="0"/>
              <a:t>Жизни Надежды и Аристарха наконец-то страстно и мгновенно срослись в единое целое, запылали огненным швом – словно и не было двадцатипятилетней горькой – шекспировской – разлуки, будто не имелась за спиной у каждого огромная ноша тяжкого и порою страшного опыта. Нет, была, конечно: Надежда в лихие девяностые пыталась строить свой издательский бизнес, Аристарх сам себя заточил на докторскую службу в израильскую тюрьму. Орфей и </a:t>
            </a:r>
            <a:r>
              <a:rPr lang="ru-RU" dirty="0" err="1" smtClean="0"/>
              <a:t>Эвридика</a:t>
            </a:r>
            <a:r>
              <a:rPr lang="ru-RU" dirty="0" smtClean="0"/>
              <a:t> встретились, чтобы… вновь разлучиться: давняя семейная история, связанная с наследством наполеоновского офицера </a:t>
            </a:r>
            <a:r>
              <a:rPr lang="ru-RU" dirty="0" err="1" smtClean="0"/>
              <a:t>Ариcтарха</a:t>
            </a:r>
            <a:r>
              <a:rPr lang="ru-RU" dirty="0" smtClean="0"/>
              <a:t> </a:t>
            </a:r>
            <a:r>
              <a:rPr lang="ru-RU" dirty="0" err="1" smtClean="0"/>
              <a:t>Бугеро</a:t>
            </a:r>
            <a:r>
              <a:rPr lang="ru-RU" dirty="0" smtClean="0"/>
              <a:t>, обернулась поистине </a:t>
            </a:r>
            <a:r>
              <a:rPr lang="ru-RU" dirty="0" err="1" smtClean="0"/>
              <a:t>монте-кристовской</a:t>
            </a:r>
            <a:r>
              <a:rPr lang="ru-RU" dirty="0" smtClean="0"/>
              <a:t> – трагической – развязкой.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2133" y="715879"/>
            <a:ext cx="3579284" cy="5624093"/>
          </a:xfrm>
          <a:prstGeom prst="rect">
            <a:avLst/>
          </a:prstGeom>
        </p:spPr>
      </p:pic>
    </p:spTree>
    <p:extLst>
      <p:ext uri="{BB962C8B-B14F-4D97-AF65-F5344CB8AC3E}">
        <p14:creationId xmlns:p14="http://schemas.microsoft.com/office/powerpoint/2010/main" val="31921076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25147" y="1111227"/>
            <a:ext cx="4851400" cy="4801314"/>
          </a:xfrm>
          <a:prstGeom prst="rect">
            <a:avLst/>
          </a:prstGeom>
        </p:spPr>
        <p:txBody>
          <a:bodyPr wrap="square">
            <a:spAutoFit/>
          </a:bodyPr>
          <a:lstStyle/>
          <a:p>
            <a:r>
              <a:rPr lang="ru-RU" dirty="0" smtClean="0"/>
              <a:t>Первая книга прозы авторитетного литературного критика Валерии </a:t>
            </a:r>
            <a:r>
              <a:rPr lang="ru-RU" dirty="0" err="1" smtClean="0"/>
              <a:t>Пустовой</a:t>
            </a:r>
            <a:r>
              <a:rPr lang="ru-RU" dirty="0" smtClean="0"/>
              <a:t> – история без вымысла. Предельно личное, документальное свидетельство об одновременном проживании смерти и материнства. Умирание и вскармливание, горе и праздник, отчаяние и нежность, инфантилизм и взросление в этой книге идут рука об руку. У автора получилось на своем опыте показать, как в точке соединения "черного" и "белого" обретается правда жизни и глубина счастья. И как жизнь сама воспитывает нас, пока мы учимся воспитывать своих детей. Эта книга для тех, кто боится терять и учится обретать. Книга утраты и любви, которая у роковой черты осознанней и сильнее.</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6340" y="739044"/>
            <a:ext cx="3881318" cy="5834438"/>
          </a:xfrm>
          <a:prstGeom prst="rect">
            <a:avLst/>
          </a:prstGeom>
        </p:spPr>
      </p:pic>
    </p:spTree>
    <p:extLst>
      <p:ext uri="{BB962C8B-B14F-4D97-AF65-F5344CB8AC3E}">
        <p14:creationId xmlns:p14="http://schemas.microsoft.com/office/powerpoint/2010/main" val="40472508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50305" y="394692"/>
            <a:ext cx="6106695" cy="6186309"/>
          </a:xfrm>
          <a:prstGeom prst="rect">
            <a:avLst/>
          </a:prstGeom>
        </p:spPr>
        <p:txBody>
          <a:bodyPr wrap="square">
            <a:spAutoFit/>
          </a:bodyPr>
          <a:lstStyle/>
          <a:p>
            <a:endParaRPr lang="ru-RU" dirty="0" smtClean="0"/>
          </a:p>
          <a:p>
            <a:r>
              <a:rPr lang="ru-RU" dirty="0" smtClean="0"/>
              <a:t>Сергей Кузнецов – прозаик, журналист, культуртрегер. Автор вызвавших бурные споры романов "Шкурка бабочки", "Хоровод воды" (шорт-лист премии "Большая книга"), "Калейдоскоп: расходные материалы" (шорт-лист премий "НОС" и "Новые горизонты"). Сергей Кузнецов умеет чувствовать время и людей в нем, связывая воедино жизни разных персонажей. Герои его нового романа "Учитель Дымов", члены одной семьи, делают разный жизненный выбор: естественные науки, йога, журналистика, преподавание. Но что-то объединяет их всех. Женщина, которая их любит? Или страна, где им выпало жить на фоне сменяющихся эпох? "Роман о призвании, о следовании зову сердца. О жизни частного человека, меняющего мир малыми делами, который не хочет быть втянутым в грубую государственную игру. О мечте. О любви, которая бывает только одна в жизни. О родителях, ценность которых люди осознают, только когда они уходят"</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6059" y="828842"/>
            <a:ext cx="3374610" cy="5306073"/>
          </a:xfrm>
          <a:prstGeom prst="rect">
            <a:avLst/>
          </a:prstGeom>
        </p:spPr>
      </p:pic>
    </p:spTree>
    <p:extLst>
      <p:ext uri="{BB962C8B-B14F-4D97-AF65-F5344CB8AC3E}">
        <p14:creationId xmlns:p14="http://schemas.microsoft.com/office/powerpoint/2010/main" val="20942926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73800" y="1028343"/>
            <a:ext cx="5562600" cy="5909310"/>
          </a:xfrm>
          <a:prstGeom prst="rect">
            <a:avLst/>
          </a:prstGeom>
        </p:spPr>
        <p:txBody>
          <a:bodyPr wrap="square">
            <a:spAutoFit/>
          </a:bodyPr>
          <a:lstStyle/>
          <a:p>
            <a:r>
              <a:rPr lang="ru-RU" dirty="0" smtClean="0"/>
              <a:t>Михаил Елизаров — автор романов “Библиотекарь” (премия “Русский </a:t>
            </a:r>
            <a:r>
              <a:rPr lang="ru-RU" dirty="0" err="1" smtClean="0"/>
              <a:t>Букер</a:t>
            </a:r>
            <a:r>
              <a:rPr lang="ru-RU" dirty="0" smtClean="0"/>
              <a:t>"), “</a:t>
            </a:r>
            <a:r>
              <a:rPr lang="ru-RU" dirty="0" err="1" smtClean="0"/>
              <a:t>Pasternak</a:t>
            </a:r>
            <a:r>
              <a:rPr lang="ru-RU" dirty="0" smtClean="0"/>
              <a:t>” и “Мультики” (шорт-лист премии “Национальный бестселлер”), сборников рассказов “Ногти” (шорт-лист премии Андрея Белого), “Мы вышли покурить на 17 лет” (приз читательского голосования премии “НОС”). Новый роман Михаила Елизарова “Земля” — первое масштабное осмысление “русского </a:t>
            </a:r>
            <a:r>
              <a:rPr lang="ru-RU" dirty="0" err="1" smtClean="0"/>
              <a:t>танатоса</a:t>
            </a:r>
            <a:r>
              <a:rPr lang="ru-RU" dirty="0" smtClean="0"/>
              <a:t>”. “Как такового похоронного сленга нет. Есть вульгарный прозекторский жаргон. Там поступившего мотоциклиста глумливо величают "космонавтом", упавшего с высоты — "десантником", "акробатом" или "</a:t>
            </a:r>
            <a:r>
              <a:rPr lang="ru-RU" dirty="0" err="1" smtClean="0"/>
              <a:t>икаром</a:t>
            </a:r>
            <a:r>
              <a:rPr lang="ru-RU" dirty="0" smtClean="0"/>
              <a:t>", утопленника — "водолазом", "</a:t>
            </a:r>
            <a:r>
              <a:rPr lang="ru-RU" dirty="0" err="1" smtClean="0"/>
              <a:t>ихтиандром</a:t>
            </a:r>
            <a:r>
              <a:rPr lang="ru-RU" dirty="0" smtClean="0"/>
              <a:t>", "муму", погибшего в ДТП — "кеглей". Возможно, на каком-то кладбище табличку-времянку на могилу обзовут "лопатой", венок — "кустом", а землекопа — "кротом". Этот роман — история Крота”</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5507" y="878545"/>
            <a:ext cx="3710393" cy="5654908"/>
          </a:xfrm>
          <a:prstGeom prst="rect">
            <a:avLst/>
          </a:prstGeom>
        </p:spPr>
      </p:pic>
    </p:spTree>
    <p:extLst>
      <p:ext uri="{BB962C8B-B14F-4D97-AF65-F5344CB8AC3E}">
        <p14:creationId xmlns:p14="http://schemas.microsoft.com/office/powerpoint/2010/main" val="27887183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98816" y="1349115"/>
            <a:ext cx="4628816" cy="4247317"/>
          </a:xfrm>
          <a:prstGeom prst="rect">
            <a:avLst/>
          </a:prstGeom>
        </p:spPr>
        <p:txBody>
          <a:bodyPr wrap="square">
            <a:spAutoFit/>
          </a:bodyPr>
          <a:lstStyle/>
          <a:p>
            <a:endParaRPr lang="ru-RU" dirty="0" smtClean="0"/>
          </a:p>
          <a:p>
            <a:pPr lvl="1"/>
            <a:r>
              <a:rPr lang="ru-RU" dirty="0" smtClean="0"/>
              <a:t>Эндрю </a:t>
            </a:r>
            <a:r>
              <a:rPr lang="ru-RU" dirty="0" err="1" smtClean="0"/>
              <a:t>Ливербарроу</a:t>
            </a:r>
            <a:r>
              <a:rPr lang="ru-RU" dirty="0" smtClean="0"/>
              <a:t> по кусочкам восстанавливает печально известные события 26 апреля 1986 года, прославившие Чернобыль на весь мир. Автор делится своими впечатлениями о Припяти и выводами, к которым он пришел в ходе собственного расследования. Материалы, собранные автором, использовались создателями культового сериала "Чернобыль", что позволило им добиться особой достоверности.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6216" y="683636"/>
            <a:ext cx="3767836" cy="5878792"/>
          </a:xfrm>
          <a:prstGeom prst="rect">
            <a:avLst/>
          </a:prstGeom>
        </p:spPr>
      </p:pic>
    </p:spTree>
    <p:extLst>
      <p:ext uri="{BB962C8B-B14F-4D97-AF65-F5344CB8AC3E}">
        <p14:creationId xmlns:p14="http://schemas.microsoft.com/office/powerpoint/2010/main" val="31518851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03758" y="1250940"/>
            <a:ext cx="5390147" cy="4524315"/>
          </a:xfrm>
          <a:prstGeom prst="rect">
            <a:avLst/>
          </a:prstGeom>
        </p:spPr>
        <p:txBody>
          <a:bodyPr wrap="square">
            <a:spAutoFit/>
          </a:bodyPr>
          <a:lstStyle/>
          <a:p>
            <a:r>
              <a:rPr lang="ru-RU" dirty="0" smtClean="0"/>
              <a:t>У этой маленькой книги есть большая мечта: она хочет стать самой злой на свете! Рассказывать страшные и захватывающие истории, от которых замирает сердце, – вот о чём грезит этот небольшой томик. Но справиться самому у него не получится, ему просто НЕОБХОДИМ смелый, умный и </a:t>
            </a:r>
            <a:r>
              <a:rPr lang="ru-RU" dirty="0" err="1" smtClean="0"/>
              <a:t>суперклассный</a:t>
            </a:r>
            <a:r>
              <a:rPr lang="ru-RU" dirty="0" smtClean="0"/>
              <a:t> читатель – то есть ты! Да-да, ты! Нет никаких сомнений, что ты не трусливый зайка, а настоящий герой, который запросто решит все загадки, пройдёт хитроумный </a:t>
            </a:r>
            <a:r>
              <a:rPr lang="ru-RU" dirty="0" err="1" smtClean="0"/>
              <a:t>квест</a:t>
            </a:r>
            <a:r>
              <a:rPr lang="ru-RU" dirty="0" smtClean="0"/>
              <a:t> и не испугается каких-то там страшилок! Осталось только открыть первую страницу и пуститься в невероятные приключения с кучей сюрпризов и тайн.</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3189" y="909387"/>
            <a:ext cx="3933679" cy="5422900"/>
          </a:xfrm>
          <a:prstGeom prst="rect">
            <a:avLst/>
          </a:prstGeom>
        </p:spPr>
      </p:pic>
    </p:spTree>
    <p:extLst>
      <p:ext uri="{BB962C8B-B14F-4D97-AF65-F5344CB8AC3E}">
        <p14:creationId xmlns:p14="http://schemas.microsoft.com/office/powerpoint/2010/main" val="22124332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31405" y="1523123"/>
            <a:ext cx="4991100" cy="3693319"/>
          </a:xfrm>
          <a:prstGeom prst="rect">
            <a:avLst/>
          </a:prstGeom>
        </p:spPr>
        <p:txBody>
          <a:bodyPr wrap="square">
            <a:spAutoFit/>
          </a:bodyPr>
          <a:lstStyle/>
          <a:p>
            <a:r>
              <a:rPr lang="ru-RU" dirty="0" smtClean="0"/>
              <a:t>Волшебная повесть «Чёрная курица, или Подземные жители» давно вошла в золотой фонд отечественной детской словесности и выдержала десятки переизданий на разных языках мира. Антоний Погорельский написал эту сказку в 1829 году для своего десятилетнего племянника Алёши. Мальчик вырос и стал знаменит как поэт и драматург Алексей Константинович Толстой. В настоящем издании повествование и иллюстрации образуют редкое гармоническое единство.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9423" y="540735"/>
            <a:ext cx="4748530" cy="5911033"/>
          </a:xfrm>
          <a:prstGeom prst="rect">
            <a:avLst/>
          </a:prstGeom>
        </p:spPr>
      </p:pic>
    </p:spTree>
    <p:extLst>
      <p:ext uri="{BB962C8B-B14F-4D97-AF65-F5344CB8AC3E}">
        <p14:creationId xmlns:p14="http://schemas.microsoft.com/office/powerpoint/2010/main" val="7034953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63389" y="1913021"/>
            <a:ext cx="4002506" cy="3139321"/>
          </a:xfrm>
          <a:prstGeom prst="rect">
            <a:avLst/>
          </a:prstGeom>
        </p:spPr>
        <p:txBody>
          <a:bodyPr wrap="square">
            <a:spAutoFit/>
          </a:bodyPr>
          <a:lstStyle/>
          <a:p>
            <a:r>
              <a:rPr lang="ru-RU" dirty="0" smtClean="0"/>
              <a:t>Знаменитый сыщик кот да Винчи отправляется на поиски сокровищ. Но преступник </a:t>
            </a:r>
            <a:r>
              <a:rPr lang="ru-RU" dirty="0" err="1" smtClean="0"/>
              <a:t>Зыза</a:t>
            </a:r>
            <a:r>
              <a:rPr lang="ru-RU" dirty="0" smtClean="0"/>
              <a:t> приготовил гениальному коту коварную ловушку! Надёжная банка, где хранится карта, остаётся без присмотра. И злодей не упускает этот шанс! Страшно представить, какие испытания ждут храброго кота и его друзей на пути к кладу… </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7034" y="988507"/>
            <a:ext cx="3891080" cy="5195724"/>
          </a:xfrm>
          <a:prstGeom prst="rect">
            <a:avLst/>
          </a:prstGeom>
        </p:spPr>
      </p:pic>
    </p:spTree>
    <p:extLst>
      <p:ext uri="{BB962C8B-B14F-4D97-AF65-F5344CB8AC3E}">
        <p14:creationId xmlns:p14="http://schemas.microsoft.com/office/powerpoint/2010/main" val="16761443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4861" y="1366319"/>
            <a:ext cx="4319339" cy="3693319"/>
          </a:xfrm>
          <a:prstGeom prst="rect">
            <a:avLst/>
          </a:prstGeom>
        </p:spPr>
        <p:txBody>
          <a:bodyPr wrap="square">
            <a:spAutoFit/>
          </a:bodyPr>
          <a:lstStyle/>
          <a:p>
            <a:r>
              <a:rPr lang="ru-RU" dirty="0" smtClean="0"/>
              <a:t>Сенсация! В Зверином городе ограблен музей. Опасный преступник </a:t>
            </a:r>
            <a:r>
              <a:rPr lang="ru-RU" dirty="0" err="1" smtClean="0"/>
              <a:t>Зыза</a:t>
            </a:r>
            <a:r>
              <a:rPr lang="ru-RU" dirty="0" smtClean="0"/>
              <a:t> похитил знаменитую картину "Улыбка Анаконды". Это не просто картина, а картина-тайна: кто разгадает ее — получит несметные сокровища. Жители города в ужасе! Но рано опускать лапы! За дело берется гениальный сыщик кот да Винчи. Он обещает найти картину, вернуть ее в музей и, конечно, перевоспитать </a:t>
            </a:r>
            <a:r>
              <a:rPr lang="ru-RU" dirty="0" err="1" smtClean="0"/>
              <a:t>Зызу</a:t>
            </a:r>
            <a:r>
              <a:rPr lang="ru-RU" dirty="0" smtClean="0"/>
              <a:t>.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4933" y="916405"/>
            <a:ext cx="4166320" cy="5556584"/>
          </a:xfrm>
          <a:prstGeom prst="rect">
            <a:avLst/>
          </a:prstGeom>
        </p:spPr>
      </p:pic>
    </p:spTree>
    <p:extLst>
      <p:ext uri="{BB962C8B-B14F-4D97-AF65-F5344CB8AC3E}">
        <p14:creationId xmlns:p14="http://schemas.microsoft.com/office/powerpoint/2010/main" val="5151064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61547" y="0"/>
            <a:ext cx="6833937" cy="7571303"/>
          </a:xfrm>
          <a:prstGeom prst="rect">
            <a:avLst/>
          </a:prstGeom>
        </p:spPr>
        <p:txBody>
          <a:bodyPr wrap="square">
            <a:spAutoFit/>
          </a:bodyPr>
          <a:lstStyle/>
          <a:p>
            <a:r>
              <a:rPr lang="ru-RU" dirty="0" smtClean="0"/>
              <a:t>Мир путешествий и туризма настолько многогранен, что каждый искатель приключений и новых впечатлений найдет для себя что-то привлекательное. При этом вовсе не обязательно отправляться на другие континенты - Россия и бывшие республики Советского Союза имеют богатую и интереснейшую многовековую историю. Перелистывая страницы настоящего издания, вы побываете в величественных соборах и замках, на красочных фестивалях и интересных праздниках, насладитесь красивейшей заповедной природой, оздоровитесь в санаториях и лечебницах, займетесь спортивным туризмом. В данной книге учтены интересы всех групп туристов. Здесь содержатся описания свыше 80 маршрутов по территории бывшего СССР. При этом они даны по месяцам, выверены с точки зрения рациональности и построены оптимально, с учетом советов специалистов, доступности транспортных средств, расположения мест отдыха и достопримечательностей. Программа тура, расписанная по дням, сопровождается увлекательными рассказами об истории и историко-культурных ценностях, информацией о транспорте, специфике государства, посольствах, визах, валюте и погоде в данном регионе.</a:t>
            </a:r>
          </a:p>
          <a:p>
            <a:endParaRPr lang="ru-RU" dirty="0" smtClean="0"/>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644" y="368299"/>
            <a:ext cx="4368001" cy="5867400"/>
          </a:xfrm>
          <a:prstGeom prst="rect">
            <a:avLst/>
          </a:prstGeom>
        </p:spPr>
      </p:pic>
    </p:spTree>
    <p:extLst>
      <p:ext uri="{BB962C8B-B14F-4D97-AF65-F5344CB8AC3E}">
        <p14:creationId xmlns:p14="http://schemas.microsoft.com/office/powerpoint/2010/main" val="6360758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70215" y="1131293"/>
            <a:ext cx="5029200" cy="3970318"/>
          </a:xfrm>
          <a:prstGeom prst="rect">
            <a:avLst/>
          </a:prstGeom>
        </p:spPr>
        <p:txBody>
          <a:bodyPr wrap="square">
            <a:spAutoFit/>
          </a:bodyPr>
          <a:lstStyle/>
          <a:p>
            <a:endParaRPr lang="ru-RU" dirty="0" smtClean="0"/>
          </a:p>
          <a:p>
            <a:r>
              <a:rPr lang="ru-RU" dirty="0" err="1" smtClean="0"/>
              <a:t>Лy</a:t>
            </a:r>
            <a:r>
              <a:rPr lang="ru-RU" dirty="0" smtClean="0"/>
              <a:t> Кларк знает, сколько шагов от автобусной остановки до ее дома. Она знает, что ей очень нравится работа в кафе и что, скорее всего, она не любит своего бойфренда Патрика. Но </a:t>
            </a:r>
            <a:r>
              <a:rPr lang="ru-RU" dirty="0" err="1" smtClean="0"/>
              <a:t>Лy</a:t>
            </a:r>
            <a:r>
              <a:rPr lang="ru-RU" dirty="0" smtClean="0"/>
              <a:t> не знает, что вот-вот потеряет свою работу и что в ближайшем будущем ей понадобятся все силы, чтобы преодолеть свалившиеся на нее проблемы. </a:t>
            </a:r>
            <a:r>
              <a:rPr lang="ru-RU" dirty="0" err="1" smtClean="0"/>
              <a:t>Уилл</a:t>
            </a:r>
            <a:r>
              <a:rPr lang="ru-RU" dirty="0" smtClean="0"/>
              <a:t> </a:t>
            </a:r>
            <a:r>
              <a:rPr lang="ru-RU" dirty="0" err="1" smtClean="0"/>
              <a:t>Трейнор</a:t>
            </a:r>
            <a:r>
              <a:rPr lang="ru-RU" dirty="0" smtClean="0"/>
              <a:t> знает, что сбивший его мотоциклист отнял у него желание жить. И он точно знает, что надо сделать, чтобы положить конец всему этому. Но он не знает, что Лу скоро ворвется в его мир буйством красок. И они оба не знают, что навсегда изменят жизнь друг друга.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5066" y="895015"/>
            <a:ext cx="3542250" cy="5511800"/>
          </a:xfrm>
          <a:prstGeom prst="rect">
            <a:avLst/>
          </a:prstGeom>
        </p:spPr>
      </p:pic>
    </p:spTree>
    <p:extLst>
      <p:ext uri="{BB962C8B-B14F-4D97-AF65-F5344CB8AC3E}">
        <p14:creationId xmlns:p14="http://schemas.microsoft.com/office/powerpoint/2010/main" val="317963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0" y="730583"/>
            <a:ext cx="3728007" cy="5592011"/>
          </a:xfrm>
          <a:prstGeom prst="rect">
            <a:avLst/>
          </a:prstGeom>
        </p:spPr>
      </p:pic>
      <p:sp>
        <p:nvSpPr>
          <p:cNvPr id="5" name="Прямоугольник 4"/>
          <p:cNvSpPr/>
          <p:nvPr/>
        </p:nvSpPr>
        <p:spPr>
          <a:xfrm>
            <a:off x="5775158" y="923088"/>
            <a:ext cx="5366084" cy="4801314"/>
          </a:xfrm>
          <a:prstGeom prst="rect">
            <a:avLst/>
          </a:prstGeom>
        </p:spPr>
        <p:txBody>
          <a:bodyPr wrap="square">
            <a:spAutoFit/>
          </a:bodyPr>
          <a:lstStyle/>
          <a:p>
            <a:r>
              <a:rPr lang="ru-RU" dirty="0" smtClean="0"/>
              <a:t>Новая книга известного российского писателя-мариниста Владимира Шигина посвящена трагическим событиям Гражданской войны 1918—1920 годов. При этом автор рассматривает малоизученную страницу этой войны — участие в ней революционных матросов и матросов-анархистов. Собрав большое количество документального, а зачастую и уникального материала, автору удалось рассказать о многих тайнах тех уже далеких от нас событий. Книга позволит читателям по-новому взглянуть на участие матросов в Гражданской войне, глубже понять весь ужас происходившего, узнать много нового, а порой и просто сенсационного. Издается в авторской редакции. </a:t>
            </a:r>
            <a:endParaRPr lang="ru-RU" dirty="0"/>
          </a:p>
        </p:txBody>
      </p:sp>
    </p:spTree>
    <p:extLst>
      <p:ext uri="{BB962C8B-B14F-4D97-AF65-F5344CB8AC3E}">
        <p14:creationId xmlns:p14="http://schemas.microsoft.com/office/powerpoint/2010/main" val="38265097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88405" y="1024605"/>
            <a:ext cx="6085974" cy="5078313"/>
          </a:xfrm>
          <a:prstGeom prst="rect">
            <a:avLst/>
          </a:prstGeom>
        </p:spPr>
        <p:txBody>
          <a:bodyPr wrap="square">
            <a:spAutoFit/>
          </a:bodyPr>
          <a:lstStyle/>
          <a:p>
            <a:r>
              <a:rPr lang="ru-RU" dirty="0" smtClean="0"/>
              <a:t>Что ты будешь делать, потеряв любимого человека? Стоит ли жить после этого? Теперь Лу Кларк не просто обычная девчонка, живущая обыденной жизнью. Шесть месяцев, проведенных с </a:t>
            </a:r>
            <a:r>
              <a:rPr lang="ru-RU" dirty="0" err="1" smtClean="0"/>
              <a:t>Уиллом</a:t>
            </a:r>
            <a:r>
              <a:rPr lang="ru-RU" dirty="0" smtClean="0"/>
              <a:t> </a:t>
            </a:r>
            <a:r>
              <a:rPr lang="ru-RU" dirty="0" err="1" smtClean="0"/>
              <a:t>Трейнором</a:t>
            </a:r>
            <a:r>
              <a:rPr lang="ru-RU" dirty="0" smtClean="0"/>
              <a:t>, навсегда изменили ее. Непредвиденные обстоятельства заставляют Лу вернуться домой к своей семье, и она поневоле чувствует, что ей придется все начинать сначала. Раны телесные залечены, а вот душа страдает, ищет исцеления! И это исцеление ей дают члены группы психологической поддержки, предлагая разделить с ними радости, печали и ужасно невкусное печенье. Благодаря им она знакомится с Сэмом Филдингом, врачом "скорой помощи", сильным человеком, который знает о жизни и смерти все. Сэм оказывается единственным, кто способен понять Лу Кларк. Но сможет ли Лу найти в себе силы вновь полюбить?..</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3010" y="835814"/>
            <a:ext cx="3740277" cy="5697334"/>
          </a:xfrm>
          <a:prstGeom prst="rect">
            <a:avLst/>
          </a:prstGeom>
        </p:spPr>
      </p:pic>
    </p:spTree>
    <p:extLst>
      <p:ext uri="{BB962C8B-B14F-4D97-AF65-F5344CB8AC3E}">
        <p14:creationId xmlns:p14="http://schemas.microsoft.com/office/powerpoint/2010/main" val="39035026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56584" y="888285"/>
            <a:ext cx="6378742" cy="5355312"/>
          </a:xfrm>
          <a:prstGeom prst="rect">
            <a:avLst/>
          </a:prstGeom>
        </p:spPr>
        <p:txBody>
          <a:bodyPr wrap="square">
            <a:spAutoFit/>
          </a:bodyPr>
          <a:lstStyle/>
          <a:p>
            <a:r>
              <a:rPr lang="ru-RU" dirty="0" smtClean="0"/>
              <a:t>США. 1937 год. Элис выходит замуж за красивого американца </a:t>
            </a:r>
            <a:r>
              <a:rPr lang="ru-RU" dirty="0" err="1" smtClean="0"/>
              <a:t>Беннета</a:t>
            </a:r>
            <a:r>
              <a:rPr lang="ru-RU" dirty="0" smtClean="0"/>
              <a:t> Ван </a:t>
            </a:r>
            <a:r>
              <a:rPr lang="ru-RU" dirty="0" err="1" smtClean="0"/>
              <a:t>Клива</a:t>
            </a:r>
            <a:r>
              <a:rPr lang="ru-RU" dirty="0" smtClean="0"/>
              <a:t> в надежде избежать душной атмосферы родительского дома в Англии, но довольно скоро понимает, что сменила одну тюрьму на другую. Именно поэтому она с радостью соглашается на работу в весьма необычной библиотеке по программе Элеоноры Рузвельт. Марджери, возглавившая эту библиотеку, — самодостаточная женщина, хорошо знающая жителей и обычаи гор, — привыкла сама решать, что ей делать и как поступать, не спрашивая мнения мужчин, а потому нередко попадает в трудные ситуации. Они с Элис быстро находят общий язык и становятся близкими подругами... Захватывающий, основанный на реальных событиях рассказ о пяти необыкновенных женщинах-библиотекарях, доставлявших книги в самые отдаленные уголки горных районов Кентукки, от автора «До встречи с тобой»!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8494" y="750947"/>
            <a:ext cx="3541022" cy="5629987"/>
          </a:xfrm>
          <a:prstGeom prst="rect">
            <a:avLst/>
          </a:prstGeom>
        </p:spPr>
      </p:pic>
    </p:spTree>
    <p:extLst>
      <p:ext uri="{BB962C8B-B14F-4D97-AF65-F5344CB8AC3E}">
        <p14:creationId xmlns:p14="http://schemas.microsoft.com/office/powerpoint/2010/main" val="41887980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666872" y="1284704"/>
            <a:ext cx="5125453" cy="4247317"/>
          </a:xfrm>
          <a:prstGeom prst="rect">
            <a:avLst/>
          </a:prstGeom>
        </p:spPr>
        <p:txBody>
          <a:bodyPr wrap="square">
            <a:spAutoFit/>
          </a:bodyPr>
          <a:lstStyle/>
          <a:p>
            <a:r>
              <a:rPr lang="ru-RU" dirty="0" smtClean="0"/>
              <a:t>В безымянном городе быть интересной – опасно. Средняя сестра пытается скрыть от матери отношения с </a:t>
            </a:r>
            <a:r>
              <a:rPr lang="ru-RU" dirty="0" err="1" smtClean="0"/>
              <a:t>наверным</a:t>
            </a:r>
            <a:r>
              <a:rPr lang="ru-RU" dirty="0" smtClean="0"/>
              <a:t> бойфрендом и еще больше – повторяющиеся встречи с таинственным Молочником. Когда местное сообщество узнает про эту тайную связь, ничем не выделяющаяся до сих пор средняя сестра становится объектом пристального внимания всех – родственников, друзей, соседей, спецслужб. А этого она хотела меньше всего. Грустный и смешной одновременно, "Молочник" мог быть написан Гоголем, родись он на век позже и прочитай он Джойса. </a:t>
            </a:r>
            <a:endParaRPr lang="ru-RU" dirty="0"/>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6486" y="673769"/>
            <a:ext cx="3735711" cy="5858710"/>
          </a:xfrm>
          <a:prstGeom prst="rect">
            <a:avLst/>
          </a:prstGeom>
        </p:spPr>
      </p:pic>
    </p:spTree>
    <p:extLst>
      <p:ext uri="{BB962C8B-B14F-4D97-AF65-F5344CB8AC3E}">
        <p14:creationId xmlns:p14="http://schemas.microsoft.com/office/powerpoint/2010/main" val="13546139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78116" y="437445"/>
            <a:ext cx="6508416" cy="6186309"/>
          </a:xfrm>
          <a:prstGeom prst="rect">
            <a:avLst/>
          </a:prstGeom>
        </p:spPr>
        <p:txBody>
          <a:bodyPr wrap="square">
            <a:spAutoFit/>
          </a:bodyPr>
          <a:lstStyle/>
          <a:p>
            <a:r>
              <a:rPr lang="ru-RU" dirty="0" smtClean="0"/>
              <a:t>В своей биографической книге актриса Театра сатиры Вера Васильева искренне делится своими мыслями и чувствами, за многое благодарит судьбу. Еще студенткой театрального училища она снялась в фильме "Сказание о земле Сибирской" и мгновенно стала знаменитой, а затем сыграла в спектакле "Свадьба с приданым" и заблистала на театральных подмостках. Роли, что удалось сыграть, артисты и режиссеры, с которыми выпало счастье работать (а среди них Андрей Миронов, Анатолий Папанов, Георгий </a:t>
            </a:r>
            <a:r>
              <a:rPr lang="ru-RU" dirty="0" err="1" smtClean="0"/>
              <a:t>Менглет</a:t>
            </a:r>
            <a:r>
              <a:rPr lang="ru-RU" dirty="0" smtClean="0"/>
              <a:t>, Ольга Аросева, Нина Архипова, Александр Ширвиндт, Елена Образцова, Иван </a:t>
            </a:r>
            <a:r>
              <a:rPr lang="ru-RU" dirty="0" err="1" smtClean="0"/>
              <a:t>Пырьев</a:t>
            </a:r>
            <a:r>
              <a:rPr lang="ru-RU" dirty="0" smtClean="0"/>
              <a:t>, Эраст Гарин, Борис </a:t>
            </a:r>
            <a:r>
              <a:rPr lang="ru-RU" dirty="0" err="1" smtClean="0"/>
              <a:t>Равенских</a:t>
            </a:r>
            <a:r>
              <a:rPr lang="ru-RU" dirty="0" smtClean="0"/>
              <a:t>, Валентин </a:t>
            </a:r>
            <a:r>
              <a:rPr lang="ru-RU" dirty="0" err="1" smtClean="0"/>
              <a:t>Плучек</a:t>
            </a:r>
            <a:r>
              <a:rPr lang="ru-RU" dirty="0" smtClean="0"/>
              <a:t> и другие), а также любовь зрителей ? "все это чудо". Вера Васильева выходит на театральную сцену более семидесяти лет, не переставая поражать своей красотой, грацией, молодым задором и удивительным жизнелюбием. Сегодня актрису можно увидеть в спектаклях Театра сатиры "Таланты и поклонники", "Роковое влечение", "Вера", а также в постановках "Однажды в Париже" (театр "Модерн") и "Пиковая дама" (Малый театр).</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7210" y="838200"/>
            <a:ext cx="3557105" cy="5384800"/>
          </a:xfrm>
          <a:prstGeom prst="rect">
            <a:avLst/>
          </a:prstGeom>
        </p:spPr>
      </p:pic>
    </p:spTree>
    <p:extLst>
      <p:ext uri="{BB962C8B-B14F-4D97-AF65-F5344CB8AC3E}">
        <p14:creationId xmlns:p14="http://schemas.microsoft.com/office/powerpoint/2010/main" val="34293121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77305" y="149493"/>
            <a:ext cx="6321926" cy="6463308"/>
          </a:xfrm>
          <a:prstGeom prst="rect">
            <a:avLst/>
          </a:prstGeom>
        </p:spPr>
        <p:txBody>
          <a:bodyPr wrap="square">
            <a:spAutoFit/>
          </a:bodyPr>
          <a:lstStyle/>
          <a:p>
            <a:r>
              <a:rPr lang="ru-RU" dirty="0" smtClean="0"/>
              <a:t>При упоминании имени Нонны Мордюковой перед глазами сразу встают образы ее героинь из кинофильмов "Молодая гвардия", "Простая история", "Женитьба </a:t>
            </a:r>
            <a:r>
              <a:rPr lang="ru-RU" dirty="0" err="1" smtClean="0"/>
              <a:t>Бальзаминова</a:t>
            </a:r>
            <a:r>
              <a:rPr lang="ru-RU" dirty="0" smtClean="0"/>
              <a:t>", "Бриллиантовая рука", "Русское поле", "</a:t>
            </a:r>
            <a:r>
              <a:rPr lang="ru-RU" dirty="0" err="1" smtClean="0"/>
              <a:t>Возвра</a:t>
            </a:r>
            <a:r>
              <a:rPr lang="ru-RU" dirty="0" smtClean="0"/>
              <a:t>- та нет", "Они сражались за Родину", "Мама"… Эти героини – женщины яр- кие, колоритные, с характерной запоминающейся речью – снискали Нонне Мордюковой славу и всенародную любовь. Актрисе с одинаковым успехом удавались роли в экранизациях классики и современных кинокартинах, </a:t>
            </a:r>
            <a:r>
              <a:rPr lang="ru-RU" dirty="0" err="1" smtClean="0"/>
              <a:t>геро</a:t>
            </a:r>
            <a:r>
              <a:rPr lang="ru-RU" dirty="0" smtClean="0"/>
              <a:t>- </a:t>
            </a:r>
            <a:r>
              <a:rPr lang="ru-RU" dirty="0" err="1" smtClean="0"/>
              <a:t>ических</a:t>
            </a:r>
            <a:r>
              <a:rPr lang="ru-RU" dirty="0" smtClean="0"/>
              <a:t> эпопеях и семейных мелодрамах, в комедиях и трагедиях. Такова и ее книга – веселая, светлая и грустная одновременно. В ней рас- сказывается о детстве и юности, о творческой и личной жизни, о любимых фильмах и о простых русских людях, у которых актриса черпала духовные и душевные силы. Читатель встретится здесь и со знаменитостями кинема- </a:t>
            </a:r>
            <a:r>
              <a:rPr lang="ru-RU" dirty="0" err="1" smtClean="0"/>
              <a:t>тографа</a:t>
            </a:r>
            <a:r>
              <a:rPr lang="ru-RU" dirty="0" smtClean="0"/>
              <a:t>: С. Герасимовым, В. Тихоновым, С. Бондарчуком, В. Шукшиным, Г. Чухраем, Н. Михалковым… И конечно, удивится легкому повествованию и сочному языку Н. Мордюковой, которая слыла замечательной рассказчицей.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5222" y="637674"/>
            <a:ext cx="3760862" cy="5688829"/>
          </a:xfrm>
          <a:prstGeom prst="rect">
            <a:avLst/>
          </a:prstGeom>
        </p:spPr>
      </p:pic>
    </p:spTree>
    <p:extLst>
      <p:ext uri="{BB962C8B-B14F-4D97-AF65-F5344CB8AC3E}">
        <p14:creationId xmlns:p14="http://schemas.microsoft.com/office/powerpoint/2010/main" val="39695973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53241" y="883171"/>
            <a:ext cx="6201611" cy="5078313"/>
          </a:xfrm>
          <a:prstGeom prst="rect">
            <a:avLst/>
          </a:prstGeom>
        </p:spPr>
        <p:txBody>
          <a:bodyPr wrap="square">
            <a:spAutoFit/>
          </a:bodyPr>
          <a:lstStyle/>
          <a:p>
            <a:r>
              <a:rPr lang="ru-RU" dirty="0" smtClean="0"/>
              <a:t>Венедикт Ерофеев (1938–1990), автор всем </a:t>
            </a:r>
            <a:r>
              <a:rPr lang="ru-RU" dirty="0" err="1" smtClean="0"/>
              <a:t>извест</a:t>
            </a:r>
            <a:r>
              <a:rPr lang="ru-RU" dirty="0" smtClean="0"/>
              <a:t>- </a:t>
            </a:r>
            <a:r>
              <a:rPr lang="ru-RU" dirty="0" err="1" smtClean="0"/>
              <a:t>ных</a:t>
            </a:r>
            <a:r>
              <a:rPr lang="ru-RU" dirty="0" smtClean="0"/>
              <a:t> произведений "Москва – Петушки", "Записки пси- </a:t>
            </a:r>
            <a:r>
              <a:rPr lang="ru-RU" dirty="0" err="1" smtClean="0"/>
              <a:t>хопата</a:t>
            </a:r>
            <a:r>
              <a:rPr lang="ru-RU" dirty="0" smtClean="0"/>
              <a:t>", "Вальпургиева ночь, или Шаги Командора" и других, сам становится главным действующим лицом повествования. В последние годы жизни судьба подари- ла ему, тогда уже неизлечимо больному, встречу с </a:t>
            </a:r>
            <a:r>
              <a:rPr lang="ru-RU" dirty="0" err="1" smtClean="0"/>
              <a:t>фило</a:t>
            </a:r>
            <a:r>
              <a:rPr lang="ru-RU" dirty="0" smtClean="0"/>
              <a:t>- логом и художником Натальей </a:t>
            </a:r>
            <a:r>
              <a:rPr lang="ru-RU" dirty="0" err="1" smtClean="0"/>
              <a:t>Шмельковой</a:t>
            </a:r>
            <a:r>
              <a:rPr lang="ru-RU" dirty="0" smtClean="0"/>
              <a:t>. Находясь постоянно рядом, она записывала все, что видела и </a:t>
            </a:r>
            <a:r>
              <a:rPr lang="ru-RU" dirty="0" err="1" smtClean="0"/>
              <a:t>слы</a:t>
            </a:r>
            <a:r>
              <a:rPr lang="ru-RU" dirty="0" smtClean="0"/>
              <a:t>- шала. В итоге получилась уникальная хроника событий, разговоров и самой ауры, которая окружала писателя. Со страниц дневника постоянно слышится афористичная, приправленная добрым юмором речь Венички и звучат голоса его друзей и родных. Перед читателем предстает человек необыкновенной духовной силы, стойкости, жизненной мудрости и в то же время внутренне </a:t>
            </a:r>
            <a:r>
              <a:rPr lang="ru-RU" dirty="0" err="1" smtClean="0"/>
              <a:t>одино</a:t>
            </a:r>
            <a:r>
              <a:rPr lang="ru-RU" dirty="0" smtClean="0"/>
              <a:t>- кий и ранимый.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1759" y="509335"/>
            <a:ext cx="3840747" cy="6042555"/>
          </a:xfrm>
          <a:prstGeom prst="rect">
            <a:avLst/>
          </a:prstGeom>
        </p:spPr>
      </p:pic>
    </p:spTree>
    <p:extLst>
      <p:ext uri="{BB962C8B-B14F-4D97-AF65-F5344CB8AC3E}">
        <p14:creationId xmlns:p14="http://schemas.microsoft.com/office/powerpoint/2010/main" val="15628485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40521" y="1330741"/>
            <a:ext cx="5353384" cy="3970318"/>
          </a:xfrm>
          <a:prstGeom prst="rect">
            <a:avLst/>
          </a:prstGeom>
        </p:spPr>
        <p:txBody>
          <a:bodyPr wrap="square">
            <a:spAutoFit/>
          </a:bodyPr>
          <a:lstStyle/>
          <a:p>
            <a:r>
              <a:rPr lang="ru-RU" dirty="0" smtClean="0"/>
              <a:t> Друзья и коллеги Сергея Никоненко надеялись, что однажды он запишет то, что очень бережно сохранила его память, что важно и как биография, и как хроника эпохальных событий, а главное - как наблюдение за развитием личности, как опыт становления актёра. Получилась книга - интересная, мудрая, весёлая; а там, где вспоминаются страдания и грусть, там есть и вера, что ЛЮБОВЬ всё изменит к лучшему. Книга как путешествие, а начинается оно в том самом доме, где некогда жил Есенин, в той самой квартире, где не раз бывали и Василий Шукшин, и Никита Михалков,</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7639" y="533399"/>
            <a:ext cx="3708115" cy="5842000"/>
          </a:xfrm>
          <a:prstGeom prst="rect">
            <a:avLst/>
          </a:prstGeom>
        </p:spPr>
      </p:pic>
    </p:spTree>
    <p:extLst>
      <p:ext uri="{BB962C8B-B14F-4D97-AF65-F5344CB8AC3E}">
        <p14:creationId xmlns:p14="http://schemas.microsoft.com/office/powerpoint/2010/main" val="28734626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60310" y="902147"/>
            <a:ext cx="5537200" cy="4524315"/>
          </a:xfrm>
          <a:prstGeom prst="rect">
            <a:avLst/>
          </a:prstGeom>
        </p:spPr>
        <p:txBody>
          <a:bodyPr wrap="square">
            <a:spAutoFit/>
          </a:bodyPr>
          <a:lstStyle/>
          <a:p>
            <a:r>
              <a:rPr lang="ru-RU" dirty="0" smtClean="0"/>
              <a:t>Наталья Варлей! И сразу ассоциация с героиней фильма "Кавказская пленница". Конечно, в этой книге есть главы, посвящённые фильму и его создателям – как же без этого! Но автор рассказывает не только смешные, но и горькие истории… Автор тонко, тонко, точно и остроумно повествует о своей цирковой молодости, о работе в кино и театре, о детстве и родителях, о путешествиях, о друзьях, о своей уникальной родословной и встречах с замечательными людьми: Юрием Никулиным, Георгием </a:t>
            </a:r>
            <a:r>
              <a:rPr lang="ru-RU" dirty="0" err="1" smtClean="0"/>
              <a:t>Вициным</a:t>
            </a:r>
            <a:r>
              <a:rPr lang="ru-RU" dirty="0" smtClean="0"/>
              <a:t>, Леонидом </a:t>
            </a:r>
            <a:r>
              <a:rPr lang="ru-RU" dirty="0" err="1" smtClean="0"/>
              <a:t>Гайдайем</a:t>
            </a:r>
            <a:r>
              <a:rPr lang="ru-RU" dirty="0" smtClean="0"/>
              <a:t>, Нонной Мордюковой, Виталием </a:t>
            </a:r>
            <a:r>
              <a:rPr lang="ru-RU" dirty="0" err="1" smtClean="0"/>
              <a:t>Соломиным</a:t>
            </a:r>
            <a:r>
              <a:rPr lang="ru-RU" dirty="0" smtClean="0"/>
              <a:t> и другими. Любимая актриса раскроет читателям то сокровенное, что раньше она доверяла только дневникам… Это книга о любви. О вечных ценностях. О поиске смысла жизни.</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2476" y="733926"/>
            <a:ext cx="3775781" cy="5943600"/>
          </a:xfrm>
          <a:prstGeom prst="rect">
            <a:avLst/>
          </a:prstGeom>
        </p:spPr>
      </p:pic>
    </p:spTree>
    <p:extLst>
      <p:ext uri="{BB962C8B-B14F-4D97-AF65-F5344CB8AC3E}">
        <p14:creationId xmlns:p14="http://schemas.microsoft.com/office/powerpoint/2010/main" val="31593364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91058" y="1028341"/>
            <a:ext cx="5475037" cy="4524315"/>
          </a:xfrm>
          <a:prstGeom prst="rect">
            <a:avLst/>
          </a:prstGeom>
        </p:spPr>
        <p:txBody>
          <a:bodyPr wrap="square">
            <a:spAutoFit/>
          </a:bodyPr>
          <a:lstStyle/>
          <a:p>
            <a:r>
              <a:rPr lang="ru-RU" dirty="0" smtClean="0"/>
              <a:t>Анатолий Дмитриевич Папанов — выдающийся советский актер театра и кино, народный артист СССР, участник Великой Отечественной войны. Его яркие роли — классика советского кинематографа. Память об этом замечательном актере живет даже спустя много лет после его смерти. В основе книги лежат воспоминания актера о жизни, семье, ролях в кино и театре, забавные и не очень истории его непростого жизненного пути. Великий актер мало поведал нам о личном… Как он говорил: "Артист вне сцены или экрана не должен быть прочитанной книгой для зрителя, а уж выставлять напоказ свою личную жизнь и вовсе не годится…"</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0681" y="881714"/>
            <a:ext cx="3567206" cy="5612199"/>
          </a:xfrm>
          <a:prstGeom prst="rect">
            <a:avLst/>
          </a:prstGeom>
        </p:spPr>
      </p:pic>
    </p:spTree>
    <p:extLst>
      <p:ext uri="{BB962C8B-B14F-4D97-AF65-F5344CB8AC3E}">
        <p14:creationId xmlns:p14="http://schemas.microsoft.com/office/powerpoint/2010/main" val="31099105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61647" y="1243725"/>
            <a:ext cx="5095374" cy="3970318"/>
          </a:xfrm>
          <a:prstGeom prst="rect">
            <a:avLst/>
          </a:prstGeom>
        </p:spPr>
        <p:txBody>
          <a:bodyPr wrap="square">
            <a:spAutoFit/>
          </a:bodyPr>
          <a:lstStyle/>
          <a:p>
            <a:r>
              <a:rPr lang="ru-RU" dirty="0" smtClean="0"/>
              <a:t>Композитор Александр Сергеевич </a:t>
            </a:r>
            <a:r>
              <a:rPr lang="ru-RU" dirty="0" err="1" smtClean="0"/>
              <a:t>Зацепин</a:t>
            </a:r>
            <a:r>
              <a:rPr lang="ru-RU" dirty="0" smtClean="0"/>
              <a:t>, автор музыки к популярнейшим кинофильмам и песням, человек необыкновенно разносторонний, интересный и очень позитивный. Его увлекательные, с юмором рассказанные истории о жизни, звездах кино и эстрады, отечественных и зарубежных режиссерах и актерах — от Леонида Гайдая, Юрия Никулина и Аллы Пугачевой до Клаудии </a:t>
            </a:r>
            <a:r>
              <a:rPr lang="ru-RU" dirty="0" smtClean="0">
                <a:solidFill>
                  <a:srgbClr val="FF0000"/>
                </a:solidFill>
              </a:rPr>
              <a:t>Кардинале</a:t>
            </a:r>
            <a:r>
              <a:rPr lang="ru-RU" dirty="0" smtClean="0"/>
              <a:t> и Шона Коннери — никого не оставят равнодушным. Это истории о создании известных песен, о работе над музыкой к всенародно любимым фильмам, о непростых отношениях людей на сцене и за ее кулисами.</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9422" y="859509"/>
            <a:ext cx="3467983" cy="5471856"/>
          </a:xfrm>
          <a:prstGeom prst="rect">
            <a:avLst/>
          </a:prstGeom>
        </p:spPr>
      </p:pic>
    </p:spTree>
    <p:extLst>
      <p:ext uri="{BB962C8B-B14F-4D97-AF65-F5344CB8AC3E}">
        <p14:creationId xmlns:p14="http://schemas.microsoft.com/office/powerpoint/2010/main" val="1875494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82653" y="1483141"/>
            <a:ext cx="4788568" cy="3693319"/>
          </a:xfrm>
          <a:prstGeom prst="rect">
            <a:avLst/>
          </a:prstGeom>
        </p:spPr>
        <p:txBody>
          <a:bodyPr wrap="square">
            <a:spAutoFit/>
          </a:bodyPr>
          <a:lstStyle/>
          <a:p>
            <a:r>
              <a:rPr lang="ru-RU" dirty="0" smtClean="0"/>
              <a:t>В годы Великой Отечественной войны звания Героя Советского Союза были удостоены 11 739 человек, из них 3073 — посмертно. Но на войне случается всякое и иногда считавшийся погибшим и представленный к званию Героя оказывался впоследствии живым. В этой книге рассказывается о судьбах 37 людей, которые были удостоены звания Героя, среди них есть воины-панфиловцы и знаменитые пилоты. Автор предпринимает попытку разобраться — были ли достойны эти люди высокого звания или в основе награждения трагическая ошибка.</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1916" y="706248"/>
            <a:ext cx="3715235" cy="5804647"/>
          </a:xfrm>
          <a:prstGeom prst="rect">
            <a:avLst/>
          </a:prstGeom>
        </p:spPr>
      </p:pic>
    </p:spTree>
    <p:extLst>
      <p:ext uri="{BB962C8B-B14F-4D97-AF65-F5344CB8AC3E}">
        <p14:creationId xmlns:p14="http://schemas.microsoft.com/office/powerpoint/2010/main" val="37889530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23711" y="834413"/>
            <a:ext cx="6639426" cy="5632311"/>
          </a:xfrm>
          <a:prstGeom prst="rect">
            <a:avLst/>
          </a:prstGeom>
        </p:spPr>
        <p:txBody>
          <a:bodyPr wrap="square">
            <a:spAutoFit/>
          </a:bodyPr>
          <a:lstStyle/>
          <a:p>
            <a:r>
              <a:rPr lang="ru-RU" dirty="0" smtClean="0"/>
              <a:t>“Жизнь в балете” — мемуары, похожие на библейскую сагу о легендарной династии Плисецких–Мессерер; история артистического клана на фоне революций, войн, арестов и театральных премьер, написанная младшим из рода, </a:t>
            </a:r>
            <a:r>
              <a:rPr lang="ru-RU" dirty="0" err="1" smtClean="0"/>
              <a:t>Азарием</a:t>
            </a:r>
            <a:r>
              <a:rPr lang="ru-RU" dirty="0" smtClean="0"/>
              <a:t> Михайловичем Плисецким. Перед глазами читателя проходит золотой век русского и мирового балета: великая Галина Уланова, легендарная создательница кубинского балета </a:t>
            </a:r>
            <a:r>
              <a:rPr lang="ru-RU" dirty="0" err="1" smtClean="0"/>
              <a:t>Алисия</a:t>
            </a:r>
            <a:r>
              <a:rPr lang="ru-RU" dirty="0" smtClean="0"/>
              <a:t> Алонсо, французский хореограф Морис Бежар, великолепный Михаил Барышников и, конечно, старшая сестра автора — демоническая и неотразимо прекрасная Майя Плисецкая. В каком-то смысле книга брата написана в полемике с мемуарами сестры. Нам открывается другая версия известных событий: на глазах словно меняется оптика, возникает новый ракурс, укрупняется кадр. При этом </a:t>
            </a:r>
            <a:r>
              <a:rPr lang="ru-RU" dirty="0" err="1" smtClean="0"/>
              <a:t>Азарию</a:t>
            </a:r>
            <a:r>
              <a:rPr lang="ru-RU" dirty="0" smtClean="0"/>
              <a:t> Плисецкому хватает такта держать дистанцию, даже в самых сложных жизненных ситуациях сохранять безупречную выдержку истинно балетного кавалера.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1372" y="834413"/>
            <a:ext cx="3578065" cy="5466174"/>
          </a:xfrm>
          <a:prstGeom prst="rect">
            <a:avLst/>
          </a:prstGeom>
        </p:spPr>
      </p:pic>
    </p:spTree>
    <p:extLst>
      <p:ext uri="{BB962C8B-B14F-4D97-AF65-F5344CB8AC3E}">
        <p14:creationId xmlns:p14="http://schemas.microsoft.com/office/powerpoint/2010/main" val="10424625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35479" y="322145"/>
            <a:ext cx="6872036" cy="6186309"/>
          </a:xfrm>
          <a:prstGeom prst="rect">
            <a:avLst/>
          </a:prstGeom>
        </p:spPr>
        <p:txBody>
          <a:bodyPr wrap="square">
            <a:spAutoFit/>
          </a:bodyPr>
          <a:lstStyle/>
          <a:p>
            <a:r>
              <a:rPr lang="ru-RU" dirty="0" smtClean="0"/>
              <a:t>• Почему Галина Уланова категорически не хотела стать балериной? • На одном из приемов Уланова заявила: "Нет повести печальнее на свете, чем музыка Прокофьева в балете". Так что же послужило причиной конфликта Галины Улановой и Сергея Прокофьева? • Как великой балерине удалось превзойти королеву Англии? • Почему величайшая в истории артистка балета умерла в бедности и забвении? Ее сравнивали с Венерой Боттичелли и Мадонной Рафаэля. Трогательная, прекрасная и трагическая Принцесса-Лебедь - бессмертный образ, созданный Галиной Улановой, яркий, неповторимый, удивительно живой, который невозможно забыть. Народная артистка СССР, дважды Герой Социалистического Труда, лауреат Ленинской премии - Галина Уланова снискала на своем пути все возможные почести, стала живой легендой, но в жизни навсегда осталась такой же робкой и застенчивой девочкой, какой вступила когда-то впервые на театральные подмостки. Книга популярной писательницы Софьи Бенуа проливает свет на многие доселе неизвестные читателю факты биографии легендарной артистки балета.</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6573" y="679957"/>
            <a:ext cx="3879375" cy="5470683"/>
          </a:xfrm>
          <a:prstGeom prst="rect">
            <a:avLst/>
          </a:prstGeom>
        </p:spPr>
      </p:pic>
    </p:spTree>
    <p:extLst>
      <p:ext uri="{BB962C8B-B14F-4D97-AF65-F5344CB8AC3E}">
        <p14:creationId xmlns:p14="http://schemas.microsoft.com/office/powerpoint/2010/main" val="39247115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37485" y="117693"/>
            <a:ext cx="7054515" cy="6740307"/>
          </a:xfrm>
          <a:prstGeom prst="rect">
            <a:avLst/>
          </a:prstGeom>
        </p:spPr>
        <p:txBody>
          <a:bodyPr wrap="square">
            <a:spAutoFit/>
          </a:bodyPr>
          <a:lstStyle/>
          <a:p>
            <a:r>
              <a:rPr lang="ru-RU" dirty="0" smtClean="0"/>
              <a:t>Сколько испытаний выпало на долю героев! Перемена мест – Германия, Поволжье, Сибирь, Киргизия и снова Сибирь; смешение кровей – немецких, русских, татарских, польских; масштабные исторические события – крах Российской империи, революция, Гражданская и две мировые войны… Перед нами – настоящая семейная сага, пестрая и яркая, </a:t>
            </a:r>
            <a:r>
              <a:rPr lang="ru-RU" dirty="0" err="1" smtClean="0"/>
              <a:t>протяженая</a:t>
            </a:r>
            <a:r>
              <a:rPr lang="ru-RU" dirty="0" smtClean="0"/>
              <a:t> во времени и пространстве. В первой части книги собраны рассказы старших родственниц Людмилы Петровны Хворостовской о жизни семьи </a:t>
            </a:r>
            <a:r>
              <a:rPr lang="ru-RU" dirty="0" err="1" smtClean="0"/>
              <a:t>Вербер</a:t>
            </a:r>
            <a:r>
              <a:rPr lang="ru-RU" dirty="0" smtClean="0"/>
              <a:t> и жизни семьи Тетериных до и после революции – жизни трудной, бурной, полной страстей. Основная часть повествования – воспоминания Людмилы Петровны. Военное детство, молодость, пришедшаяся на время "оттепели", знакомство с будущим мужем – Александром Хворостовским, замужество и рождение сына Дмитрия, детство и отрочество. Мы видим, какую роль играла музыка в жизни Людмилы и Александра и это повлияло на формирование жизненного пути Дмитрия Хворостовского. "Он поет так драматично и трепетно, потому что все наши страдания передались ему по наследству. В жизни ничего не происходит случайно – все предопределено и проигрывается как на пластинке".  Мария Николаевна Вебер-Максимова, бабушка певца.</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530" y="731577"/>
            <a:ext cx="3943449" cy="5964622"/>
          </a:xfrm>
          <a:prstGeom prst="rect">
            <a:avLst/>
          </a:prstGeom>
        </p:spPr>
      </p:pic>
    </p:spTree>
    <p:extLst>
      <p:ext uri="{BB962C8B-B14F-4D97-AF65-F5344CB8AC3E}">
        <p14:creationId xmlns:p14="http://schemas.microsoft.com/office/powerpoint/2010/main" val="30420653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56221" y="549720"/>
            <a:ext cx="6954253" cy="6186309"/>
          </a:xfrm>
          <a:prstGeom prst="rect">
            <a:avLst/>
          </a:prstGeom>
        </p:spPr>
        <p:txBody>
          <a:bodyPr wrap="square">
            <a:spAutoFit/>
          </a:bodyPr>
          <a:lstStyle/>
          <a:p>
            <a:endParaRPr lang="ru-RU" dirty="0" smtClean="0"/>
          </a:p>
          <a:p>
            <a:r>
              <a:rPr lang="ru-RU" dirty="0" smtClean="0"/>
              <a:t>Книга Ирины Владимировны Головкиной (1904-1989), внучки великого русского композитора Николая Андреевича Римского-Корсакова, — произведение редкой силы, глубины и искренности. Это повествование о людях, совершивших подвиг чести, поистине трагическая летопись нескольких аристократических семей, не покинувших Россию после революции и Гражданской войны и угодивших в пекло репрессий. Роман пронизан горькой поэзией людей побежденных (отсюда его второе название), но не сдавшихся - в труднейших обстоятельствах они сохраняют свое достоинство и идеалы, свою почти мистическую любовь к Родине. Это не просто свидетельство былого, но история чувств, верности, предательства, стойкости — живая жизнь со всеми ее радостями и печалями. Впервые роман был опубликован в начале 1990-х годов уже после смерти автора и стал настоящей библиографической редкостью. Эта горькая и величественная семейная сага, без сомнения, покорит сердца и души миллионов читателей.</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4064" y="697832"/>
            <a:ext cx="3637236" cy="5761198"/>
          </a:xfrm>
          <a:prstGeom prst="rect">
            <a:avLst/>
          </a:prstGeom>
        </p:spPr>
      </p:pic>
    </p:spTree>
    <p:extLst>
      <p:ext uri="{BB962C8B-B14F-4D97-AF65-F5344CB8AC3E}">
        <p14:creationId xmlns:p14="http://schemas.microsoft.com/office/powerpoint/2010/main" val="14432875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68495" y="335846"/>
            <a:ext cx="5842000" cy="6463308"/>
          </a:xfrm>
          <a:prstGeom prst="rect">
            <a:avLst/>
          </a:prstGeom>
        </p:spPr>
        <p:txBody>
          <a:bodyPr wrap="square">
            <a:spAutoFit/>
          </a:bodyPr>
          <a:lstStyle/>
          <a:p>
            <a:r>
              <a:rPr lang="ru-RU" dirty="0" smtClean="0"/>
              <a:t>Александра Николаенко – художник, писатель. Окончила Строгановский университет, стала одним из самых молодых членов Московского союза художников, иллюстрировала детские и взрослые книги. Ее работы находятся в частных коллекциях в России, Франции и Великобритании. В 2017 году стала лауреатом премии "Русский </a:t>
            </a:r>
            <a:r>
              <a:rPr lang="ru-RU" dirty="0" err="1" smtClean="0"/>
              <a:t>Букер</a:t>
            </a:r>
            <a:r>
              <a:rPr lang="ru-RU" dirty="0" smtClean="0"/>
              <a:t>" за дебютный роман "Убить Бобрыкина". Федя Булкин живет с бабушкой, а родители его в командировке – строят Град Небесный. "Мама с папой мои геологи. Без геологов в строительстве никуда. Осваивает советский народ новые территории, и какие!" Главная Федина мечта – добраться туда, к ним. Для этого он учит таблицу умножения, пишет письма Деду Морозу и Ленину, спорит с Богом и, конечно, взрослеет, не забывая откладывать деньги в кошку-копилку на билет до Града. Повидаться. Роман "Небесный почтальон Федя Булкин" про нескончаемое лето с пахучей земляникой и бесконечную зиму в ожидании Нового года, про родителей, которых уже нет, и про бабушку, которая всегда рядом, хоть и "уже не новая", про такие смелые и честные детские мысли о справедливости и смерти. И про то, что все всегда будут вместе, как в Фединой записке "Богу о нас".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8601" y="335846"/>
            <a:ext cx="3828494" cy="6064275"/>
          </a:xfrm>
          <a:prstGeom prst="rect">
            <a:avLst/>
          </a:prstGeom>
        </p:spPr>
      </p:pic>
    </p:spTree>
    <p:extLst>
      <p:ext uri="{BB962C8B-B14F-4D97-AF65-F5344CB8AC3E}">
        <p14:creationId xmlns:p14="http://schemas.microsoft.com/office/powerpoint/2010/main" val="35375230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51094" y="700544"/>
            <a:ext cx="5955631" cy="5355312"/>
          </a:xfrm>
          <a:prstGeom prst="rect">
            <a:avLst/>
          </a:prstGeom>
        </p:spPr>
        <p:txBody>
          <a:bodyPr wrap="square">
            <a:spAutoFit/>
          </a:bodyPr>
          <a:lstStyle/>
          <a:p>
            <a:r>
              <a:rPr lang="ru-RU" dirty="0" smtClean="0"/>
              <a:t>В чем связь между монстрами с крыши </a:t>
            </a:r>
            <a:r>
              <a:rPr lang="ru-RU" dirty="0" err="1" smtClean="0"/>
              <a:t>Нотр</a:t>
            </a:r>
            <a:r>
              <a:rPr lang="ru-RU" dirty="0" smtClean="0"/>
              <a:t>-Дама, шедеврами Гойи, самобытным мистическим путем России и </a:t>
            </a:r>
            <a:r>
              <a:rPr lang="ru-RU" dirty="0" err="1" smtClean="0"/>
              <a:t>трансгендерными</a:t>
            </a:r>
            <a:r>
              <a:rPr lang="ru-RU" dirty="0" smtClean="0"/>
              <a:t> уборными Северной Америки? Мы всего в шаге от решения этой мучительной загадки! Детективное расследование известного российского историка и плейбоя К.П. </a:t>
            </a:r>
            <a:r>
              <a:rPr lang="ru-RU" dirty="0" err="1" smtClean="0"/>
              <a:t>Голгофского</a:t>
            </a:r>
            <a:r>
              <a:rPr lang="ru-RU" dirty="0" smtClean="0"/>
              <a:t> посвящено химерам и </a:t>
            </a:r>
            <a:r>
              <a:rPr lang="ru-RU" dirty="0" err="1" smtClean="0"/>
              <a:t>гаргойлям</a:t>
            </a:r>
            <a:r>
              <a:rPr lang="ru-RU" dirty="0" smtClean="0"/>
              <a:t> – не просто украшениям готических соборов, а феноменам совершенно особого рода. Их использовали тайные общества древности. А что, если эстафету подхватили спецслужбы? Что, если античные боги живут не только в сериалах с нашего домашнего торрента? Можно ли встретить их в реальном мире? Нужны ли нам их услуги, а им – наши? И наконец, самый насущный вопрос современности: “</a:t>
            </a:r>
            <a:r>
              <a:rPr lang="ru-RU" dirty="0" err="1" smtClean="0"/>
              <a:t>столыпин</a:t>
            </a:r>
            <a:r>
              <a:rPr lang="ru-RU" dirty="0" smtClean="0"/>
              <a:t>, куда ж несешься ты? дай ответ. Не дает ответа...” В книге ответ есть, и довольно подробный.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7377" y="588879"/>
            <a:ext cx="3718808" cy="5867400"/>
          </a:xfrm>
          <a:prstGeom prst="rect">
            <a:avLst/>
          </a:prstGeom>
        </p:spPr>
      </p:pic>
    </p:spTree>
    <p:extLst>
      <p:ext uri="{BB962C8B-B14F-4D97-AF65-F5344CB8AC3E}">
        <p14:creationId xmlns:p14="http://schemas.microsoft.com/office/powerpoint/2010/main" val="313107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98553" y="1064315"/>
            <a:ext cx="5390815" cy="4801314"/>
          </a:xfrm>
          <a:prstGeom prst="rect">
            <a:avLst/>
          </a:prstGeom>
        </p:spPr>
        <p:txBody>
          <a:bodyPr wrap="square">
            <a:spAutoFit/>
          </a:bodyPr>
          <a:lstStyle/>
          <a:p>
            <a:r>
              <a:rPr lang="ru-RU" dirty="0" smtClean="0"/>
              <a:t>Покинутый хутор Малая </a:t>
            </a:r>
            <a:r>
              <a:rPr lang="ru-RU" dirty="0" err="1" smtClean="0"/>
              <a:t>Бугаевка</a:t>
            </a:r>
            <a:r>
              <a:rPr lang="ru-RU" dirty="0" smtClean="0"/>
              <a:t> издавна считался местом нехорошим. Люди старались обходить его стороной, окрестив «</a:t>
            </a:r>
            <a:r>
              <a:rPr lang="ru-RU" dirty="0" err="1" smtClean="0"/>
              <a:t>Бугайским</a:t>
            </a:r>
            <a:r>
              <a:rPr lang="ru-RU" dirty="0" smtClean="0"/>
              <a:t> треугольником». Здесь происходят странные вещи: время то замедляется, то ускоряется. Тот, кто по неосторожности забредает в это место, бесследно исчезает. Но именно сюда стремится попасть </a:t>
            </a:r>
            <a:r>
              <a:rPr lang="ru-RU" dirty="0" err="1" smtClean="0"/>
              <a:t>Виль</a:t>
            </a:r>
            <a:r>
              <a:rPr lang="ru-RU" dirty="0" smtClean="0"/>
              <a:t>. Его попутчицей становится таинственная девушка Инга, потомственная </a:t>
            </a:r>
            <a:r>
              <a:rPr lang="ru-RU" dirty="0" err="1" smtClean="0"/>
              <a:t>мольфарка</a:t>
            </a:r>
            <a:r>
              <a:rPr lang="ru-RU" dirty="0" smtClean="0"/>
              <a:t>. В </a:t>
            </a:r>
            <a:r>
              <a:rPr lang="ru-RU" dirty="0" err="1" smtClean="0"/>
              <a:t>Бугайском</a:t>
            </a:r>
            <a:r>
              <a:rPr lang="ru-RU" dirty="0" smtClean="0"/>
              <a:t> треугольнике покончил с собой ее друг Константин. Но Инга знает, что он просто слишком близко подобрался к разгадке тайны. Теперь </a:t>
            </a:r>
            <a:r>
              <a:rPr lang="ru-RU" dirty="0" err="1" smtClean="0"/>
              <a:t>мольфарка</a:t>
            </a:r>
            <a:r>
              <a:rPr lang="ru-RU" dirty="0" smtClean="0"/>
              <a:t> и </a:t>
            </a:r>
            <a:r>
              <a:rPr lang="ru-RU" dirty="0" err="1" smtClean="0"/>
              <a:t>Виль</a:t>
            </a:r>
            <a:r>
              <a:rPr lang="ru-RU" dirty="0" smtClean="0"/>
              <a:t> должны закончить начатое им. И у них есть только одна попытка... </a:t>
            </a: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3863" y="865556"/>
            <a:ext cx="3394837" cy="5198832"/>
          </a:xfrm>
          <a:prstGeom prst="rect">
            <a:avLst/>
          </a:prstGeom>
        </p:spPr>
      </p:pic>
    </p:spTree>
    <p:extLst>
      <p:ext uri="{BB962C8B-B14F-4D97-AF65-F5344CB8AC3E}">
        <p14:creationId xmlns:p14="http://schemas.microsoft.com/office/powerpoint/2010/main" val="10455699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43599" y="933835"/>
            <a:ext cx="5787189" cy="4801314"/>
          </a:xfrm>
          <a:prstGeom prst="rect">
            <a:avLst/>
          </a:prstGeom>
        </p:spPr>
        <p:txBody>
          <a:bodyPr wrap="square">
            <a:spAutoFit/>
          </a:bodyPr>
          <a:lstStyle/>
          <a:p>
            <a:r>
              <a:rPr lang="ru-RU" dirty="0"/>
              <a:t>Компания молодежи отправляется по реке к старой затопленной церкви. Ночью на берегу раздается жуткий, пробирающий ужасом до костей погребальный колокольный звон. А утром молодые люди обнаруживают неподалеку труп девушки. Опасаясь, что их посчитают виновными в убийстве, они </a:t>
            </a:r>
            <a:r>
              <a:rPr lang="ru-RU" dirty="0" smtClean="0"/>
              <a:t>решают утопить </a:t>
            </a:r>
            <a:r>
              <a:rPr lang="ru-RU" dirty="0"/>
              <a:t>тело в реке. Проходит десять лет. Неожиданно всем по очереди участникам той страшной вылазки поступают звонки на мобильные телефоны — слышится колокольный звон. Каждый получивший такой звонок погибает от несчастного случая... Словно фантом из потустороннего мира, кто-то забирает их жизни. За расследование берется частный детектив Оксана, которая вскоре понимает, что и ее жизнь под угрозой... </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6400" y="706521"/>
            <a:ext cx="3565148" cy="5764583"/>
          </a:xfrm>
          <a:prstGeom prst="rect">
            <a:avLst/>
          </a:prstGeom>
        </p:spPr>
      </p:pic>
    </p:spTree>
    <p:extLst>
      <p:ext uri="{BB962C8B-B14F-4D97-AF65-F5344CB8AC3E}">
        <p14:creationId xmlns:p14="http://schemas.microsoft.com/office/powerpoint/2010/main" val="4785796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48421" y="1307243"/>
            <a:ext cx="5477042" cy="4524315"/>
          </a:xfrm>
          <a:prstGeom prst="rect">
            <a:avLst/>
          </a:prstGeom>
        </p:spPr>
        <p:txBody>
          <a:bodyPr wrap="square">
            <a:spAutoFit/>
          </a:bodyPr>
          <a:lstStyle/>
          <a:p>
            <a:r>
              <a:rPr lang="ru-RU" dirty="0" smtClean="0"/>
              <a:t>Киевлянин Олег ведет собственное расследование трагической гибели друга. Все указывает на то, что убийство было ритуальным. Мужчина пытается понять, кто и почему сделал это. Ответ на вопрос может таиться в дневнике родственника умерщвленного Андрея - Родиона Иконникова. Олег узнает, что когда Родион неожиданно заболел и пребывал на грани между жизнью и смертью, ему явился бес желаний и предложил бессмертие в обмен на душу: каждые тридцать лет Родион должен жертвовать своего потомка... Олег не исключает, что его друг - жертва бесовского соглашения. Но неужели предок Андрея до сих пор жив?</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3926" y="768380"/>
            <a:ext cx="3577463" cy="5529309"/>
          </a:xfrm>
          <a:prstGeom prst="rect">
            <a:avLst/>
          </a:prstGeom>
        </p:spPr>
      </p:pic>
    </p:spTree>
    <p:extLst>
      <p:ext uri="{BB962C8B-B14F-4D97-AF65-F5344CB8AC3E}">
        <p14:creationId xmlns:p14="http://schemas.microsoft.com/office/powerpoint/2010/main" val="20242215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40663" y="1163104"/>
            <a:ext cx="4927600" cy="4524315"/>
          </a:xfrm>
          <a:prstGeom prst="rect">
            <a:avLst/>
          </a:prstGeom>
        </p:spPr>
        <p:txBody>
          <a:bodyPr wrap="square">
            <a:spAutoFit/>
          </a:bodyPr>
          <a:lstStyle/>
          <a:p>
            <a:endParaRPr lang="ru-RU" dirty="0" smtClean="0"/>
          </a:p>
          <a:p>
            <a:r>
              <a:rPr lang="ru-RU" dirty="0" smtClean="0"/>
              <a:t>Неспокойно на берегах Оки. Коварная орда хазар обложила крепость Вольное, за стенами которой укрылся род полян-землепашцев. Лютой мести жаждет бек </a:t>
            </a:r>
            <a:r>
              <a:rPr lang="ru-RU" dirty="0" err="1" smtClean="0"/>
              <a:t>Шамат</a:t>
            </a:r>
            <a:r>
              <a:rPr lang="ru-RU" dirty="0" smtClean="0"/>
              <a:t>, ведь незадолго до этого в здешних местах погиб отборный отряд кочевников во главе с сыном вождя. Хазары готовят полянам расправу, рассчитывая на скорую победу и богатую добычу. Они уверены, что защитники крепости, мирные труженики, не смогут дать отпор безжалостному войску степняков. Откуда им знать, что незадолго до этого у полян появилось необычное и очень грозное оружие. Самое время испытать его на непрошенных гостях… </a:t>
            </a:r>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2233" y="691213"/>
            <a:ext cx="3756526" cy="5853108"/>
          </a:xfrm>
          <a:prstGeom prst="rect">
            <a:avLst/>
          </a:prstGeom>
        </p:spPr>
      </p:pic>
    </p:spTree>
    <p:extLst>
      <p:ext uri="{BB962C8B-B14F-4D97-AF65-F5344CB8AC3E}">
        <p14:creationId xmlns:p14="http://schemas.microsoft.com/office/powerpoint/2010/main" val="3276480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62337" y="1715234"/>
            <a:ext cx="5342690" cy="3416320"/>
          </a:xfrm>
          <a:prstGeom prst="rect">
            <a:avLst/>
          </a:prstGeom>
        </p:spPr>
        <p:txBody>
          <a:bodyPr wrap="square">
            <a:spAutoFit/>
          </a:bodyPr>
          <a:lstStyle/>
          <a:p>
            <a:r>
              <a:rPr lang="ru-RU" dirty="0" smtClean="0"/>
              <a:t>В книгу, продолжающую серию «Память Великой Победы» и выпускаемую к 75-летию освобождения Ленинграда, вошли документально-исторические повествования о блокаде Ленинграда известного журналиста и общественного деятеля Елены Зелинской и очевидца трагических событий 1941—1944 годов Владислава Глинки (1903—1983), историка и писателя, сотрудника Эрмитажа, пережившего блокадные дни. </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15979" y="878329"/>
            <a:ext cx="3533273" cy="5466642"/>
          </a:xfrm>
          <a:prstGeom prst="rect">
            <a:avLst/>
          </a:prstGeom>
        </p:spPr>
      </p:pic>
    </p:spTree>
    <p:extLst>
      <p:ext uri="{BB962C8B-B14F-4D97-AF65-F5344CB8AC3E}">
        <p14:creationId xmlns:p14="http://schemas.microsoft.com/office/powerpoint/2010/main" val="25164748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66084" y="222746"/>
            <a:ext cx="6388769" cy="6463308"/>
          </a:xfrm>
          <a:prstGeom prst="rect">
            <a:avLst/>
          </a:prstGeom>
        </p:spPr>
        <p:txBody>
          <a:bodyPr wrap="square">
            <a:spAutoFit/>
          </a:bodyPr>
          <a:lstStyle/>
          <a:p>
            <a:r>
              <a:rPr lang="ru-RU" dirty="0" smtClean="0"/>
              <a:t>Насте семнадцать, она трепетная и требовательная и к тому же будущая актриса, у нее сложные отношения с матерью и окружающим миром. У нее есть мать, из которой, по мнению дочери, ничего не вышло. Есть еще бабушка Марина Тимофеевна, статная красавица, почему-то ненавидящая Настиного покойного отца – гениального писателя! Но почему?.. За что?.. Что за тайны у матери с бабушкой? В одно прекрасное утро на вступительном туре Насти в театральный происходит ужасное – погибает молодая актриса, звезда сериалов. Настя с приятелем Даней становятся практически свидетелями убийства, возможно, им тоже угрожает опасность. Впрочем, опасность угрожает всей семье, состоящей исключительно из женщин!.. Налаженная и привычная жизнь может разрушиться, развалиться на части, которые не соберешь... Все три героини проходят испытания – каждая свои! – раскрывают тайны, и по-новому обретают друг друга. На помощь им приходят мужчины – каждой свой! – и непонятно, как они жили друг без друга так долго.</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8696" y="635000"/>
            <a:ext cx="3583060" cy="5638800"/>
          </a:xfrm>
          <a:prstGeom prst="rect">
            <a:avLst/>
          </a:prstGeom>
        </p:spPr>
      </p:pic>
    </p:spTree>
    <p:extLst>
      <p:ext uri="{BB962C8B-B14F-4D97-AF65-F5344CB8AC3E}">
        <p14:creationId xmlns:p14="http://schemas.microsoft.com/office/powerpoint/2010/main" val="30776043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44126" y="1644381"/>
            <a:ext cx="4479758" cy="3693319"/>
          </a:xfrm>
          <a:prstGeom prst="rect">
            <a:avLst/>
          </a:prstGeom>
        </p:spPr>
        <p:txBody>
          <a:bodyPr wrap="square">
            <a:spAutoFit/>
          </a:bodyPr>
          <a:lstStyle/>
          <a:p>
            <a:r>
              <a:rPr lang="ru-RU" dirty="0" smtClean="0"/>
              <a:t>"Я пишу истории о любви, которая сама по себе и есть окончательная награда, если она не больная, не бешеная, не выматывающая душу. Иногда я придумываю к ней красивые декорации – дома, машины, лужайки, а иногда и декораций никаких не придумываю, полным-полно историй, где герои живут в панельных домах и работают, скажем, в больнице!.. Это вам так сгоряча кажется, что все они про золушек. Ничего подобного".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50161" y="753310"/>
            <a:ext cx="3653497" cy="5745933"/>
          </a:xfrm>
          <a:prstGeom prst="rect">
            <a:avLst/>
          </a:prstGeom>
        </p:spPr>
      </p:pic>
    </p:spTree>
    <p:extLst>
      <p:ext uri="{BB962C8B-B14F-4D97-AF65-F5344CB8AC3E}">
        <p14:creationId xmlns:p14="http://schemas.microsoft.com/office/powerpoint/2010/main" val="29326178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43601" y="1858139"/>
            <a:ext cx="3549315" cy="2862322"/>
          </a:xfrm>
          <a:prstGeom prst="rect">
            <a:avLst/>
          </a:prstGeom>
        </p:spPr>
        <p:txBody>
          <a:bodyPr wrap="square">
            <a:spAutoFit/>
          </a:bodyPr>
          <a:lstStyle/>
          <a:p>
            <a:r>
              <a:rPr lang="ru-RU" dirty="0" smtClean="0"/>
              <a:t>Роман «Казаки» известного писателя-историка Ивана </a:t>
            </a:r>
            <a:r>
              <a:rPr lang="ru-RU" dirty="0" err="1" smtClean="0"/>
              <a:t>Наживина</a:t>
            </a:r>
            <a:r>
              <a:rPr lang="ru-RU" dirty="0" smtClean="0"/>
              <a:t> посвящен одному из самых крупных и кровавых восстаний против власти в истории России — Крестьянской войне 1670—1671 годов, которую возглавил лихой казачий атаман Стенька Разин, чье имя вошло в легенды.</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3200" y="722563"/>
            <a:ext cx="3625748" cy="5638800"/>
          </a:xfrm>
          <a:prstGeom prst="rect">
            <a:avLst/>
          </a:prstGeom>
        </p:spPr>
      </p:pic>
    </p:spTree>
    <p:extLst>
      <p:ext uri="{BB962C8B-B14F-4D97-AF65-F5344CB8AC3E}">
        <p14:creationId xmlns:p14="http://schemas.microsoft.com/office/powerpoint/2010/main" val="2131696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37320" y="1826736"/>
            <a:ext cx="3595437" cy="3139321"/>
          </a:xfrm>
          <a:prstGeom prst="rect">
            <a:avLst/>
          </a:prstGeom>
        </p:spPr>
        <p:txBody>
          <a:bodyPr wrap="square">
            <a:spAutoFit/>
          </a:bodyPr>
          <a:lstStyle/>
          <a:p>
            <a:r>
              <a:rPr lang="ru-RU" dirty="0" smtClean="0"/>
              <a:t>«Бедные дворяне» — один из лучших романов известного русского писателя Алексея </a:t>
            </a:r>
            <a:r>
              <a:rPr lang="ru-RU" dirty="0" err="1" smtClean="0"/>
              <a:t>Антиповича</a:t>
            </a:r>
            <a:r>
              <a:rPr lang="ru-RU" dirty="0" smtClean="0"/>
              <a:t> Потехина (1829—1908), ярко изображающий старинный помещичий быт времен крепостничества, с его праздным разгулом, попрошайками-приживальщиками, лакеями и шутами.</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6925" y="786906"/>
            <a:ext cx="3511931" cy="5495980"/>
          </a:xfrm>
          <a:prstGeom prst="rect">
            <a:avLst/>
          </a:prstGeom>
        </p:spPr>
      </p:pic>
    </p:spTree>
    <p:extLst>
      <p:ext uri="{BB962C8B-B14F-4D97-AF65-F5344CB8AC3E}">
        <p14:creationId xmlns:p14="http://schemas.microsoft.com/office/powerpoint/2010/main" val="34468578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14067" y="820263"/>
            <a:ext cx="6116721" cy="5078313"/>
          </a:xfrm>
          <a:prstGeom prst="rect">
            <a:avLst/>
          </a:prstGeom>
        </p:spPr>
        <p:txBody>
          <a:bodyPr wrap="square">
            <a:spAutoFit/>
          </a:bodyPr>
          <a:lstStyle/>
          <a:p>
            <a:r>
              <a:rPr lang="ru-RU" dirty="0" smtClean="0"/>
              <a:t>Когда вслед за Ермаком в Сибирь пришли первые русские поселенцы, им встретилось не только коренное население, но и люди славянской наружности, говорящие на русском языке и исповедующие православную веру. Их и прозвали чалдонами, бродягами. Говорят, что чалдоны — потомки русских, угнанных в Орду. Иные чалдоны считают, что их предки — староверы, бежавшие от «сатанинских» реформ Никона в Сибирь. Сейчас только семейные предания и книги рассказывают об этом самобытном народе. Анатолий Константинович Горбунов родился на реке Лене, с малолетства пас скот, а после пилил лес, </a:t>
            </a:r>
            <a:r>
              <a:rPr lang="ru-RU" dirty="0" err="1" smtClean="0"/>
              <a:t>кочегарил</a:t>
            </a:r>
            <a:r>
              <a:rPr lang="ru-RU" dirty="0" smtClean="0"/>
              <a:t> на пароходе, служил в авиации, удил рыбу и бродил-</a:t>
            </a:r>
            <a:r>
              <a:rPr lang="ru-RU" dirty="0" err="1" smtClean="0"/>
              <a:t>чалдонил</a:t>
            </a:r>
            <a:r>
              <a:rPr lang="ru-RU" dirty="0" smtClean="0"/>
              <a:t> по тайге... Эта книга — его творческое наследие, сборник великолепных по языку и стилю рассказов и сказок, пронизанных чувством сыновней любви к родине.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1056" y="820263"/>
            <a:ext cx="3493645" cy="5219590"/>
          </a:xfrm>
          <a:prstGeom prst="rect">
            <a:avLst/>
          </a:prstGeom>
        </p:spPr>
      </p:pic>
    </p:spTree>
    <p:extLst>
      <p:ext uri="{BB962C8B-B14F-4D97-AF65-F5344CB8AC3E}">
        <p14:creationId xmlns:p14="http://schemas.microsoft.com/office/powerpoint/2010/main" val="26524650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03637" y="990893"/>
            <a:ext cx="5221037" cy="3970318"/>
          </a:xfrm>
          <a:prstGeom prst="rect">
            <a:avLst/>
          </a:prstGeom>
        </p:spPr>
        <p:txBody>
          <a:bodyPr wrap="square">
            <a:spAutoFit/>
          </a:bodyPr>
          <a:lstStyle/>
          <a:p>
            <a:r>
              <a:rPr lang="ru-RU" dirty="0" smtClean="0"/>
              <a:t>В Московском царстве великая Смута, гибнут люди, в Кремле заперлись польские паны, первое ополчение оказалось бессильно против захватчиков. А в Вологде, куда убежали многие богатые купцы, зреет заговор в пользу английских коммерсантов, которые хотят нажиться на чужой беде. И не только нажиться, а посадить на русский трон своего кандидата. Догадываясь, что там творится неладное, князь Пожарский посылает в Вологду надежного человека — разобраться, какие козни строит купечество и что за секреты хранит тамошний Канатный двор. И первая задача — раздобыть послание, которое московские князья и бояре тайно отправили английскому королю...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0144" y="838200"/>
            <a:ext cx="3594132" cy="5478860"/>
          </a:xfrm>
          <a:prstGeom prst="rect">
            <a:avLst/>
          </a:prstGeom>
        </p:spPr>
      </p:pic>
    </p:spTree>
    <p:extLst>
      <p:ext uri="{BB962C8B-B14F-4D97-AF65-F5344CB8AC3E}">
        <p14:creationId xmlns:p14="http://schemas.microsoft.com/office/powerpoint/2010/main" val="175910924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05093" y="1133162"/>
            <a:ext cx="5629443" cy="4801314"/>
          </a:xfrm>
          <a:prstGeom prst="rect">
            <a:avLst/>
          </a:prstGeom>
        </p:spPr>
        <p:txBody>
          <a:bodyPr wrap="square">
            <a:spAutoFit/>
          </a:bodyPr>
          <a:lstStyle/>
          <a:p>
            <a:r>
              <a:rPr lang="ru-RU" dirty="0" smtClean="0"/>
              <a:t>На пути из Бодайбо в Иркутск гидросамолет попадает в грозу. Полыхают молнии, машину кидает из стороны в сторону, крылья раскачиваются, точно фанерные листы. Падают обороты двигателя, командир принимает решение сбросить груз, и вдруг видит направленный на него пистолет... В основе повести «Отцовский штурвал» лежат реальные эпизоды, связанные с повседневной работой авиаторов, героические традиции сибирских пилотов. Сергей Жигунов по примеру отца становится летчиком и продолжает трудное, но необходимое для таежного края дело. Герои рассказов </a:t>
            </a:r>
            <a:r>
              <a:rPr lang="ru-RU" dirty="0" err="1" smtClean="0"/>
              <a:t>Хайрюзова</a:t>
            </a:r>
            <a:r>
              <a:rPr lang="ru-RU" dirty="0" smtClean="0"/>
              <a:t> — люди крепкой закалки, на которых можно положиться в любой, даже самой безвыходной, ситуации.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24370" y="903713"/>
            <a:ext cx="3585972" cy="5368222"/>
          </a:xfrm>
          <a:prstGeom prst="rect">
            <a:avLst/>
          </a:prstGeom>
        </p:spPr>
      </p:pic>
    </p:spTree>
    <p:extLst>
      <p:ext uri="{BB962C8B-B14F-4D97-AF65-F5344CB8AC3E}">
        <p14:creationId xmlns:p14="http://schemas.microsoft.com/office/powerpoint/2010/main" val="23985701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02300" y="776744"/>
            <a:ext cx="6040521" cy="5909310"/>
          </a:xfrm>
          <a:prstGeom prst="rect">
            <a:avLst/>
          </a:prstGeom>
        </p:spPr>
        <p:txBody>
          <a:bodyPr wrap="square">
            <a:spAutoFit/>
          </a:bodyPr>
          <a:lstStyle/>
          <a:p>
            <a:r>
              <a:rPr lang="ru-RU" dirty="0" smtClean="0"/>
              <a:t>В романе «Поселение» автор предпринимает попытку г&lt; осмысления того, что произошло с русской деревней в период распада великого государства и восстановления капиталистического строя. На руинах традиционной деревни произросло новое образование сожительства людей — поселение, где производительный труд не выгоден и человек добровольно расстается с работой на земле, где отношения людей ожесточаются до смертельной вражды, где живут уже не крестьяне, а поселенцы. В повести «Взрыв» переплетаются реалии российской глубинки образца десятых годов XXI века с сюрреалистическими, фантазийными мотивами, которые прорываются через пелену провинциальных будней. Главный герой проводит летние месяцы в старинном семейном доме на берегу реки. Этот дом приобрел еще его дед в 1930-е годы, а до этого на протяжении нескольких веков он принадлежал старинному священническому роду.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52871" y="776744"/>
            <a:ext cx="3568571" cy="5413310"/>
          </a:xfrm>
          <a:prstGeom prst="rect">
            <a:avLst/>
          </a:prstGeom>
        </p:spPr>
      </p:pic>
    </p:spTree>
    <p:extLst>
      <p:ext uri="{BB962C8B-B14F-4D97-AF65-F5344CB8AC3E}">
        <p14:creationId xmlns:p14="http://schemas.microsoft.com/office/powerpoint/2010/main" val="363953193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19536" y="1395715"/>
            <a:ext cx="5137485" cy="4247317"/>
          </a:xfrm>
          <a:prstGeom prst="rect">
            <a:avLst/>
          </a:prstGeom>
        </p:spPr>
        <p:txBody>
          <a:bodyPr wrap="square">
            <a:spAutoFit/>
          </a:bodyPr>
          <a:lstStyle/>
          <a:p>
            <a:r>
              <a:rPr lang="ru-RU" dirty="0" smtClean="0"/>
              <a:t>На рубеже XIX и XX веков на краю земель Российской империи, в глухой тайге, притаилась неизвестная служилым чинам, не указанная в казенных бумагах, никому неведомая деревня. Жили здесь люди, сами себе хозяева, без податей, без урядника и без всякой власти. Кто же они: лихие разбойники или беглые каторжники, невольники или искатели свободы? Что заставило их скрываться в глухомани, счастье или горе людское? И захотят ли они променять свою вольницу на опеку губернского чиновника и его помощников?</a:t>
            </a:r>
          </a:p>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5280" y="780667"/>
            <a:ext cx="3487420" cy="5392918"/>
          </a:xfrm>
          <a:prstGeom prst="rect">
            <a:avLst/>
          </a:prstGeom>
        </p:spPr>
      </p:pic>
    </p:spTree>
    <p:extLst>
      <p:ext uri="{BB962C8B-B14F-4D97-AF65-F5344CB8AC3E}">
        <p14:creationId xmlns:p14="http://schemas.microsoft.com/office/powerpoint/2010/main" val="16486148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72484" y="1008087"/>
            <a:ext cx="5934242" cy="4524315"/>
          </a:xfrm>
          <a:prstGeom prst="rect">
            <a:avLst/>
          </a:prstGeom>
        </p:spPr>
        <p:txBody>
          <a:bodyPr wrap="square">
            <a:spAutoFit/>
          </a:bodyPr>
          <a:lstStyle/>
          <a:p>
            <a:r>
              <a:rPr lang="ru-RU" dirty="0" smtClean="0"/>
              <a:t>Роман известного писателя из Оренбуржья Александра </a:t>
            </a:r>
            <a:r>
              <a:rPr lang="ru-RU" dirty="0" err="1" smtClean="0"/>
              <a:t>Чиненкова</a:t>
            </a:r>
            <a:r>
              <a:rPr lang="ru-RU" dirty="0" smtClean="0"/>
              <a:t> повествует о событиях начала XX века. Отголоски потрясений, которые изменяют всё происходящее, накладывают свой отпечаток и на жизнь провинциальной Самары. Стоящая на пороге грандиозных перемен Россия, несмотря на внешнее спокойствие, пронизана накалом страстей и предчувствием того, что в стране в скором времени произойдет нечто грандиозное... Евстигней Крапивин, попав под влияние проповедей старца Андрона, приводит молодую супругу Евдокию в секту </a:t>
            </a:r>
            <a:r>
              <a:rPr lang="ru-RU" dirty="0" err="1" smtClean="0"/>
              <a:t>христоверов</a:t>
            </a:r>
            <a:r>
              <a:rPr lang="ru-RU" dirty="0" smtClean="0"/>
              <a:t>-хлыстов. Начинается Первая мировая война, Евстигней уходит на фронт, а Евдокия с младшей сестрой Марией погружаются в жизнь общины</a:t>
            </a:r>
            <a:r>
              <a:rPr lang="ru-RU" dirty="0"/>
              <a:t>.</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3348" y="888998"/>
            <a:ext cx="3421253" cy="5207387"/>
          </a:xfrm>
          <a:prstGeom prst="rect">
            <a:avLst/>
          </a:prstGeom>
        </p:spPr>
      </p:pic>
    </p:spTree>
    <p:extLst>
      <p:ext uri="{BB962C8B-B14F-4D97-AF65-F5344CB8AC3E}">
        <p14:creationId xmlns:p14="http://schemas.microsoft.com/office/powerpoint/2010/main" val="3962975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04347" y="607262"/>
            <a:ext cx="6870032" cy="5909310"/>
          </a:xfrm>
          <a:prstGeom prst="rect">
            <a:avLst/>
          </a:prstGeom>
        </p:spPr>
        <p:txBody>
          <a:bodyPr wrap="square">
            <a:spAutoFit/>
          </a:bodyPr>
          <a:lstStyle/>
          <a:p>
            <a:r>
              <a:rPr lang="ru-RU" dirty="0" smtClean="0"/>
              <a:t>В новой книге известного историка и писателя Бориса Соколова рассказывается о том, что лежит в основе художественных фильмов, в которых так или иначе отразилась тема Второй мировой и Великой Отечественной войн: «Жди меня», «Звезда», «В августе 44-го», «Два капитана», «Западня», «Щит и меч», «Офицеры», «А зори здесь тихие...», «Пламя», «Семнадцать мгновений весны», «</a:t>
            </a:r>
            <a:r>
              <a:rPr lang="ru-RU" dirty="0" err="1" smtClean="0"/>
              <a:t>Аты</a:t>
            </a:r>
            <a:r>
              <a:rPr lang="ru-RU" dirty="0" smtClean="0"/>
              <a:t>-баты, шли солдаты...», «Любовь земная», «Судьба», «Экипаж», «Спасти рядового </a:t>
            </a:r>
            <a:r>
              <a:rPr lang="ru-RU" dirty="0" err="1" smtClean="0"/>
              <a:t>Райана</a:t>
            </a:r>
            <a:r>
              <a:rPr lang="ru-RU" dirty="0" smtClean="0"/>
              <a:t>», «Т-34», «Жаворонок», «Каждому свое» и «Подвиг Фархада». Речь пойдет о тех фильмах, где действуют вымышленные герои и бои и сражения, в которых они участвуют, не приурочены к конкретным боям и сражениям, равно как и другим событиям Второй мировой войны, хотя порой и имеют достаточно узнаваемые сражения-прототипы, точно так же, как герои этих книг имеют в большинстве случаев тех или иных реальных прототипов. Но военные мифы в кинематографе в значительной мере формируются именно такими, «неисторическими» фильмами. И эти мифы, как правило, приукрашивают события в свою пользу.</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6179" y="828487"/>
            <a:ext cx="3621599" cy="5688085"/>
          </a:xfrm>
          <a:prstGeom prst="rect">
            <a:avLst/>
          </a:prstGeom>
        </p:spPr>
      </p:pic>
    </p:spTree>
    <p:extLst>
      <p:ext uri="{BB962C8B-B14F-4D97-AF65-F5344CB8AC3E}">
        <p14:creationId xmlns:p14="http://schemas.microsoft.com/office/powerpoint/2010/main" val="8520433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63006" y="673049"/>
            <a:ext cx="5618079" cy="5355312"/>
          </a:xfrm>
          <a:prstGeom prst="rect">
            <a:avLst/>
          </a:prstGeom>
        </p:spPr>
        <p:txBody>
          <a:bodyPr wrap="square">
            <a:spAutoFit/>
          </a:bodyPr>
          <a:lstStyle/>
          <a:p>
            <a:r>
              <a:rPr lang="ru-RU" dirty="0" smtClean="0"/>
              <a:t>Герои нового романа известного писателя-мариниста Николая Андреевича Черкашина, основанного на его походных дневниках. — офицеры-подводники Краснознаменного Северного флота. Все, что было у них по жизни, — это их подводные лодки и их женщины. Все, что они умели делать, — это стрелять торпедами из-под воды и любить... Любить жадно, дерзко, самозабвенно. Но самое главное — все они были смертниками, хотя сами никогда не произносили этого ужасного слова вслух. Но каждый из них знал это, старался не думать об этом, не верить в это, забыть об этом. Неразбавленный спирт — •»шило» — или уступчивая женская плоть лишь на время спасали их от этого неотвязного грозного слова-клейма, слова-рока. В конце концов они свыкались с ним, как привыкали к своему опасному ремеслу — выискивать под водой и топить чужие подводные лодки. И пусть любой из них был волен избрать другую службу, никто не хотел судьбы иной...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15671" y="931111"/>
            <a:ext cx="3519611" cy="5482261"/>
          </a:xfrm>
          <a:prstGeom prst="rect">
            <a:avLst/>
          </a:prstGeom>
        </p:spPr>
      </p:pic>
    </p:spTree>
    <p:extLst>
      <p:ext uri="{BB962C8B-B14F-4D97-AF65-F5344CB8AC3E}">
        <p14:creationId xmlns:p14="http://schemas.microsoft.com/office/powerpoint/2010/main" val="177655862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91605" y="1483960"/>
            <a:ext cx="4438984" cy="3693319"/>
          </a:xfrm>
          <a:prstGeom prst="rect">
            <a:avLst/>
          </a:prstGeom>
        </p:spPr>
        <p:txBody>
          <a:bodyPr wrap="square">
            <a:spAutoFit/>
          </a:bodyPr>
          <a:lstStyle/>
          <a:p>
            <a:r>
              <a:rPr lang="ru-RU" dirty="0" smtClean="0"/>
              <a:t>В основе нового романа известного российского военного писателя Николая Андреевича Черкашина полная крутых поворотов и авантюр, падений и возвышений, потерь и удач судьба русского казачьего офицера-пластуна Николая </a:t>
            </a:r>
            <a:r>
              <a:rPr lang="ru-RU" dirty="0" err="1" smtClean="0"/>
              <a:t>Проваторова</a:t>
            </a:r>
            <a:r>
              <a:rPr lang="ru-RU" dirty="0" smtClean="0"/>
              <a:t>. Она прослеживается на фоне реальных исторических событий — с Первой мировой войны до начала Великой Отечественной. Ключевая тема — верность главного героя Родине и присяге при любых жизненных обстоятельствах.</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3204" y="896352"/>
            <a:ext cx="3492092" cy="5487835"/>
          </a:xfrm>
          <a:prstGeom prst="rect">
            <a:avLst/>
          </a:prstGeom>
        </p:spPr>
      </p:pic>
    </p:spTree>
    <p:extLst>
      <p:ext uri="{BB962C8B-B14F-4D97-AF65-F5344CB8AC3E}">
        <p14:creationId xmlns:p14="http://schemas.microsoft.com/office/powerpoint/2010/main" val="39573717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23284" y="943297"/>
            <a:ext cx="4668253" cy="3970318"/>
          </a:xfrm>
          <a:prstGeom prst="rect">
            <a:avLst/>
          </a:prstGeom>
        </p:spPr>
        <p:txBody>
          <a:bodyPr wrap="square">
            <a:spAutoFit/>
          </a:bodyPr>
          <a:lstStyle/>
          <a:p>
            <a:r>
              <a:rPr lang="ru-RU" dirty="0" smtClean="0"/>
              <a:t>Многоплановое произведение известного писателя Аркадия Алексеевича </a:t>
            </a:r>
            <a:r>
              <a:rPr lang="ru-RU" dirty="0" err="1" smtClean="0"/>
              <a:t>Первенцева</a:t>
            </a:r>
            <a:r>
              <a:rPr lang="ru-RU" dirty="0" smtClean="0"/>
              <a:t> (1905—1981), действие которого разворачивается в послевоенные годы в городе-герое Севастополе, на боевых кораблях Черноморского флота и в одном из кубанских колхозов. Это роман о формировании высокого сознания, чувства коллективной ответственности у моряков-черноморцев за порученное дело — охрану морских рубежей страны, о борьбе за боевое совершенствование флота, о верной дружбе и настоящей любви, о трудовом героизме советских людей, их радостях и тревогах.</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13865" y="645001"/>
            <a:ext cx="3780029" cy="5981058"/>
          </a:xfrm>
          <a:prstGeom prst="rect">
            <a:avLst/>
          </a:prstGeom>
        </p:spPr>
      </p:pic>
    </p:spTree>
    <p:extLst>
      <p:ext uri="{BB962C8B-B14F-4D97-AF65-F5344CB8AC3E}">
        <p14:creationId xmlns:p14="http://schemas.microsoft.com/office/powerpoint/2010/main" val="15092418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54558" y="811652"/>
            <a:ext cx="5086684" cy="4247317"/>
          </a:xfrm>
          <a:prstGeom prst="rect">
            <a:avLst/>
          </a:prstGeom>
        </p:spPr>
        <p:txBody>
          <a:bodyPr wrap="square">
            <a:spAutoFit/>
          </a:bodyPr>
          <a:lstStyle/>
          <a:p>
            <a:r>
              <a:rPr lang="ru-RU" dirty="0" smtClean="0"/>
              <a:t>Лето 1945 года. На северной окраине Москвы убит отец </a:t>
            </a:r>
            <a:r>
              <a:rPr lang="ru-RU" dirty="0" err="1" smtClean="0"/>
              <a:t>Ил¬ларион</a:t>
            </a:r>
            <a:r>
              <a:rPr lang="ru-RU" dirty="0" smtClean="0"/>
              <a:t>, священник местного прихода. По всем признакам, это дело рук цыган, охотящихся за церковными ценностями. Сыщики МУРа Иван Старцев и Александр Васильков готовы принять эту версию, но есть одно "но": в руке убитого священника обнаружена пуговица от старого мундира финского офицера. У цыган такой одежды нет. Подсказка приходит неожиданно – в местную больницу обратился человек, одетый в похожий китель… Оперативники берут след и вскоре выясняют, что убийство отца </a:t>
            </a:r>
            <a:r>
              <a:rPr lang="ru-RU" dirty="0" err="1" smtClean="0"/>
              <a:t>Ил¬лариона</a:t>
            </a:r>
            <a:r>
              <a:rPr lang="ru-RU" dirty="0" smtClean="0"/>
              <a:t> – не случайность, а спланированная месть, следы которой тянутся аж с начала войны… </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0219" y="622409"/>
            <a:ext cx="3631644" cy="5691836"/>
          </a:xfrm>
          <a:prstGeom prst="rect">
            <a:avLst/>
          </a:prstGeom>
        </p:spPr>
      </p:pic>
    </p:spTree>
    <p:extLst>
      <p:ext uri="{BB962C8B-B14F-4D97-AF65-F5344CB8AC3E}">
        <p14:creationId xmlns:p14="http://schemas.microsoft.com/office/powerpoint/2010/main" val="5107934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13784" y="1041861"/>
            <a:ext cx="5019174" cy="3693319"/>
          </a:xfrm>
          <a:prstGeom prst="rect">
            <a:avLst/>
          </a:prstGeom>
        </p:spPr>
        <p:txBody>
          <a:bodyPr wrap="square">
            <a:spAutoFit/>
          </a:bodyPr>
          <a:lstStyle/>
          <a:p>
            <a:r>
              <a:rPr lang="ru-RU" dirty="0" smtClean="0"/>
              <a:t>За крутой нрав Федора Завьялова прозвали «</a:t>
            </a:r>
            <a:r>
              <a:rPr lang="ru-RU" dirty="0" err="1" smtClean="0"/>
              <a:t>бесова</a:t>
            </a:r>
            <a:r>
              <a:rPr lang="ru-RU" dirty="0" smtClean="0"/>
              <a:t> душа». Ослепленный любовью к сельской красавице, он ударяет соперника ножом и теперь должен искупить свою вину. В лагере Федор подает рапорт, просится на фронт. Его ждут штрафбат и боевое крещение на Курской дуге. Он проходит долгими дорогами войны до самого Берлина, победа совсем близко, но судьба опять испытывает Завьялова на прочность... Роман несколько раз печатался в сокращенном варианте под названием «Добровольцем в штрафбат», данное издание — оригинальное авторское, в полном объеме.</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2231" y="847031"/>
            <a:ext cx="3501189" cy="5528193"/>
          </a:xfrm>
          <a:prstGeom prst="rect">
            <a:avLst/>
          </a:prstGeom>
        </p:spPr>
      </p:pic>
    </p:spTree>
    <p:extLst>
      <p:ext uri="{BB962C8B-B14F-4D97-AF65-F5344CB8AC3E}">
        <p14:creationId xmlns:p14="http://schemas.microsoft.com/office/powerpoint/2010/main" val="112481492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85589" y="1418104"/>
            <a:ext cx="4974389" cy="3970318"/>
          </a:xfrm>
          <a:prstGeom prst="rect">
            <a:avLst/>
          </a:prstGeom>
        </p:spPr>
        <p:txBody>
          <a:bodyPr wrap="square">
            <a:spAutoFit/>
          </a:bodyPr>
          <a:lstStyle/>
          <a:p>
            <a:r>
              <a:rPr lang="ru-RU" dirty="0" smtClean="0"/>
              <a:t>Зима 1939-40 гг. На Карельском перешейке идут тяжелые бои. Красная Армия пытается выбить белофиннов с неприступной "линии Маннергейма", но каждый раз вынуждена отступать под мощным огнем противника. На одном из участков советское командование решает бросить в бой штурмовую группу старшего лейтенанта Никиты Мечникова. Разведчикам удается захватить вражеский опорный пункт. Но финны быстро приходят в себя и окружают наших бойцов. Мечников понимает: удержать захваченный форпост – значит, обеспечить успех всей операции. Но слишком уж неравными кажутся силы… </a:t>
            </a:r>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702" y="838863"/>
            <a:ext cx="3457976" cy="5441622"/>
          </a:xfrm>
          <a:prstGeom prst="rect">
            <a:avLst/>
          </a:prstGeom>
        </p:spPr>
      </p:pic>
    </p:spTree>
    <p:extLst>
      <p:ext uri="{BB962C8B-B14F-4D97-AF65-F5344CB8AC3E}">
        <p14:creationId xmlns:p14="http://schemas.microsoft.com/office/powerpoint/2010/main" val="12650799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45767" y="863600"/>
            <a:ext cx="6039853" cy="5355312"/>
          </a:xfrm>
          <a:prstGeom prst="rect">
            <a:avLst/>
          </a:prstGeom>
        </p:spPr>
        <p:txBody>
          <a:bodyPr wrap="square">
            <a:spAutoFit/>
          </a:bodyPr>
          <a:lstStyle/>
          <a:p>
            <a:r>
              <a:rPr lang="ru-RU" dirty="0" smtClean="0"/>
              <a:t>В 1944 году греки ждали англичан как союзников. Но те пришли для того, чтобы, объединившись с местными коллаборационистами и остатками вермахта, уничтожить свободную и независимую Элладу. В этих условиях перед каждым греком встал трудный выбор — на чьей он стороне. И даже пехотинцы-</a:t>
            </a:r>
            <a:r>
              <a:rPr lang="ru-RU" dirty="0" err="1" smtClean="0"/>
              <a:t>эвзоны</a:t>
            </a:r>
            <a:r>
              <a:rPr lang="ru-RU" dirty="0" smtClean="0"/>
              <a:t> из элитных подразделений горцев, такие как герой романа Адонис, сражались как в отрядах захватчиков, так и в рядах сопротивления. Он думал, что идет дорогой любви и чести, но благодаря простой критской девушке Катерине понял, что его юбка-</a:t>
            </a:r>
            <a:r>
              <a:rPr lang="ru-RU" dirty="0" err="1" smtClean="0"/>
              <a:t>фустанелла</a:t>
            </a:r>
            <a:r>
              <a:rPr lang="ru-RU" dirty="0" smtClean="0"/>
              <a:t> запятнана предательством. Катерина, в свою очередь, осознает, что в смерти ее брата виноваты не немцы, а ее бывший возлюбленный английский секретный агент Том Браун, направленный в Грецию для борьбы с греческими патриотами и советской военной разведкой...</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5945" y="988912"/>
            <a:ext cx="3424405" cy="5183287"/>
          </a:xfrm>
          <a:prstGeom prst="rect">
            <a:avLst/>
          </a:prstGeom>
        </p:spPr>
      </p:pic>
    </p:spTree>
    <p:extLst>
      <p:ext uri="{BB962C8B-B14F-4D97-AF65-F5344CB8AC3E}">
        <p14:creationId xmlns:p14="http://schemas.microsoft.com/office/powerpoint/2010/main" val="412333638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68880" y="813383"/>
            <a:ext cx="4630153" cy="4247317"/>
          </a:xfrm>
          <a:prstGeom prst="rect">
            <a:avLst/>
          </a:prstGeom>
        </p:spPr>
        <p:txBody>
          <a:bodyPr wrap="square">
            <a:spAutoFit/>
          </a:bodyPr>
          <a:lstStyle/>
          <a:p>
            <a:r>
              <a:rPr lang="ru-RU" dirty="0" smtClean="0"/>
              <a:t>Подполковник спецназа ГРУ Виктор Кукушкин разрабатывает план ликвидации уголовного авторитета по кличке Боб. В ответ бандит нанимает опытного киллера, которым оказывается старый знакомый Кукушкина, тоже когда-то служивший в спецназе. Узнав о том, что ему противостоит очень серьезный противник, Кукушкин приобретает лучшую в мире винтовку и приглашает в свою группу известного еще со времен Первой чеченской войны легендарного снайпера Якута, за голову которого боевики когда-то давали огромные деньги. Что ж, силы собраны. Поединок обещает быть беспощадным.</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6294" y="673822"/>
            <a:ext cx="3524563" cy="5670162"/>
          </a:xfrm>
          <a:prstGeom prst="rect">
            <a:avLst/>
          </a:prstGeom>
        </p:spPr>
      </p:pic>
    </p:spTree>
    <p:extLst>
      <p:ext uri="{BB962C8B-B14F-4D97-AF65-F5344CB8AC3E}">
        <p14:creationId xmlns:p14="http://schemas.microsoft.com/office/powerpoint/2010/main" val="191519282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00558" y="918832"/>
            <a:ext cx="4654884" cy="4247317"/>
          </a:xfrm>
          <a:prstGeom prst="rect">
            <a:avLst/>
          </a:prstGeom>
        </p:spPr>
        <p:txBody>
          <a:bodyPr wrap="square">
            <a:spAutoFit/>
          </a:bodyPr>
          <a:lstStyle/>
          <a:p>
            <a:r>
              <a:rPr lang="ru-RU" dirty="0" smtClean="0"/>
              <a:t>У бывшего полковника ГРУ Виктора Кукушкина и криминального авторитета по кличке Боб старые счеты. В свое время Боб даже пытался устранить Виктора с помощью киллера. Тогда спецназовцу удалось перехитрить бандита. Теперь авторитет готовит компромат на полковника, чтобы упрятать того за решетку. Но и Кукушкин не сидит сложа руки. Он узнает, что Боб охотится за сильным психотропным веществом, способным вызвать у человека буйное помешательство. Полковник решает с помощью этого препарата заманить противника в ловушку. Но детально продуманный план неожиданно дает сбой.</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6979" y="749968"/>
            <a:ext cx="3507798" cy="5619760"/>
          </a:xfrm>
          <a:prstGeom prst="rect">
            <a:avLst/>
          </a:prstGeom>
        </p:spPr>
      </p:pic>
    </p:spTree>
    <p:extLst>
      <p:ext uri="{BB962C8B-B14F-4D97-AF65-F5344CB8AC3E}">
        <p14:creationId xmlns:p14="http://schemas.microsoft.com/office/powerpoint/2010/main" val="79439670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62864" y="857922"/>
            <a:ext cx="5021178" cy="4801314"/>
          </a:xfrm>
          <a:prstGeom prst="rect">
            <a:avLst/>
          </a:prstGeom>
        </p:spPr>
        <p:txBody>
          <a:bodyPr wrap="square">
            <a:spAutoFit/>
          </a:bodyPr>
          <a:lstStyle/>
          <a:p>
            <a:r>
              <a:rPr lang="ru-RU" dirty="0" smtClean="0"/>
              <a:t>Валентин Константинович Черных (1935—2012)— известный драматург и писатель, автор многочисленных пьес и романов, по его повестям и литературным сценариям поставлено более 40 фильмов, в том числе «Москва слезам не верит», который получил премию «Оскар» американской Академии киноискусства за лучший зарубежный фильм 1980 года. В книге публикуются первый вариант сценария, удостоенного премии на закрытом конкурсе фильмов о Москве среди драматургов Союза кинематографистов СССР в 1977 году, а также повести «Меценат», «Выйти замуж за капитана» и другие — известные читателям по любимым кинофильмам.</a:t>
            </a: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3366" y="572168"/>
            <a:ext cx="3561929" cy="5632993"/>
          </a:xfrm>
          <a:prstGeom prst="rect">
            <a:avLst/>
          </a:prstGeom>
        </p:spPr>
      </p:pic>
    </p:spTree>
    <p:extLst>
      <p:ext uri="{BB962C8B-B14F-4D97-AF65-F5344CB8AC3E}">
        <p14:creationId xmlns:p14="http://schemas.microsoft.com/office/powerpoint/2010/main" val="170773040"/>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635</TotalTime>
  <Words>14475</Words>
  <Application>Microsoft Office PowerPoint</Application>
  <PresentationFormat>Широкоэкранный</PresentationFormat>
  <Paragraphs>168</Paragraphs>
  <Slides>133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133</vt:i4>
      </vt:variant>
    </vt:vector>
  </HeadingPairs>
  <TitlesOfParts>
    <vt:vector size="138" baseType="lpstr">
      <vt:lpstr>Arial</vt:lpstr>
      <vt:lpstr>Cambria</vt:lpstr>
      <vt:lpstr>Century Gothic</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Андрей</dc:creator>
  <cp:lastModifiedBy>Андрей</cp:lastModifiedBy>
  <cp:revision>43</cp:revision>
  <dcterms:created xsi:type="dcterms:W3CDTF">2020-04-06T14:17:18Z</dcterms:created>
  <dcterms:modified xsi:type="dcterms:W3CDTF">2020-05-01T17:29:18Z</dcterms:modified>
</cp:coreProperties>
</file>