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322" r:id="rId3"/>
    <p:sldId id="321" r:id="rId4"/>
    <p:sldId id="258" r:id="rId5"/>
    <p:sldId id="326" r:id="rId6"/>
    <p:sldId id="262" r:id="rId7"/>
    <p:sldId id="260" r:id="rId8"/>
    <p:sldId id="297" r:id="rId9"/>
    <p:sldId id="274" r:id="rId10"/>
    <p:sldId id="259" r:id="rId11"/>
    <p:sldId id="261" r:id="rId12"/>
    <p:sldId id="268" r:id="rId13"/>
    <p:sldId id="288" r:id="rId14"/>
    <p:sldId id="269" r:id="rId15"/>
    <p:sldId id="305" r:id="rId16"/>
    <p:sldId id="302" r:id="rId17"/>
    <p:sldId id="303" r:id="rId18"/>
    <p:sldId id="304" r:id="rId19"/>
    <p:sldId id="324" r:id="rId20"/>
    <p:sldId id="317" r:id="rId21"/>
    <p:sldId id="306" r:id="rId22"/>
    <p:sldId id="314" r:id="rId23"/>
    <p:sldId id="315" r:id="rId24"/>
    <p:sldId id="320" r:id="rId25"/>
    <p:sldId id="296" r:id="rId26"/>
    <p:sldId id="275" r:id="rId27"/>
    <p:sldId id="289" r:id="rId28"/>
    <p:sldId id="264" r:id="rId29"/>
    <p:sldId id="265" r:id="rId30"/>
    <p:sldId id="325" r:id="rId31"/>
    <p:sldId id="272" r:id="rId32"/>
    <p:sldId id="293" r:id="rId33"/>
    <p:sldId id="279" r:id="rId34"/>
    <p:sldId id="266" r:id="rId35"/>
    <p:sldId id="267" r:id="rId36"/>
    <p:sldId id="309" r:id="rId37"/>
    <p:sldId id="292" r:id="rId38"/>
    <p:sldId id="256" r:id="rId39"/>
    <p:sldId id="257" r:id="rId40"/>
    <p:sldId id="285" r:id="rId41"/>
    <p:sldId id="290" r:id="rId42"/>
    <p:sldId id="263" r:id="rId43"/>
    <p:sldId id="308" r:id="rId44"/>
    <p:sldId id="307" r:id="rId45"/>
    <p:sldId id="316" r:id="rId46"/>
    <p:sldId id="312" r:id="rId47"/>
    <p:sldId id="283" r:id="rId48"/>
    <p:sldId id="301" r:id="rId49"/>
    <p:sldId id="273" r:id="rId50"/>
    <p:sldId id="276" r:id="rId51"/>
    <p:sldId id="277" r:id="rId52"/>
    <p:sldId id="328" r:id="rId53"/>
    <p:sldId id="280" r:id="rId54"/>
    <p:sldId id="278" r:id="rId55"/>
    <p:sldId id="281" r:id="rId56"/>
    <p:sldId id="319" r:id="rId57"/>
    <p:sldId id="310" r:id="rId58"/>
    <p:sldId id="284" r:id="rId59"/>
    <p:sldId id="286" r:id="rId60"/>
    <p:sldId id="287" r:id="rId61"/>
    <p:sldId id="291" r:id="rId62"/>
    <p:sldId id="299" r:id="rId63"/>
    <p:sldId id="295" r:id="rId64"/>
    <p:sldId id="300" r:id="rId65"/>
    <p:sldId id="311" r:id="rId66"/>
    <p:sldId id="294" r:id="rId67"/>
    <p:sldId id="298" r:id="rId68"/>
    <p:sldId id="271" r:id="rId69"/>
    <p:sldId id="313" r:id="rId70"/>
    <p:sldId id="318" r:id="rId71"/>
    <p:sldId id="323" r:id="rId72"/>
    <p:sldId id="327" r:id="rId7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69096320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74168015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69237493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01427929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74471361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5E569CD-4212-4FF2-AE38-F44E8DB15165}"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65186474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5E569CD-4212-4FF2-AE38-F44E8DB15165}" type="datetimeFigureOut">
              <a:rPr lang="ru-RU" smtClean="0"/>
              <a:t>18.12.2020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120100505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5E569CD-4212-4FF2-AE38-F44E8DB15165}" type="datetimeFigureOut">
              <a:rPr lang="ru-RU" smtClean="0"/>
              <a:t>18.12.2020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79121941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5E569CD-4212-4FF2-AE38-F44E8DB15165}" type="datetimeFigureOut">
              <a:rPr lang="ru-RU" smtClean="0"/>
              <a:t>18.12.2020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694934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E569CD-4212-4FF2-AE38-F44E8DB15165}"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93108157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E569CD-4212-4FF2-AE38-F44E8DB15165}"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91975466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569CD-4212-4FF2-AE38-F44E8DB15165}" type="datetimeFigureOut">
              <a:rPr lang="ru-RU" smtClean="0"/>
              <a:t>18.12.2020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A8C70-DF4B-4E74-8CD6-2323845F30A7}" type="slidenum">
              <a:rPr lang="ru-RU" smtClean="0"/>
              <a:t>‹#›</a:t>
            </a:fld>
            <a:endParaRPr lang="ru-RU"/>
          </a:p>
        </p:txBody>
      </p:sp>
    </p:spTree>
    <p:extLst>
      <p:ext uri="{BB962C8B-B14F-4D97-AF65-F5344CB8AC3E}">
        <p14:creationId xmlns:p14="http://schemas.microsoft.com/office/powerpoint/2010/main" val="205705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6418745" cy="4154984"/>
          </a:xfrm>
          <a:prstGeom prst="rect">
            <a:avLst/>
          </a:prstGeom>
          <a:noFill/>
        </p:spPr>
        <p:txBody>
          <a:bodyPr wrap="none" rtlCol="0">
            <a:spAutoFit/>
          </a:bodyPr>
          <a:lstStyle/>
          <a:p>
            <a:r>
              <a:rPr lang="ru-RU" sz="8800" dirty="0" smtClean="0">
                <a:solidFill>
                  <a:schemeClr val="tx2">
                    <a:lumMod val="60000"/>
                    <a:lumOff val="40000"/>
                  </a:schemeClr>
                </a:solidFill>
                <a:latin typeface="Monotype Corsiva" pitchFamily="66" charset="0"/>
              </a:rPr>
              <a:t> </a:t>
            </a:r>
            <a:r>
              <a:rPr lang="ru-RU" sz="8800" dirty="0" smtClean="0">
                <a:solidFill>
                  <a:schemeClr val="tx2">
                    <a:lumMod val="60000"/>
                    <a:lumOff val="40000"/>
                  </a:schemeClr>
                </a:solidFill>
                <a:latin typeface="Monotype Corsiva" pitchFamily="66" charset="0"/>
              </a:rPr>
              <a:t>КНИЖНЫЕ </a:t>
            </a:r>
            <a:br>
              <a:rPr lang="ru-RU" sz="8800" dirty="0" smtClean="0">
                <a:solidFill>
                  <a:schemeClr val="tx2">
                    <a:lumMod val="60000"/>
                    <a:lumOff val="40000"/>
                  </a:schemeClr>
                </a:solidFill>
                <a:latin typeface="Monotype Corsiva" pitchFamily="66" charset="0"/>
              </a:rPr>
            </a:br>
            <a:r>
              <a:rPr lang="ru-RU" sz="8800" dirty="0" smtClean="0">
                <a:solidFill>
                  <a:schemeClr val="tx2">
                    <a:lumMod val="60000"/>
                    <a:lumOff val="40000"/>
                  </a:schemeClr>
                </a:solidFill>
                <a:latin typeface="Monotype Corsiva" pitchFamily="66" charset="0"/>
              </a:rPr>
              <a:t>НОВИНКИ </a:t>
            </a:r>
          </a:p>
          <a:p>
            <a:r>
              <a:rPr lang="ru-RU" sz="8800" dirty="0" smtClean="0">
                <a:solidFill>
                  <a:schemeClr val="tx2">
                    <a:lumMod val="60000"/>
                    <a:lumOff val="40000"/>
                  </a:schemeClr>
                </a:solidFill>
                <a:latin typeface="Monotype Corsiva" pitchFamily="66" charset="0"/>
              </a:rPr>
              <a:t>    </a:t>
            </a:r>
            <a:r>
              <a:rPr lang="ru-RU" sz="8800" dirty="0" smtClean="0">
                <a:solidFill>
                  <a:schemeClr val="tx2">
                    <a:lumMod val="60000"/>
                    <a:lumOff val="40000"/>
                  </a:schemeClr>
                </a:solidFill>
                <a:latin typeface="Monotype Corsiva" pitchFamily="66" charset="0"/>
              </a:rPr>
              <a:t>   МБА  </a:t>
            </a:r>
            <a:endParaRPr lang="ru-RU" sz="8800" dirty="0">
              <a:solidFill>
                <a:schemeClr val="tx2">
                  <a:lumMod val="60000"/>
                  <a:lumOff val="40000"/>
                </a:schemeClr>
              </a:solidFill>
              <a:latin typeface="Monotype Corsiva" pitchFamily="66" charset="0"/>
            </a:endParaRPr>
          </a:p>
        </p:txBody>
      </p:sp>
      <p:sp>
        <p:nvSpPr>
          <p:cNvPr id="6" name="TextBox 5"/>
          <p:cNvSpPr txBox="1"/>
          <p:nvPr/>
        </p:nvSpPr>
        <p:spPr>
          <a:xfrm>
            <a:off x="2699792" y="5877271"/>
            <a:ext cx="2770695" cy="584775"/>
          </a:xfrm>
          <a:prstGeom prst="rect">
            <a:avLst/>
          </a:prstGeom>
          <a:noFill/>
        </p:spPr>
        <p:txBody>
          <a:bodyPr wrap="none" rtlCol="0">
            <a:spAutoFit/>
          </a:bodyPr>
          <a:lstStyle/>
          <a:p>
            <a:r>
              <a:rPr lang="ru-RU" sz="3200" dirty="0" smtClean="0">
                <a:solidFill>
                  <a:schemeClr val="accent3">
                    <a:lumMod val="75000"/>
                  </a:schemeClr>
                </a:solidFill>
              </a:rPr>
              <a:t>Декабрь </a:t>
            </a:r>
            <a:r>
              <a:rPr lang="ru-RU" sz="3200" dirty="0" smtClean="0">
                <a:solidFill>
                  <a:schemeClr val="accent3">
                    <a:lumMod val="75000"/>
                  </a:schemeClr>
                </a:solidFill>
              </a:rPr>
              <a:t>2020  </a:t>
            </a:r>
            <a:endParaRPr lang="ru-RU" sz="3200" dirty="0">
              <a:solidFill>
                <a:schemeClr val="accent3">
                  <a:lumMod val="75000"/>
                </a:schemeClr>
              </a:solidFill>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1" y="2866086"/>
            <a:ext cx="3731266" cy="3731266"/>
          </a:xfrm>
          <a:prstGeom prst="rect">
            <a:avLst/>
          </a:prstGeom>
        </p:spPr>
      </p:pic>
    </p:spTree>
    <p:extLst>
      <p:ext uri="{BB962C8B-B14F-4D97-AF65-F5344CB8AC3E}">
        <p14:creationId xmlns:p14="http://schemas.microsoft.com/office/powerpoint/2010/main" val="4119737386"/>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ФОТОКНИГ\алек.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019679"/>
            <a:ext cx="3234254" cy="509564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139952" y="1166843"/>
            <a:ext cx="4248472" cy="4801314"/>
          </a:xfrm>
          <a:prstGeom prst="rect">
            <a:avLst/>
          </a:prstGeom>
        </p:spPr>
        <p:txBody>
          <a:bodyPr wrap="square">
            <a:spAutoFit/>
          </a:bodyPr>
          <a:lstStyle/>
          <a:p>
            <a:r>
              <a:rPr lang="ru-RU" dirty="0" smtClean="0"/>
              <a:t>Легенда гласит, что этот старый щит принадлежал еще мифическому Гераклу, именно с ним он совершал свои подвиги. Теперь же щит достался правителю Спарты Леониду, который всего лишь с тремя сотнями воинов героически сражался с персами в </a:t>
            </a:r>
            <a:r>
              <a:rPr lang="ru-RU" dirty="0" err="1" smtClean="0"/>
              <a:t>Фермопильском</a:t>
            </a:r>
            <a:r>
              <a:rPr lang="ru-RU" dirty="0" smtClean="0"/>
              <a:t> ущелье… В последнее время Алина Воробьева стала замечать, что в ее жизни происходит что-то непонятное. Вещи в ее квартире оказываются не на своих местах, она почти ничего не помнит из своего детства и юности, а теперь под видом соседки в гости заявилась непонятная девица, якобы за вантузом, но ей что-то явно нужно в квартире Алины…</a:t>
            </a:r>
            <a:endParaRPr lang="ru-RU" dirty="0"/>
          </a:p>
        </p:txBody>
      </p:sp>
    </p:spTree>
    <p:extLst>
      <p:ext uri="{BB962C8B-B14F-4D97-AF65-F5344CB8AC3E}">
        <p14:creationId xmlns:p14="http://schemas.microsoft.com/office/powerpoint/2010/main" val="427289720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ФОТОКНИГ\анд.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764704"/>
            <a:ext cx="3371536" cy="530120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211960" y="779288"/>
            <a:ext cx="4427984" cy="5078313"/>
          </a:xfrm>
          <a:prstGeom prst="rect">
            <a:avLst/>
          </a:prstGeom>
        </p:spPr>
        <p:txBody>
          <a:bodyPr wrap="square">
            <a:spAutoFit/>
          </a:bodyPr>
          <a:lstStyle/>
          <a:p>
            <a:r>
              <a:rPr lang="ru-RU" dirty="0" err="1" smtClean="0"/>
              <a:t>In</a:t>
            </a:r>
            <a:r>
              <a:rPr lang="ru-RU" dirty="0" smtClean="0"/>
              <a:t> </a:t>
            </a:r>
            <a:r>
              <a:rPr lang="ru-RU" dirty="0" err="1" smtClean="0"/>
              <a:t>vino</a:t>
            </a:r>
            <a:r>
              <a:rPr lang="ru-RU" dirty="0" smtClean="0"/>
              <a:t> </a:t>
            </a:r>
            <a:r>
              <a:rPr lang="ru-RU" dirty="0" err="1" smtClean="0"/>
              <a:t>veritas</a:t>
            </a:r>
            <a:r>
              <a:rPr lang="ru-RU" dirty="0" smtClean="0"/>
              <a:t>: истина, а точнее, разгадка убийства в бокале оранжевого вина. Ведь это не просто вино, оно из легендарного грузинского </a:t>
            </a:r>
            <a:r>
              <a:rPr lang="ru-RU" dirty="0" err="1" smtClean="0"/>
              <a:t>квеври</a:t>
            </a:r>
            <a:r>
              <a:rPr lang="ru-RU" dirty="0" smtClean="0"/>
              <a:t>. О том, что это такое, вы тоже узнаете, прочитав роман. Расследование ведет </a:t>
            </a:r>
            <a:r>
              <a:rPr lang="ru-RU" dirty="0" err="1" smtClean="0"/>
              <a:t>блогер</a:t>
            </a:r>
            <a:r>
              <a:rPr lang="ru-RU" dirty="0" smtClean="0"/>
              <a:t> Инна Грошева, которая поехала в Кахетию за уникальным материалом для своих статей. Материал действительно оказался уникальным: труп винодела. И блог про путешествия превратился в захватывающий детектив. Подписчики подключились к расследованию и даже дали </a:t>
            </a:r>
            <a:r>
              <a:rPr lang="ru-RU" dirty="0" err="1" smtClean="0"/>
              <a:t>блогеру</a:t>
            </a:r>
            <a:r>
              <a:rPr lang="ru-RU" dirty="0" smtClean="0"/>
              <a:t> наводку: убийца – дворецкий. Но на деле все оказалось настолько запутанным и сложным, что имя убийцы Инна в своем блоге так и не назвала. Но читатель романа его узнает.</a:t>
            </a:r>
            <a:endParaRPr lang="ru-RU" dirty="0"/>
          </a:p>
        </p:txBody>
      </p:sp>
    </p:spTree>
    <p:extLst>
      <p:ext uri="{BB962C8B-B14F-4D97-AF65-F5344CB8AC3E}">
        <p14:creationId xmlns:p14="http://schemas.microsoft.com/office/powerpoint/2010/main" val="12834442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59" y="778840"/>
            <a:ext cx="3279923" cy="5157192"/>
          </a:xfrm>
          <a:prstGeom prst="rect">
            <a:avLst/>
          </a:prstGeom>
        </p:spPr>
      </p:pic>
      <p:sp>
        <p:nvSpPr>
          <p:cNvPr id="3" name="Прямоугольник 2"/>
          <p:cNvSpPr/>
          <p:nvPr/>
        </p:nvSpPr>
        <p:spPr>
          <a:xfrm>
            <a:off x="4572000" y="1510777"/>
            <a:ext cx="3528392" cy="3693319"/>
          </a:xfrm>
          <a:prstGeom prst="rect">
            <a:avLst/>
          </a:prstGeom>
        </p:spPr>
        <p:txBody>
          <a:bodyPr wrap="square">
            <a:spAutoFit/>
          </a:bodyPr>
          <a:lstStyle/>
          <a:p>
            <a:r>
              <a:rPr lang="ru-RU" dirty="0" smtClean="0"/>
              <a:t>Дружной компашке — Асе и Матильде, Косте и Марату — подкинули новое дело. Да не простое дело, а у них других и не бывает, ведь они настоящие детективы. и у них есть сыскное бюро "Квартет"! Ребятам предстоит не только разобраться со взрывом машины, но и с таинственным похищением ее хозяина! И самое интересное — узнать. что это за ампулы с коричневым веществом..</a:t>
            </a:r>
            <a:endParaRPr lang="ru-RU" dirty="0"/>
          </a:p>
        </p:txBody>
      </p:sp>
    </p:spTree>
    <p:extLst>
      <p:ext uri="{BB962C8B-B14F-4D97-AF65-F5344CB8AC3E}">
        <p14:creationId xmlns:p14="http://schemas.microsoft.com/office/powerpoint/2010/main" val="244814264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34580"/>
            <a:ext cx="3519758" cy="5530724"/>
          </a:xfrm>
          <a:prstGeom prst="rect">
            <a:avLst/>
          </a:prstGeom>
        </p:spPr>
      </p:pic>
      <p:sp>
        <p:nvSpPr>
          <p:cNvPr id="3" name="Прямоугольник 2"/>
          <p:cNvSpPr/>
          <p:nvPr/>
        </p:nvSpPr>
        <p:spPr>
          <a:xfrm>
            <a:off x="4572000" y="394692"/>
            <a:ext cx="3779912" cy="6463308"/>
          </a:xfrm>
          <a:prstGeom prst="rect">
            <a:avLst/>
          </a:prstGeom>
        </p:spPr>
        <p:txBody>
          <a:bodyPr wrap="square">
            <a:spAutoFit/>
          </a:bodyPr>
          <a:lstStyle/>
          <a:p>
            <a:r>
              <a:rPr lang="ru-RU" dirty="0" smtClean="0"/>
              <a:t>Такого еще не бывало — в модном ателье Надежды </a:t>
            </a:r>
            <a:r>
              <a:rPr lang="ru-RU" dirty="0" err="1" smtClean="0"/>
              <a:t>Раух</a:t>
            </a:r>
            <a:r>
              <a:rPr lang="ru-RU" dirty="0" smtClean="0"/>
              <a:t> обосновалась следственная группа! В соседнем дворе во время стройки были обнаружены давние захоронения, и Надежда вместе со своими сотрудниками волей-неволей оказалась вовлечена в расследование. Казалось бы, трудно придумать более мирное занятие, чем пошив одежды. Но следы старого преступления привели прямо в ателье! Неужели среди респектабельных клиентов Надежды могут обнаружиться убийцы или их жертвы? Дело осложняется тем, что в состав следственной группы входит возлюбленный Надежды Лев Астраханский, а в последнее время у них довольно натянутые отношения…</a:t>
            </a:r>
          </a:p>
          <a:p>
            <a:endParaRPr lang="ru-RU" dirty="0"/>
          </a:p>
        </p:txBody>
      </p:sp>
    </p:spTree>
    <p:extLst>
      <p:ext uri="{BB962C8B-B14F-4D97-AF65-F5344CB8AC3E}">
        <p14:creationId xmlns:p14="http://schemas.microsoft.com/office/powerpoint/2010/main" val="2968832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772" y="804796"/>
            <a:ext cx="3387608" cy="5355312"/>
          </a:xfrm>
          <a:prstGeom prst="rect">
            <a:avLst/>
          </a:prstGeom>
        </p:spPr>
      </p:pic>
      <p:sp>
        <p:nvSpPr>
          <p:cNvPr id="5" name="Прямоугольник 4"/>
          <p:cNvSpPr/>
          <p:nvPr/>
        </p:nvSpPr>
        <p:spPr>
          <a:xfrm>
            <a:off x="4031432" y="804796"/>
            <a:ext cx="4933056" cy="5355312"/>
          </a:xfrm>
          <a:prstGeom prst="rect">
            <a:avLst/>
          </a:prstGeom>
        </p:spPr>
        <p:txBody>
          <a:bodyPr wrap="square">
            <a:spAutoFit/>
          </a:bodyPr>
          <a:lstStyle/>
          <a:p>
            <a:r>
              <a:rPr lang="ru-RU" dirty="0" smtClean="0"/>
              <a:t>Екатерина Могилева когда-то была популярной певицей. Ее не только любила простая публика, которая отплясывала на дискотеках под ее главный хит "</a:t>
            </a:r>
            <a:r>
              <a:rPr lang="ru-RU" dirty="0" err="1" smtClean="0"/>
              <a:t>Дусу-лапуся</a:t>
            </a:r>
            <a:r>
              <a:rPr lang="ru-RU" dirty="0" smtClean="0"/>
              <a:t>", но и профессионалы уважали. И все же Катя покинула сцену, когда вышла замуж за Арарата </a:t>
            </a:r>
            <a:r>
              <a:rPr lang="ru-RU" dirty="0" err="1" smtClean="0"/>
              <a:t>Аникяна</a:t>
            </a:r>
            <a:r>
              <a:rPr lang="ru-RU" dirty="0" smtClean="0"/>
              <a:t>, молодого, но очень успешного бизнесмена. Он мечтал о детях, и Катя готова была подарить ему их... Но не получилось, и муж ушел. Замок, который он построил потому, что с детства о нем мечтал, Арарат оставил своей бывшей супруге и продолжал регулярно навещать ее там… Катю все устраивало до тех пор, пока она не влюбилась и не захотела разорвать отношения с экс-мужем. Однако Арарат не готов был отпустить свою Дусю-</a:t>
            </a:r>
            <a:r>
              <a:rPr lang="ru-RU" dirty="0" err="1" smtClean="0"/>
              <a:t>лапусю</a:t>
            </a:r>
            <a:r>
              <a:rPr lang="ru-RU" dirty="0" smtClean="0"/>
              <a:t> и заявился на званный ужин, что она устроила в честь своего жениха. А во время него произошло убийство, изменившее жизнь многих…</a:t>
            </a:r>
            <a:endParaRPr lang="ru-RU" dirty="0"/>
          </a:p>
        </p:txBody>
      </p:sp>
    </p:spTree>
    <p:extLst>
      <p:ext uri="{BB962C8B-B14F-4D97-AF65-F5344CB8AC3E}">
        <p14:creationId xmlns:p14="http://schemas.microsoft.com/office/powerpoint/2010/main" val="348865289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788" y="692696"/>
            <a:ext cx="3580148" cy="5629251"/>
          </a:xfrm>
          <a:prstGeom prst="rect">
            <a:avLst/>
          </a:prstGeom>
        </p:spPr>
      </p:pic>
      <p:sp>
        <p:nvSpPr>
          <p:cNvPr id="3" name="Прямоугольник 2"/>
          <p:cNvSpPr/>
          <p:nvPr/>
        </p:nvSpPr>
        <p:spPr>
          <a:xfrm>
            <a:off x="4853208" y="1857777"/>
            <a:ext cx="2952328" cy="3416320"/>
          </a:xfrm>
          <a:prstGeom prst="rect">
            <a:avLst/>
          </a:prstGeom>
        </p:spPr>
        <p:txBody>
          <a:bodyPr wrap="square">
            <a:spAutoFit/>
          </a:bodyPr>
          <a:lstStyle/>
          <a:p>
            <a:r>
              <a:rPr lang="ru-RU" dirty="0" smtClean="0"/>
              <a:t>Ей обещали, что это тихое место. Ей обещали, что она спокойно отдохнет. Карелия. Озеро. Благоустроенные коттеджи. Всего десять туристов. На золотом крыльце сидели: Лжец, Беглец, Охотник, Убийца, Жертва. Ее не предупредили только об одном: придется выбрать, кем ты будешь. </a:t>
            </a:r>
            <a:endParaRPr lang="ru-RU" dirty="0"/>
          </a:p>
        </p:txBody>
      </p:sp>
    </p:spTree>
    <p:extLst>
      <p:ext uri="{BB962C8B-B14F-4D97-AF65-F5344CB8AC3E}">
        <p14:creationId xmlns:p14="http://schemas.microsoft.com/office/powerpoint/2010/main" val="419292854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3" y="691948"/>
            <a:ext cx="3478955" cy="5473356"/>
          </a:xfrm>
          <a:prstGeom prst="rect">
            <a:avLst/>
          </a:prstGeom>
        </p:spPr>
      </p:pic>
      <p:sp>
        <p:nvSpPr>
          <p:cNvPr id="3" name="Прямоугольник 2"/>
          <p:cNvSpPr/>
          <p:nvPr/>
        </p:nvSpPr>
        <p:spPr>
          <a:xfrm>
            <a:off x="4240415" y="476672"/>
            <a:ext cx="4410926" cy="6001643"/>
          </a:xfrm>
          <a:prstGeom prst="rect">
            <a:avLst/>
          </a:prstGeom>
        </p:spPr>
        <p:txBody>
          <a:bodyPr wrap="square">
            <a:spAutoFit/>
          </a:bodyPr>
          <a:lstStyle/>
          <a:p>
            <a:r>
              <a:rPr lang="ru-RU" sz="1600" dirty="0" smtClean="0"/>
              <a:t>Анна Матвеева – прозаик, финалист премии "Большая книга", "Национальный бестселлер". Автор романов "Перевал Дятлова, или Тайна девяти", "Завидное чувство Веры </a:t>
            </a:r>
            <a:r>
              <a:rPr lang="ru-RU" sz="1600" dirty="0" err="1" smtClean="0"/>
              <a:t>Стениной</a:t>
            </a:r>
            <a:r>
              <a:rPr lang="ru-RU" sz="1600" dirty="0" smtClean="0"/>
              <a:t>", "Есть!". В её книгах рассказов почти всегда девять произведений – о людях необычного города Е. ("Горожане"), о разных </a:t>
            </a:r>
            <a:r>
              <a:rPr lang="ru-RU" sz="1600" dirty="0" err="1" smtClean="0"/>
              <a:t>Парижах</a:t>
            </a:r>
            <a:r>
              <a:rPr lang="ru-RU" sz="1600" dirty="0" smtClean="0"/>
              <a:t> ("</a:t>
            </a:r>
            <a:r>
              <a:rPr lang="ru-RU" sz="1600" dirty="0" err="1" smtClean="0"/>
              <a:t>Лолотта</a:t>
            </a:r>
            <a:r>
              <a:rPr lang="ru-RU" sz="1600" dirty="0" smtClean="0"/>
              <a:t> и другие парижские истории"), о переломных девяностых ("Девять девяностых"), о том, как найти свое время и место ("Подожди, я умру – и приду"). Новый цикл рассказов "Спрятанные реки" – о дороге и людях, которые встречаются нам на пути – жизненном или просто пути из пункта А в пункт Б. Одни идут рядом с нами много дней, другие – лишь пару часов сидят в соседнем кресле в самолете. Но даже спустя годы герои этой книги помнят тех, кто вовремя сказал нужное слово, протянул руку или случайно разделил с ними горе и радость. Это книга о жизни как долгом пути к самому себе: все мы пилигримы. Мы можем изменить свою жизнь в любой момент. И это проще, чем кажется. Только нужно набраться смелости и сделать первый шаг.</a:t>
            </a:r>
            <a:endParaRPr lang="ru-RU" sz="1600" dirty="0"/>
          </a:p>
        </p:txBody>
      </p:sp>
    </p:spTree>
    <p:extLst>
      <p:ext uri="{BB962C8B-B14F-4D97-AF65-F5344CB8AC3E}">
        <p14:creationId xmlns:p14="http://schemas.microsoft.com/office/powerpoint/2010/main" val="295373846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527544" cy="5544616"/>
          </a:xfrm>
          <a:prstGeom prst="rect">
            <a:avLst/>
          </a:prstGeom>
        </p:spPr>
      </p:pic>
      <p:sp>
        <p:nvSpPr>
          <p:cNvPr id="3" name="Прямоугольник 2"/>
          <p:cNvSpPr/>
          <p:nvPr/>
        </p:nvSpPr>
        <p:spPr>
          <a:xfrm>
            <a:off x="4499992" y="658560"/>
            <a:ext cx="4015753" cy="5632311"/>
          </a:xfrm>
          <a:prstGeom prst="rect">
            <a:avLst/>
          </a:prstGeom>
        </p:spPr>
        <p:txBody>
          <a:bodyPr wrap="square">
            <a:spAutoFit/>
          </a:bodyPr>
          <a:lstStyle/>
          <a:p>
            <a:r>
              <a:rPr lang="ru-RU" dirty="0" smtClean="0"/>
              <a:t>Нам всегда кажется, что жизнь бесконечна и мы все успеем. В том числе сказать близким, как они нам дороги, и раздать долги — не денежные, моральные. Евгений Свиридов жил так, будто настоящая жизнь ждет его впереди, а сейчас — разминка, тренировка перед важным стартом. Неудачливый художник, он был уверен, что эмиграция — выход. Что на Западе его живопись непременно оценят. Но оказалось, что это не так. И вот он после долгой разлуки приехал в Москву, где живут его дочь и бывшая жена. Он полон решимости сделать их жизнь лучше. Но оказалось, что любые двери рано или поздно закрываются. Нужно ли стараться впрыгнуть в тронувшийся вагон? </a:t>
            </a:r>
            <a:endParaRPr lang="ru-RU" dirty="0"/>
          </a:p>
        </p:txBody>
      </p:sp>
    </p:spTree>
    <p:extLst>
      <p:ext uri="{BB962C8B-B14F-4D97-AF65-F5344CB8AC3E}">
        <p14:creationId xmlns:p14="http://schemas.microsoft.com/office/powerpoint/2010/main" val="22809581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95" y="620688"/>
            <a:ext cx="3560598" cy="5382235"/>
          </a:xfrm>
          <a:prstGeom prst="rect">
            <a:avLst/>
          </a:prstGeom>
        </p:spPr>
      </p:pic>
      <p:sp>
        <p:nvSpPr>
          <p:cNvPr id="3" name="Прямоугольник 2"/>
          <p:cNvSpPr/>
          <p:nvPr/>
        </p:nvSpPr>
        <p:spPr>
          <a:xfrm>
            <a:off x="4572000" y="668648"/>
            <a:ext cx="4320480" cy="5632311"/>
          </a:xfrm>
          <a:prstGeom prst="rect">
            <a:avLst/>
          </a:prstGeom>
        </p:spPr>
        <p:txBody>
          <a:bodyPr wrap="square">
            <a:spAutoFit/>
          </a:bodyPr>
          <a:lstStyle/>
          <a:p>
            <a:r>
              <a:rPr lang="ru-RU" dirty="0" smtClean="0"/>
              <a:t>Не бывает так, чтобы жизнь складывалась ровно и гладко. Невозможно во всем побеждать, всем нравиться, всех любить. И даже если вам говорят, что такие люди есть, не верьте. Жизнь обязательно воспользуется случаем, чтобы щелкнуть по носу, причем в тот момент, когда кажется, что все устроилось, сложилось, все идет как надо. Герои этой книги не раз убеждались в том, что все так и есть. Жизнь их била, и не раз. В самые неожиданные моменты. Наотмашь. Но знаете, кто счастлив по-настоящему? Тот, кто знает: во что бы то ни стало надо жить. Просто жить. Что бы ни случилось. И когда в очередной раз случаются неудача, несправедливость или неприятность, когда кажется, что все рушится, надо просто сказать себе: "Живем дальше". И жить. </a:t>
            </a:r>
            <a:endParaRPr lang="ru-RU" dirty="0"/>
          </a:p>
        </p:txBody>
      </p:sp>
    </p:spTree>
    <p:extLst>
      <p:ext uri="{BB962C8B-B14F-4D97-AF65-F5344CB8AC3E}">
        <p14:creationId xmlns:p14="http://schemas.microsoft.com/office/powerpoint/2010/main" val="346040702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67540"/>
            <a:ext cx="3617234" cy="5472608"/>
          </a:xfrm>
          <a:prstGeom prst="rect">
            <a:avLst/>
          </a:prstGeom>
        </p:spPr>
      </p:pic>
      <p:sp>
        <p:nvSpPr>
          <p:cNvPr id="3" name="Прямоугольник 2"/>
          <p:cNvSpPr/>
          <p:nvPr/>
        </p:nvSpPr>
        <p:spPr>
          <a:xfrm>
            <a:off x="4572000" y="864688"/>
            <a:ext cx="3681046" cy="5078313"/>
          </a:xfrm>
          <a:prstGeom prst="rect">
            <a:avLst/>
          </a:prstGeom>
        </p:spPr>
        <p:txBody>
          <a:bodyPr wrap="square">
            <a:spAutoFit/>
          </a:bodyPr>
          <a:lstStyle/>
          <a:p>
            <a:r>
              <a:rPr lang="ru-RU" dirty="0" smtClean="0"/>
              <a:t>Что нужно для того, чтобы со вкусом встретить и провести осень? В первую очередь, конечно же, хорошее настроение, ведь первые холода — это вовсе не повод унывать! А его вам обеспечит прекрасная книга, которая так и называется — "Детектив для уютной осени". В нее вошли лучшие романы самых известных современных российских писательниц, работающих в жанре остросюжетной литературы — Татьяны Устиновой, Татьяны Поляковой и Анны Князевой — действие в которых разворачивается уютной осенью.</a:t>
            </a:r>
            <a:endParaRPr lang="ru-RU" dirty="0"/>
          </a:p>
        </p:txBody>
      </p:sp>
    </p:spTree>
    <p:extLst>
      <p:ext uri="{BB962C8B-B14F-4D97-AF65-F5344CB8AC3E}">
        <p14:creationId xmlns:p14="http://schemas.microsoft.com/office/powerpoint/2010/main" val="14668866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3" y="660848"/>
            <a:ext cx="3517123" cy="5544616"/>
          </a:xfrm>
          <a:prstGeom prst="rect">
            <a:avLst/>
          </a:prstGeom>
        </p:spPr>
      </p:pic>
      <p:sp>
        <p:nvSpPr>
          <p:cNvPr id="3" name="Прямоугольник 2"/>
          <p:cNvSpPr/>
          <p:nvPr/>
        </p:nvSpPr>
        <p:spPr>
          <a:xfrm>
            <a:off x="4572000" y="755500"/>
            <a:ext cx="4211960" cy="5355312"/>
          </a:xfrm>
          <a:prstGeom prst="rect">
            <a:avLst/>
          </a:prstGeom>
        </p:spPr>
        <p:txBody>
          <a:bodyPr wrap="square">
            <a:spAutoFit/>
          </a:bodyPr>
          <a:lstStyle/>
          <a:p>
            <a:r>
              <a:rPr lang="ru-RU" dirty="0" smtClean="0"/>
              <a:t>Эта книга — уникальный самоучитель, полезный не только психологам и психотерапевтам, но и всем практикующим специалистам, работающим с людьми, а также просто любознательным читателям, интересующимся миром психотерапии. Она поможет развить профессиональные навыки, используя самостоятельные упражнения и моделирование рабочих ситуаций совместно с соучениками или коллегами. Живой язык, интересные истории из практики известного отечественного психотерапевта с полувековым опытом, широкий охват тем, тесты и задания для самоанализа, советы мастера и тонкий юмор — несомненные достоинства этой книги.</a:t>
            </a:r>
            <a:endParaRPr lang="ru-RU" dirty="0"/>
          </a:p>
        </p:txBody>
      </p:sp>
    </p:spTree>
    <p:extLst>
      <p:ext uri="{BB962C8B-B14F-4D97-AF65-F5344CB8AC3E}">
        <p14:creationId xmlns:p14="http://schemas.microsoft.com/office/powerpoint/2010/main" val="345438057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64704"/>
            <a:ext cx="3701269" cy="5428188"/>
          </a:xfrm>
          <a:prstGeom prst="rect">
            <a:avLst/>
          </a:prstGeom>
        </p:spPr>
      </p:pic>
      <p:sp>
        <p:nvSpPr>
          <p:cNvPr id="3" name="Прямоугольник 2"/>
          <p:cNvSpPr/>
          <p:nvPr/>
        </p:nvSpPr>
        <p:spPr>
          <a:xfrm>
            <a:off x="4572000" y="404664"/>
            <a:ext cx="4320480" cy="6247864"/>
          </a:xfrm>
          <a:prstGeom prst="rect">
            <a:avLst/>
          </a:prstGeom>
        </p:spPr>
        <p:txBody>
          <a:bodyPr wrap="square">
            <a:spAutoFit/>
          </a:bodyPr>
          <a:lstStyle/>
          <a:p>
            <a:endParaRPr lang="ru-RU" sz="1600" dirty="0" smtClean="0"/>
          </a:p>
          <a:p>
            <a:r>
              <a:rPr lang="ru-RU" sz="1600" dirty="0" smtClean="0"/>
              <a:t>Часто ли вы встречаете чудеса в обыденной жизни? Видите ли добро каждый день? Автор этой книги Ольга Савельева, </a:t>
            </a:r>
            <a:r>
              <a:rPr lang="ru-RU" sz="1600" dirty="0" err="1" smtClean="0"/>
              <a:t>блогер</a:t>
            </a:r>
            <a:r>
              <a:rPr lang="ru-RU" sz="1600" dirty="0" smtClean="0"/>
              <a:t>, мама, жена и благотворитель, не просто идет навстречу добру каждый день – она его ищет, рождает, делится им и дает уроки любви всем своим читателям. Искренние и честные рассуждения о важных и жизненных вещах – нужно ли помогать незнакомым людям, как научиться думать не только о себе, как дарить любовь и оставаться собой – близки каждому человеку и отзываются в каждом сердце. В этих коротких рассказах сосредоточено столько любви и нежности, милосердия и неравнодушия, что невольно начинаешь видеть в людях больше хорошего и верить в добро. Каждая история основана на реальных событиях – это сама жизнь, состоящая из мелочей, быта, разговоров, взглядов и улыбок, которая собирается в неповторимую мозаику характеров и поступков. Здесь есть место и переживаниям, и боли, и бескорыстной помощи, и, конечно, любви.</a:t>
            </a:r>
          </a:p>
          <a:p>
            <a:endParaRPr lang="ru-RU" sz="1600" dirty="0"/>
          </a:p>
        </p:txBody>
      </p:sp>
    </p:spTree>
    <p:extLst>
      <p:ext uri="{BB962C8B-B14F-4D97-AF65-F5344CB8AC3E}">
        <p14:creationId xmlns:p14="http://schemas.microsoft.com/office/powerpoint/2010/main" val="206981096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5" y="741072"/>
            <a:ext cx="3449757" cy="5424232"/>
          </a:xfrm>
          <a:prstGeom prst="rect">
            <a:avLst/>
          </a:prstGeom>
        </p:spPr>
      </p:pic>
      <p:sp>
        <p:nvSpPr>
          <p:cNvPr id="3" name="Прямоугольник 2"/>
          <p:cNvSpPr/>
          <p:nvPr/>
        </p:nvSpPr>
        <p:spPr>
          <a:xfrm>
            <a:off x="3962364" y="980728"/>
            <a:ext cx="4572000" cy="5016758"/>
          </a:xfrm>
          <a:prstGeom prst="rect">
            <a:avLst/>
          </a:prstGeom>
        </p:spPr>
        <p:txBody>
          <a:bodyPr>
            <a:spAutoFit/>
          </a:bodyPr>
          <a:lstStyle/>
          <a:p>
            <a:r>
              <a:rPr lang="ru-RU" sz="1600" dirty="0" smtClean="0"/>
              <a:t>Марина Москвина — автор романов “Крио” и “Гений безответной любви”, сборников “Моя собака любит джаз” и “Между нами только ночь”. Финалист премии “Ясная Поляна”, лауреат Международного Почетного диплома IBBY. В этой книге встретились новые повести — “Вальсирующая” и “Глория </a:t>
            </a:r>
            <a:r>
              <a:rPr lang="ru-RU" sz="1600" dirty="0" err="1" smtClean="0"/>
              <a:t>Мунди</a:t>
            </a:r>
            <a:r>
              <a:rPr lang="ru-RU" sz="1600" dirty="0" smtClean="0"/>
              <a:t>”, — а также уже ставший культовым роман “Дни трепета”. Вечность и повседневность, реальное и фантастическое, смех в конце наметившейся драмы и печальная нота в разгар карнавала — главные черты остроумной прозы, утверждающей, несмотря на все тяготы земной жизни, парадоксальную радость бытия. “Когда из подручных средств, надиктованных могучим воображением, вышивается тот радостный праздник жизни, который нам суждено оплакивать от рождения до смерти… тогда… тогда и задумываешься: да как она, в конце концов, это делает?!” (Дина Рубина) </a:t>
            </a:r>
            <a:endParaRPr lang="ru-RU" sz="1600" dirty="0"/>
          </a:p>
        </p:txBody>
      </p:sp>
    </p:spTree>
    <p:extLst>
      <p:ext uri="{BB962C8B-B14F-4D97-AF65-F5344CB8AC3E}">
        <p14:creationId xmlns:p14="http://schemas.microsoft.com/office/powerpoint/2010/main" val="412629996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461" y="620688"/>
            <a:ext cx="3351161" cy="5611406"/>
          </a:xfrm>
          <a:prstGeom prst="rect">
            <a:avLst/>
          </a:prstGeom>
        </p:spPr>
      </p:pic>
      <p:sp>
        <p:nvSpPr>
          <p:cNvPr id="3" name="Прямоугольник 2"/>
          <p:cNvSpPr/>
          <p:nvPr/>
        </p:nvSpPr>
        <p:spPr>
          <a:xfrm>
            <a:off x="4355976" y="620688"/>
            <a:ext cx="4067944" cy="5755422"/>
          </a:xfrm>
          <a:prstGeom prst="rect">
            <a:avLst/>
          </a:prstGeom>
        </p:spPr>
        <p:txBody>
          <a:bodyPr wrap="square">
            <a:spAutoFit/>
          </a:bodyPr>
          <a:lstStyle/>
          <a:p>
            <a:r>
              <a:rPr lang="ru-RU" sz="1600" dirty="0" smtClean="0"/>
              <a:t>Адрес – это маленькая жизнь. Ограниченная не только географией и временем, но и любимыми вещами, видом из окна во двор, милыми домашними запахами и звуками, присущими только этому месту, но главное, родными, этот дом наполняющими. Перед вами новый роман про мой следующий адрес – Кутузовский, 17 - и про памятное для многих время, шестидесятые годы. Он про детство, про бабушек, Полю и Лиду, про родителей, которые всегда в отъезде, и про нелюбимую школу. Когда родителей нет, я сплю в </a:t>
            </a:r>
            <a:r>
              <a:rPr lang="ru-RU" sz="1600" dirty="0" err="1" smtClean="0"/>
              <a:t>папкином</a:t>
            </a:r>
            <a:r>
              <a:rPr lang="ru-RU" sz="1600" dirty="0" smtClean="0"/>
              <a:t> кабинете, мне там всё нравится – и портрет Хемингуэя на стене, и модная мебель, и полосатые паласы, и полки с книгами. Когда они наконец приезжают, у них всегда гости, которых я не люблю, – они пьют портвейн, съедают всё, что наготовили бабушки, постоянно курят, спорят и читают стихи. Скучно.... Это попытка погружения в шестидесятые, в ту милую реальность, когда все было проще, человечнее, добрее и понятнее.  </a:t>
            </a:r>
            <a:endParaRPr lang="ru-RU" sz="1600" dirty="0"/>
          </a:p>
        </p:txBody>
      </p:sp>
    </p:spTree>
    <p:extLst>
      <p:ext uri="{BB962C8B-B14F-4D97-AF65-F5344CB8AC3E}">
        <p14:creationId xmlns:p14="http://schemas.microsoft.com/office/powerpoint/2010/main" val="333105856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0392"/>
            <a:ext cx="3427153" cy="5388376"/>
          </a:xfrm>
          <a:prstGeom prst="rect">
            <a:avLst/>
          </a:prstGeom>
        </p:spPr>
      </p:pic>
      <p:sp>
        <p:nvSpPr>
          <p:cNvPr id="3" name="Прямоугольник 2"/>
          <p:cNvSpPr/>
          <p:nvPr/>
        </p:nvSpPr>
        <p:spPr>
          <a:xfrm>
            <a:off x="4111461" y="260648"/>
            <a:ext cx="4572000" cy="6247864"/>
          </a:xfrm>
          <a:prstGeom prst="rect">
            <a:avLst/>
          </a:prstGeom>
        </p:spPr>
        <p:txBody>
          <a:bodyPr>
            <a:spAutoFit/>
          </a:bodyPr>
          <a:lstStyle/>
          <a:p>
            <a:r>
              <a:rPr lang="ru-RU" sz="1600" dirty="0" smtClean="0"/>
              <a:t>Часто мы не замечаем, что счастье заключено в простых </a:t>
            </a:r>
            <a:r>
              <a:rPr lang="ru-RU" sz="1600" dirty="0" err="1" smtClean="0"/>
              <a:t>везщах</a:t>
            </a:r>
            <a:r>
              <a:rPr lang="ru-RU" sz="1600" dirty="0" smtClean="0"/>
              <a:t>. Важно, чтобы были люди, с которыми можно поделиться своим счастьем и несчастьем, помочь кому-то, поддержать или </a:t>
            </a:r>
            <a:r>
              <a:rPr lang="ru-RU" sz="1600" dirty="0" err="1" smtClean="0"/>
              <a:t>наоброт</a:t>
            </a:r>
            <a:r>
              <a:rPr lang="ru-RU" sz="1600" dirty="0" smtClean="0"/>
              <a:t>, чтобы было кому вас поддержать. "Рецепты, которыми хочу поделиться с вами, я нахожу в лабиринтах своей памяти – и сколько чего взять, положить, замесить, сколько варить и жарить - все по памяти. А вы уж сами из своего опыта добавляйте да улучшайте мои рецепты. А стихи и рассказы - для настроения. В них грусти немного, а </a:t>
            </a:r>
            <a:r>
              <a:rPr lang="ru-RU" sz="1600" dirty="0" err="1" smtClean="0"/>
              <a:t>негрусти</a:t>
            </a:r>
            <a:r>
              <a:rPr lang="ru-RU" sz="1600" dirty="0" smtClean="0"/>
              <a:t> побольше. Как в рецептах соли и сахара. Кому как вкуснее. Главное – чтоб было самое главное для счастья – кого кормить и чем кормить. Ведь если есть кого кормить – значит, вы не одиноки, не в смысле замужем-</a:t>
            </a:r>
            <a:r>
              <a:rPr lang="ru-RU" sz="1600" dirty="0" err="1" smtClean="0"/>
              <a:t>незамужем</a:t>
            </a:r>
            <a:r>
              <a:rPr lang="ru-RU" sz="1600" dirty="0" smtClean="0"/>
              <a:t>, детей полон дом или их нет. А в смысле – есть кого усадить напротив себя за стол, поставить вторую тарелочку, да подливать-подкладывать. Хоть подружке, хоть соседке, хоть дальней или близкой родне. Ведь в одиночку есть не интересно, правда же? Надо, чтоб поели, а потом еще попросили и похвалили. В общем, надеюсь, что мы друг другу пригодимся. Я сердцем и душой с вами".</a:t>
            </a:r>
            <a:endParaRPr lang="ru-RU" sz="1600" dirty="0"/>
          </a:p>
        </p:txBody>
      </p:sp>
    </p:spTree>
    <p:extLst>
      <p:ext uri="{BB962C8B-B14F-4D97-AF65-F5344CB8AC3E}">
        <p14:creationId xmlns:p14="http://schemas.microsoft.com/office/powerpoint/2010/main" val="306232307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72" y="730737"/>
            <a:ext cx="3528443" cy="5472608"/>
          </a:xfrm>
          <a:prstGeom prst="rect">
            <a:avLst/>
          </a:prstGeom>
        </p:spPr>
      </p:pic>
      <p:sp>
        <p:nvSpPr>
          <p:cNvPr id="3" name="Прямоугольник 2"/>
          <p:cNvSpPr/>
          <p:nvPr/>
        </p:nvSpPr>
        <p:spPr>
          <a:xfrm>
            <a:off x="4079631" y="404664"/>
            <a:ext cx="4572000" cy="6124754"/>
          </a:xfrm>
          <a:prstGeom prst="rect">
            <a:avLst/>
          </a:prstGeom>
        </p:spPr>
        <p:txBody>
          <a:bodyPr>
            <a:spAutoFit/>
          </a:bodyPr>
          <a:lstStyle/>
          <a:p>
            <a:r>
              <a:rPr lang="ru-RU" sz="1400" dirty="0" smtClean="0"/>
              <a:t>В этой книге нет ни одной </a:t>
            </a:r>
            <a:r>
              <a:rPr lang="ru-RU" sz="1400" dirty="0" err="1" smtClean="0"/>
              <a:t>придуманнои</a:t>
            </a:r>
            <a:r>
              <a:rPr lang="ru-RU" sz="1400" dirty="0" smtClean="0"/>
              <a:t> истории Она основана только на факта*, документах и свидетельствах, потому что ее герои - люди известные не только в нашей стране, но и за рубежом Потому что у них есть потомки, которые, как и все мы, не любят лжи о своих великих и знаменитых предках </a:t>
            </a:r>
            <a:r>
              <a:rPr lang="ru-RU" sz="1400" dirty="0" err="1" smtClean="0"/>
              <a:t>Военэдльники</a:t>
            </a:r>
            <a:r>
              <a:rPr lang="ru-RU" sz="1400" dirty="0" smtClean="0"/>
              <a:t> Гражданской войны, полководцы Великой Отечественной, генералы и летчики - все они любили и были любимы Но. несмотря на положение высокие воинские звания и награды, любовных романов десяти героев этой книги хватило бы с лихвой не на одну сотню самых обычных людей </a:t>
            </a:r>
            <a:r>
              <a:rPr lang="ru-RU" sz="1400" dirty="0" err="1" smtClean="0"/>
              <a:t>Винои</a:t>
            </a:r>
            <a:r>
              <a:rPr lang="ru-RU" sz="1400" dirty="0" smtClean="0"/>
              <a:t> тому, как правило, была их тяжёлая ратная служба, бесконечная кочевая жизнь, членство в партии и зависящая от этого карьера Хотя они и носили красивую военную форму, но в своих чувствах к женщинам были самыми обычными мужчинами, мужиками, со всеми вытекающими отсюда последствиями "</a:t>
            </a:r>
            <a:r>
              <a:rPr lang="ru-RU" sz="1400" dirty="0" err="1" smtClean="0"/>
              <a:t>Шерше</a:t>
            </a:r>
            <a:r>
              <a:rPr lang="ru-RU" sz="1400" dirty="0" smtClean="0"/>
              <a:t> ля </a:t>
            </a:r>
            <a:r>
              <a:rPr lang="ru-RU" sz="1400" dirty="0" err="1" smtClean="0"/>
              <a:t>фам</a:t>
            </a:r>
            <a:r>
              <a:rPr lang="ru-RU" sz="1400" dirty="0" smtClean="0"/>
              <a:t>" - так звучит на французском языке фраза "ищите женщину". Ведь общеизвестно, что всё начинается с неё - с женщины! Счастье и боль, верность и предательство, подвиг и подлость, надежда и поражение А ещё любовь - прекрасная и великая, низменная и подлая. Словом, для них любовные истории точно так же. как и для простых смертных, стали романами драматическими, но, в отличие от последних, "военно-полевыми"" в силу особенностей и специфики профессии -родину защищать.</a:t>
            </a:r>
            <a:endParaRPr lang="ru-RU" sz="1400" dirty="0"/>
          </a:p>
        </p:txBody>
      </p:sp>
    </p:spTree>
    <p:extLst>
      <p:ext uri="{BB962C8B-B14F-4D97-AF65-F5344CB8AC3E}">
        <p14:creationId xmlns:p14="http://schemas.microsoft.com/office/powerpoint/2010/main" val="193306406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7" y="1052736"/>
            <a:ext cx="3983458" cy="4824536"/>
          </a:xfrm>
          <a:prstGeom prst="rect">
            <a:avLst/>
          </a:prstGeom>
        </p:spPr>
      </p:pic>
      <p:sp>
        <p:nvSpPr>
          <p:cNvPr id="3" name="Прямоугольник 2"/>
          <p:cNvSpPr/>
          <p:nvPr/>
        </p:nvSpPr>
        <p:spPr>
          <a:xfrm>
            <a:off x="4932040" y="1772816"/>
            <a:ext cx="3240360" cy="3693319"/>
          </a:xfrm>
          <a:prstGeom prst="rect">
            <a:avLst/>
          </a:prstGeom>
        </p:spPr>
        <p:txBody>
          <a:bodyPr wrap="square">
            <a:spAutoFit/>
          </a:bodyPr>
          <a:lstStyle/>
          <a:p>
            <a:r>
              <a:rPr lang="ru-RU" dirty="0" err="1" smtClean="0"/>
              <a:t>Калле</a:t>
            </a:r>
            <a:r>
              <a:rPr lang="ru-RU" dirty="0" smtClean="0"/>
              <a:t> </a:t>
            </a:r>
            <a:r>
              <a:rPr lang="ru-RU" dirty="0" err="1" smtClean="0"/>
              <a:t>Блумквисту</a:t>
            </a:r>
            <a:r>
              <a:rPr lang="ru-RU" dirty="0" smtClean="0"/>
              <a:t> тринадцать лет, он живет в небольшом старинном городке и мечтает стать таким же знаменитым сыщиком, как Шерлок Холмс или </a:t>
            </a:r>
            <a:r>
              <a:rPr lang="ru-RU" dirty="0" err="1" smtClean="0"/>
              <a:t>Эркюль</a:t>
            </a:r>
            <a:r>
              <a:rPr lang="ru-RU" dirty="0" smtClean="0"/>
              <a:t> </a:t>
            </a:r>
            <a:r>
              <a:rPr lang="ru-RU" dirty="0" err="1" smtClean="0"/>
              <a:t>Пуаро</a:t>
            </a:r>
            <a:r>
              <a:rPr lang="ru-RU" dirty="0" smtClean="0"/>
              <a:t>. Его друзья посмеиваются над ним, но, когда однажды </a:t>
            </a:r>
            <a:r>
              <a:rPr lang="ru-RU" dirty="0" err="1" smtClean="0"/>
              <a:t>Калле</a:t>
            </a:r>
            <a:r>
              <a:rPr lang="ru-RU" dirty="0" smtClean="0"/>
              <a:t> и правда нападает на след преступника и дело принимает серьезный оборот, они, как настоящие рыцари, не могут остаться в стороне... </a:t>
            </a:r>
            <a:endParaRPr lang="ru-RU" dirty="0"/>
          </a:p>
        </p:txBody>
      </p:sp>
    </p:spTree>
    <p:extLst>
      <p:ext uri="{BB962C8B-B14F-4D97-AF65-F5344CB8AC3E}">
        <p14:creationId xmlns:p14="http://schemas.microsoft.com/office/powerpoint/2010/main" val="411146377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4176464" cy="5368054"/>
          </a:xfrm>
          <a:prstGeom prst="rect">
            <a:avLst/>
          </a:prstGeom>
        </p:spPr>
      </p:pic>
      <p:sp>
        <p:nvSpPr>
          <p:cNvPr id="3" name="Прямоугольник 2"/>
          <p:cNvSpPr/>
          <p:nvPr/>
        </p:nvSpPr>
        <p:spPr>
          <a:xfrm>
            <a:off x="5220072" y="973130"/>
            <a:ext cx="3491880" cy="4524315"/>
          </a:xfrm>
          <a:prstGeom prst="rect">
            <a:avLst/>
          </a:prstGeom>
        </p:spPr>
        <p:txBody>
          <a:bodyPr wrap="square">
            <a:spAutoFit/>
          </a:bodyPr>
          <a:lstStyle/>
          <a:p>
            <a:r>
              <a:rPr lang="ru-RU" dirty="0" smtClean="0"/>
              <a:t>В книгу Ирины </a:t>
            </a:r>
            <a:r>
              <a:rPr lang="ru-RU" dirty="0" err="1" smtClean="0"/>
              <a:t>Токмаковой</a:t>
            </a:r>
            <a:r>
              <a:rPr lang="ru-RU" dirty="0" smtClean="0"/>
              <a:t> "Аля, </a:t>
            </a:r>
            <a:r>
              <a:rPr lang="ru-RU" dirty="0" err="1" smtClean="0"/>
              <a:t>Кляксич</a:t>
            </a:r>
            <a:r>
              <a:rPr lang="ru-RU" dirty="0" smtClean="0"/>
              <a:t> и буква "А". Три истории" вошли три сказочные повести о приключениях Али и Антона в мире букв и цифр: "Аля, </a:t>
            </a:r>
            <a:r>
              <a:rPr lang="ru-RU" dirty="0" err="1" smtClean="0"/>
              <a:t>Кляксич</a:t>
            </a:r>
            <a:r>
              <a:rPr lang="ru-RU" dirty="0" smtClean="0"/>
              <a:t> и буква "А", "Может Нуль не виноват?" и "Аля, </a:t>
            </a:r>
            <a:r>
              <a:rPr lang="ru-RU" dirty="0" err="1" smtClean="0"/>
              <a:t>Кляксич</a:t>
            </a:r>
            <a:r>
              <a:rPr lang="ru-RU" dirty="0" smtClean="0"/>
              <a:t> и </a:t>
            </a:r>
            <a:r>
              <a:rPr lang="ru-RU" dirty="0" err="1" smtClean="0"/>
              <a:t>Вреднюга</a:t>
            </a:r>
            <a:r>
              <a:rPr lang="ru-RU" dirty="0" smtClean="0"/>
              <a:t>". Але и Антону предстоит защитить буквы от злодейств </a:t>
            </a:r>
            <a:r>
              <a:rPr lang="ru-RU" dirty="0" err="1" smtClean="0"/>
              <a:t>Кляксича</a:t>
            </a:r>
            <a:r>
              <a:rPr lang="ru-RU" dirty="0" smtClean="0"/>
              <a:t> и его приспешников, отыскать пропавшего солдатика и спасти 1 "Б" от двоек в четверти. В этом нелёгком деле им помогут смелость, знания и, конечно, верные друзья. </a:t>
            </a:r>
            <a:endParaRPr lang="ru-RU" dirty="0"/>
          </a:p>
        </p:txBody>
      </p:sp>
    </p:spTree>
    <p:extLst>
      <p:ext uri="{BB962C8B-B14F-4D97-AF65-F5344CB8AC3E}">
        <p14:creationId xmlns:p14="http://schemas.microsoft.com/office/powerpoint/2010/main" val="419697212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916" y="859126"/>
            <a:ext cx="3663695" cy="5229200"/>
          </a:xfrm>
          <a:prstGeom prst="rect">
            <a:avLst/>
          </a:prstGeom>
        </p:spPr>
      </p:pic>
      <p:sp>
        <p:nvSpPr>
          <p:cNvPr id="3" name="Прямоугольник 2"/>
          <p:cNvSpPr/>
          <p:nvPr/>
        </p:nvSpPr>
        <p:spPr>
          <a:xfrm>
            <a:off x="4644007" y="1350067"/>
            <a:ext cx="3985519" cy="4247317"/>
          </a:xfrm>
          <a:prstGeom prst="rect">
            <a:avLst/>
          </a:prstGeom>
        </p:spPr>
        <p:txBody>
          <a:bodyPr wrap="square">
            <a:spAutoFit/>
          </a:bodyPr>
          <a:lstStyle/>
          <a:p>
            <a:r>
              <a:rPr lang="ru-RU" dirty="0" smtClean="0"/>
              <a:t>«Приключения Васи </a:t>
            </a:r>
            <a:r>
              <a:rPr lang="ru-RU" dirty="0" err="1" smtClean="0"/>
              <a:t>Куролесова</a:t>
            </a:r>
            <a:r>
              <a:rPr lang="ru-RU" dirty="0" smtClean="0"/>
              <a:t>» Юрия Коваля — увлекательная история про обычного деревенского паренька Васю. "Да, бывают на свете такие люди, которым не везет. Они вечно опаздывают на поезд и покупают пса за поросят. Вся их жизнь — сплошное невезение" — так думал про себя Вася </a:t>
            </a:r>
            <a:r>
              <a:rPr lang="ru-RU" dirty="0" err="1" smtClean="0"/>
              <a:t>Куролесов</a:t>
            </a:r>
            <a:r>
              <a:rPr lang="ru-RU" dirty="0" smtClean="0"/>
              <a:t>, пока не вляпался в одну интересную историю. Василию предстоит проявить свои лучшие качества: смекалку, храбрость и простоту. А ещё помочь </a:t>
            </a:r>
            <a:r>
              <a:rPr lang="ru-RU" dirty="0" err="1" smtClean="0"/>
              <a:t>кармановской</a:t>
            </a:r>
            <a:r>
              <a:rPr lang="ru-RU" dirty="0" smtClean="0"/>
              <a:t> милиции поймать особо опасных преступников. </a:t>
            </a:r>
            <a:endParaRPr lang="ru-RU" dirty="0"/>
          </a:p>
        </p:txBody>
      </p:sp>
    </p:spTree>
    <p:extLst>
      <p:ext uri="{BB962C8B-B14F-4D97-AF65-F5344CB8AC3E}">
        <p14:creationId xmlns:p14="http://schemas.microsoft.com/office/powerpoint/2010/main" val="219619428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836712"/>
            <a:ext cx="3906652" cy="5032935"/>
          </a:xfrm>
          <a:prstGeom prst="rect">
            <a:avLst/>
          </a:prstGeom>
        </p:spPr>
      </p:pic>
      <p:sp>
        <p:nvSpPr>
          <p:cNvPr id="3" name="Прямоугольник 2"/>
          <p:cNvSpPr/>
          <p:nvPr/>
        </p:nvSpPr>
        <p:spPr>
          <a:xfrm>
            <a:off x="4833138" y="692696"/>
            <a:ext cx="3923928" cy="5509200"/>
          </a:xfrm>
          <a:prstGeom prst="rect">
            <a:avLst/>
          </a:prstGeom>
        </p:spPr>
        <p:txBody>
          <a:bodyPr wrap="square">
            <a:spAutoFit/>
          </a:bodyPr>
          <a:lstStyle/>
          <a:p>
            <a:r>
              <a:rPr lang="ru-RU" sz="1600" dirty="0" smtClean="0"/>
              <a:t>"Соединение незамысловатого текста и смешных рисунков может объяснить детям простые истины гораздо понятнее, чем длинные нотации", — говорил художник-сказочник Владимир </a:t>
            </a:r>
            <a:r>
              <a:rPr lang="ru-RU" sz="1600" dirty="0" err="1" smtClean="0"/>
              <a:t>Сутеев</a:t>
            </a:r>
            <a:r>
              <a:rPr lang="ru-RU" sz="1600" dirty="0" smtClean="0"/>
              <a:t>. И действительно: под кистью талантливого художника сказочные герои буквально оживали, и вот уже перед читателем не просто текст сказки, а целое представление, мультфильмы на страницах книги. Владимир </a:t>
            </a:r>
            <a:r>
              <a:rPr lang="ru-RU" sz="1600" dirty="0" err="1" smtClean="0"/>
              <a:t>Сутеев</a:t>
            </a:r>
            <a:r>
              <a:rPr lang="ru-RU" sz="1600" dirty="0" smtClean="0"/>
              <a:t> иллюстрировал отечественных и зарубежных авторов. В книге "Лучшие сказки. Рисунки В. </a:t>
            </a:r>
            <a:r>
              <a:rPr lang="ru-RU" sz="1600" dirty="0" err="1" smtClean="0"/>
              <a:t>Сутеева</a:t>
            </a:r>
            <a:r>
              <a:rPr lang="ru-RU" sz="1600" dirty="0" smtClean="0"/>
              <a:t>" собраны известные произведения классиков детской литературы, среди которых "Медвежонок-невежа" А. </a:t>
            </a:r>
            <a:r>
              <a:rPr lang="ru-RU" sz="1600" dirty="0" err="1" smtClean="0"/>
              <a:t>Барто</a:t>
            </a:r>
            <a:r>
              <a:rPr lang="ru-RU" sz="1600" dirty="0" smtClean="0"/>
              <a:t>, "Упрямый </a:t>
            </a:r>
            <a:r>
              <a:rPr lang="ru-RU" sz="1600" dirty="0" err="1" smtClean="0"/>
              <a:t>Лягушонок",С</a:t>
            </a:r>
            <a:r>
              <a:rPr lang="ru-RU" sz="1600" dirty="0" smtClean="0"/>
              <a:t>. Михалкова, сказки из цикла "Котёнок по имени Гав" Г. </a:t>
            </a:r>
            <a:r>
              <a:rPr lang="ru-RU" sz="1600" dirty="0" err="1" smtClean="0"/>
              <a:t>Остера</a:t>
            </a:r>
            <a:r>
              <a:rPr lang="ru-RU" sz="1600" dirty="0" smtClean="0"/>
              <a:t>, а также сказка </a:t>
            </a:r>
            <a:r>
              <a:rPr lang="ru-RU" sz="1600" dirty="0" err="1" smtClean="0"/>
              <a:t>Лилиан</a:t>
            </a:r>
            <a:r>
              <a:rPr lang="ru-RU" sz="1600" dirty="0" smtClean="0"/>
              <a:t> </a:t>
            </a:r>
            <a:r>
              <a:rPr lang="ru-RU" sz="1600" dirty="0" err="1" smtClean="0"/>
              <a:t>Муур</a:t>
            </a:r>
            <a:r>
              <a:rPr lang="ru-RU" sz="1600" dirty="0" smtClean="0"/>
              <a:t> "Крошка Енот и Тот, кто сидит в пруду".</a:t>
            </a:r>
          </a:p>
          <a:p>
            <a:endParaRPr lang="ru-RU" sz="1600" dirty="0"/>
          </a:p>
        </p:txBody>
      </p:sp>
    </p:spTree>
    <p:extLst>
      <p:ext uri="{BB962C8B-B14F-4D97-AF65-F5344CB8AC3E}">
        <p14:creationId xmlns:p14="http://schemas.microsoft.com/office/powerpoint/2010/main" val="310231536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746" y="826888"/>
            <a:ext cx="3234638" cy="5157192"/>
          </a:xfrm>
          <a:prstGeom prst="rect">
            <a:avLst/>
          </a:prstGeom>
        </p:spPr>
      </p:pic>
      <p:sp>
        <p:nvSpPr>
          <p:cNvPr id="3" name="Прямоугольник 2"/>
          <p:cNvSpPr/>
          <p:nvPr/>
        </p:nvSpPr>
        <p:spPr>
          <a:xfrm>
            <a:off x="3630174" y="548680"/>
            <a:ext cx="5406322" cy="6001643"/>
          </a:xfrm>
          <a:prstGeom prst="rect">
            <a:avLst/>
          </a:prstGeom>
        </p:spPr>
        <p:txBody>
          <a:bodyPr wrap="square">
            <a:spAutoFit/>
          </a:bodyPr>
          <a:lstStyle/>
          <a:p>
            <a:r>
              <a:rPr lang="ru-RU" sz="1600" dirty="0" smtClean="0"/>
              <a:t>…она в первый раз живо представила себе то, что ожидает ее там, на бале, в освещенных залах — музыка, цветы, танцы, государь, вся блестящая молодежь Петербурга. То, что ее ожидало, было так прекрасно, что она не верила даже тому, что это будет… (Л. Н. Толстой) Они притягивали взгляды всех гостей бала и блистали звездами всю бальную ночь, но кто они на самом деле?! Дебютантки — юные девушки, одетые в белые платья и кружащиеся в вальсе с кавалерами. Традиция таких балов берет свое начало в раннем XVIII веке в Англии. Когда девушка достигала брачного возраста она представлялись обществу для того, чтобы найти достойного кавалера, который составил бы ей партию. Подобные балы устраиваются и до сих пор. Юные барышни в России XIX века также представлялись свету в возрасте шестнадцати-семнадцати лет. Каково это, быть девушкой на выданье в России XIX века? О чем следовало говорить, как нужно было себя вести и как выглядеть, чтобы найти себе наиболее удачную партию? Что записывали они в свои альбомы и о чем секретничали с подругами? Обо всем этом лучше всего расскажут сами девушки. В предлагаемое издание вошли воспоминания самых красивых и титулованных юных особ Российской империи.</a:t>
            </a:r>
          </a:p>
          <a:p>
            <a:endParaRPr lang="ru-RU" sz="1600" dirty="0"/>
          </a:p>
        </p:txBody>
      </p:sp>
    </p:spTree>
    <p:extLst>
      <p:ext uri="{BB962C8B-B14F-4D97-AF65-F5344CB8AC3E}">
        <p14:creationId xmlns:p14="http://schemas.microsoft.com/office/powerpoint/2010/main" val="180371806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903" y="660013"/>
            <a:ext cx="3456385" cy="5361805"/>
          </a:xfrm>
          <a:prstGeom prst="rect">
            <a:avLst/>
          </a:prstGeom>
        </p:spPr>
      </p:pic>
      <p:sp>
        <p:nvSpPr>
          <p:cNvPr id="3" name="Прямоугольник 2"/>
          <p:cNvSpPr/>
          <p:nvPr/>
        </p:nvSpPr>
        <p:spPr>
          <a:xfrm>
            <a:off x="4412922" y="803427"/>
            <a:ext cx="4139952" cy="5078313"/>
          </a:xfrm>
          <a:prstGeom prst="rect">
            <a:avLst/>
          </a:prstGeom>
        </p:spPr>
        <p:txBody>
          <a:bodyPr wrap="square">
            <a:spAutoFit/>
          </a:bodyPr>
          <a:lstStyle/>
          <a:p>
            <a:r>
              <a:rPr lang="ru-RU" dirty="0" smtClean="0"/>
              <a:t>Педагог, писатель, журналист, автор книг-бестселлеров для детей и родителей. Целое поколение мам и пап воспитывали детей по знаменитой книге "Педагогика для всех". А многие взрослые вспоминают, как сами они вырастали по книге-самоучителю "Учение с увлечением", которую и сегодня считают главной книгой своего школьного детства. Книга "Как разговаривать с подростком о вечных истинах" — о нас с вами и о нашей жизни, измеренной строками Пушкина. Короткие истории, похожие на притчи, выстраиваются вокруг пушкинской строфы, и за ней открывается одна из тех простых истин, на которых зиждется мир.</a:t>
            </a:r>
            <a:endParaRPr lang="ru-RU" dirty="0"/>
          </a:p>
        </p:txBody>
      </p:sp>
    </p:spTree>
    <p:extLst>
      <p:ext uri="{BB962C8B-B14F-4D97-AF65-F5344CB8AC3E}">
        <p14:creationId xmlns:p14="http://schemas.microsoft.com/office/powerpoint/2010/main" val="177712019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257" y="678103"/>
            <a:ext cx="3754427" cy="5374219"/>
          </a:xfrm>
          <a:prstGeom prst="rect">
            <a:avLst/>
          </a:prstGeom>
        </p:spPr>
      </p:pic>
      <p:sp>
        <p:nvSpPr>
          <p:cNvPr id="3" name="Прямоугольник 2"/>
          <p:cNvSpPr/>
          <p:nvPr/>
        </p:nvSpPr>
        <p:spPr>
          <a:xfrm>
            <a:off x="4716016" y="1241555"/>
            <a:ext cx="3880338" cy="4247317"/>
          </a:xfrm>
          <a:prstGeom prst="rect">
            <a:avLst/>
          </a:prstGeom>
        </p:spPr>
        <p:txBody>
          <a:bodyPr wrap="square">
            <a:spAutoFit/>
          </a:bodyPr>
          <a:lstStyle/>
          <a:p>
            <a:r>
              <a:rPr lang="ru-RU" dirty="0" smtClean="0"/>
              <a:t>Русский язык – океан с уникальным подводным миром. Оказавшись посреди него, задаешься вопросом: как постоянно держаться на плаву, чтобы не пойти на дно? Ответ прост - рифмовать! Правила и нормы языка, представленные в книге, с легкостью запоминаются благодаря комическим стишкам, забавным картинкам и неожиданным ассоциациям. С книгой школьного учителя и популярного </a:t>
            </a:r>
            <a:r>
              <a:rPr lang="ru-RU" dirty="0" err="1" smtClean="0"/>
              <a:t>блогера</a:t>
            </a:r>
            <a:r>
              <a:rPr lang="ru-RU" dirty="0" smtClean="0"/>
              <a:t> вы пополните словарный запас, научитесь грамотно говорить, писать и креативно мыслить.</a:t>
            </a:r>
            <a:endParaRPr lang="ru-RU" dirty="0"/>
          </a:p>
        </p:txBody>
      </p:sp>
    </p:spTree>
    <p:extLst>
      <p:ext uri="{BB962C8B-B14F-4D97-AF65-F5344CB8AC3E}">
        <p14:creationId xmlns:p14="http://schemas.microsoft.com/office/powerpoint/2010/main" val="207364234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472" y="732232"/>
            <a:ext cx="3742851" cy="5433071"/>
          </a:xfrm>
          <a:prstGeom prst="rect">
            <a:avLst/>
          </a:prstGeom>
        </p:spPr>
      </p:pic>
      <p:sp>
        <p:nvSpPr>
          <p:cNvPr id="3" name="Прямоугольник 2"/>
          <p:cNvSpPr/>
          <p:nvPr/>
        </p:nvSpPr>
        <p:spPr>
          <a:xfrm>
            <a:off x="4211960" y="732233"/>
            <a:ext cx="4572000" cy="5509200"/>
          </a:xfrm>
          <a:prstGeom prst="rect">
            <a:avLst/>
          </a:prstGeom>
        </p:spPr>
        <p:txBody>
          <a:bodyPr>
            <a:spAutoFit/>
          </a:bodyPr>
          <a:lstStyle/>
          <a:p>
            <a:r>
              <a:rPr lang="ru-RU" sz="1600" dirty="0" smtClean="0"/>
              <a:t>Книга "Слово не воробей" - вторая книга Татьяны Гартман, известного </a:t>
            </a:r>
            <a:r>
              <a:rPr lang="ru-RU" sz="1600" dirty="0" err="1" smtClean="0"/>
              <a:t>блогера</a:t>
            </a:r>
            <a:r>
              <a:rPr lang="ru-RU" sz="1600" dirty="0" smtClean="0"/>
              <a:t>, педагога, журналиста и радиоведущей, продолжение очень успешной первой книги "Речь как меч". "Слово не воробей" создана по мотивам блога "</a:t>
            </a:r>
            <a:r>
              <a:rPr lang="ru-RU" sz="1600" dirty="0" err="1" smtClean="0"/>
              <a:t>Училка</a:t>
            </a:r>
            <a:r>
              <a:rPr lang="ru-RU" sz="1600" dirty="0" smtClean="0"/>
              <a:t> </a:t>
            </a:r>
            <a:r>
              <a:rPr lang="ru-RU" sz="1600" dirty="0" err="1" smtClean="0"/>
              <a:t>vs</a:t>
            </a:r>
            <a:r>
              <a:rPr lang="ru-RU" sz="1600" dirty="0" smtClean="0"/>
              <a:t> ТВ" (50 тысяч подписчиков) и </a:t>
            </a:r>
            <a:r>
              <a:rPr lang="ru-RU" sz="1600" dirty="0" err="1" smtClean="0"/>
              <a:t>радиопроекта</a:t>
            </a:r>
            <a:r>
              <a:rPr lang="ru-RU" sz="1600" dirty="0" smtClean="0"/>
              <a:t> "</a:t>
            </a:r>
            <a:r>
              <a:rPr lang="ru-RU" sz="1600" dirty="0" err="1" smtClean="0"/>
              <a:t>Училка</a:t>
            </a:r>
            <a:r>
              <a:rPr lang="ru-RU" sz="1600" dirty="0" smtClean="0"/>
              <a:t> против Маяка", в которых автор анализирует речевые ошибки ведущих и </a:t>
            </a:r>
            <a:r>
              <a:rPr lang="ru-RU" sz="1600" dirty="0" err="1" smtClean="0"/>
              <a:t>медийных</a:t>
            </a:r>
            <a:r>
              <a:rPr lang="ru-RU" sz="1600" dirty="0" smtClean="0"/>
              <a:t> героев. Перед вами не учебник русского языка и не словарь, а живо написанная познавательная книга, помогающая понять все нюансы устной речи. Здесь собраны и систематизированы самые распространённые ошибки, правила, их объясняющие, а также </a:t>
            </a:r>
            <a:r>
              <a:rPr lang="ru-RU" sz="1600" dirty="0" err="1" smtClean="0"/>
              <a:t>лайфхаки</a:t>
            </a:r>
            <a:r>
              <a:rPr lang="ru-RU" sz="1600" dirty="0" smtClean="0"/>
              <a:t> для запоминания. "Слово не воробей" может стать настоящим другом для журналистов, ораторов, политиков и других публичных людей, а также для тех, кто любит русский язык и хочет говорить грамотно. Старшеклассники могут найти в книге ответы к вопросам ЕГЭ, а учителя могут смело рекомендовать её для подготовки к олимпиадам по русскому языку.</a:t>
            </a:r>
            <a:endParaRPr lang="ru-RU" sz="1600" dirty="0"/>
          </a:p>
        </p:txBody>
      </p:sp>
    </p:spTree>
    <p:extLst>
      <p:ext uri="{BB962C8B-B14F-4D97-AF65-F5344CB8AC3E}">
        <p14:creationId xmlns:p14="http://schemas.microsoft.com/office/powerpoint/2010/main" val="137488446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70070"/>
            <a:ext cx="3600400" cy="5620811"/>
          </a:xfrm>
          <a:prstGeom prst="rect">
            <a:avLst/>
          </a:prstGeom>
        </p:spPr>
      </p:pic>
      <p:sp>
        <p:nvSpPr>
          <p:cNvPr id="4" name="Прямоугольник 3"/>
          <p:cNvSpPr/>
          <p:nvPr/>
        </p:nvSpPr>
        <p:spPr>
          <a:xfrm>
            <a:off x="4211960" y="908720"/>
            <a:ext cx="4248472" cy="5262979"/>
          </a:xfrm>
          <a:prstGeom prst="rect">
            <a:avLst/>
          </a:prstGeom>
        </p:spPr>
        <p:txBody>
          <a:bodyPr wrap="square">
            <a:spAutoFit/>
          </a:bodyPr>
          <a:lstStyle/>
          <a:p>
            <a:r>
              <a:rPr lang="ru-RU" sz="1600" dirty="0" smtClean="0"/>
              <a:t>Сергей Кузнецов — прозаик, журналист, культуртрегер. Автор романов "Живые и взрослые", "Шкурка бабочки", "Калейдоскоп: расходные материалы" (шорт-лист премий "НОС" и "Новые горизонты"), "Учитель Дымов". Герои романа "Хоровод воды" (шорт-лист премии "Большая книга") — современные жители мегаполиса. У них нет практически ничего общего — только ушедшие поколения предков: каждый из них — часть одной большой семьи. Только не все об этом знают… Время, как толща воды, разделяет людей из разных эпох. Среди них — русский дворянин, ставший чекистом, и продавец обувного магазина, женщина-снайпер и когда-то талантливый, но спившийся художник, бизнесмен-</a:t>
            </a:r>
            <a:r>
              <a:rPr lang="ru-RU" sz="1600" dirty="0" err="1" smtClean="0"/>
              <a:t>аквариумист</a:t>
            </a:r>
            <a:r>
              <a:rPr lang="ru-RU" sz="1600" dirty="0" smtClean="0"/>
              <a:t> и ученый-шестидесятник. В истории огромной семьи нет главных и второстепенных фигур, их судьбы собираются в мощный поток, рисуя причудливый узор русской истории XX века.</a:t>
            </a:r>
            <a:endParaRPr lang="ru-RU" sz="1600" dirty="0"/>
          </a:p>
        </p:txBody>
      </p:sp>
    </p:spTree>
    <p:extLst>
      <p:ext uri="{BB962C8B-B14F-4D97-AF65-F5344CB8AC3E}">
        <p14:creationId xmlns:p14="http://schemas.microsoft.com/office/powerpoint/2010/main" val="316698722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44607"/>
            <a:ext cx="3584932" cy="5636774"/>
          </a:xfrm>
          <a:prstGeom prst="rect">
            <a:avLst/>
          </a:prstGeom>
        </p:spPr>
      </p:pic>
      <p:sp>
        <p:nvSpPr>
          <p:cNvPr id="3" name="Прямоугольник 2"/>
          <p:cNvSpPr/>
          <p:nvPr/>
        </p:nvSpPr>
        <p:spPr>
          <a:xfrm>
            <a:off x="4283968" y="831505"/>
            <a:ext cx="4572000" cy="5262979"/>
          </a:xfrm>
          <a:prstGeom prst="rect">
            <a:avLst/>
          </a:prstGeom>
        </p:spPr>
        <p:txBody>
          <a:bodyPr>
            <a:spAutoFit/>
          </a:bodyPr>
          <a:lstStyle/>
          <a:p>
            <a:r>
              <a:rPr lang="ru-RU" sz="1400" dirty="0" smtClean="0"/>
              <a:t>В новом романе Дениса Драгунского "Богач и его актер" герой, как в волшебной сказке, в обмен на славу и деньги отдает… себя, свою личность. Очень богатый человек решает снять грандиозный фильм, где главное действующее лицо — он сам. Условия обозначены, талантливый исполнитель выбран. Артист так глубоко погружается в судьбу миллиардера, во все перипетии его жизни, тяжелые семейные драмы, что буквально становится им, вплоть до внешнего сходства — их начинают путать. Но съемки заканчиваются, фестивальный шум утихает, и звезда-</a:t>
            </a:r>
            <a:r>
              <a:rPr lang="ru-RU" sz="1400" dirty="0" err="1" smtClean="0"/>
              <a:t>оскароносец</a:t>
            </a:r>
            <a:r>
              <a:rPr lang="ru-RU" sz="1400" dirty="0" smtClean="0"/>
              <a:t> остается тем, кем был, — бедным актером. И тогда он хочет отомстить за свое утраченное человеческое "я"... Роман, где блеск роскоши соседствует с послевоенной нищетой, персонажи сознаются в убийствах или замышляют покушения, напоминает комнату, плотно заставленную мебелью с острыми углами: куда ни повернешься — обязательно ударишься. Ольга </a:t>
            </a:r>
            <a:r>
              <a:rPr lang="ru-RU" sz="1400" dirty="0" err="1" smtClean="0"/>
              <a:t>Бугославская</a:t>
            </a:r>
            <a:r>
              <a:rPr lang="ru-RU" sz="1400" dirty="0" smtClean="0"/>
              <a:t> — Прошу прощения, но вас действительно нет. — Но позвольте! — возмутился </a:t>
            </a:r>
            <a:r>
              <a:rPr lang="ru-RU" sz="1400" dirty="0" err="1" smtClean="0"/>
              <a:t>Дирк</a:t>
            </a:r>
            <a:r>
              <a:rPr lang="ru-RU" sz="1400" dirty="0" smtClean="0"/>
              <a:t>. — Позволяю, — сказал </a:t>
            </a:r>
            <a:r>
              <a:rPr lang="ru-RU" sz="1400" dirty="0" err="1" smtClean="0"/>
              <a:t>Якобсен</a:t>
            </a:r>
            <a:r>
              <a:rPr lang="ru-RU" sz="1400" dirty="0" smtClean="0"/>
              <a:t>. — Позволяю вам считать, что меня тоже нет. Вы — это мое второе я. Моя более или менее удачная копия. Но я — всего лишь материал для вашей роли. Меня тоже как будто бы нет. Довольны? </a:t>
            </a:r>
            <a:endParaRPr lang="ru-RU" sz="1400" dirty="0"/>
          </a:p>
        </p:txBody>
      </p:sp>
    </p:spTree>
    <p:extLst>
      <p:ext uri="{BB962C8B-B14F-4D97-AF65-F5344CB8AC3E}">
        <p14:creationId xmlns:p14="http://schemas.microsoft.com/office/powerpoint/2010/main" val="68271992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48680"/>
            <a:ext cx="3600400" cy="5661095"/>
          </a:xfrm>
          <a:prstGeom prst="rect">
            <a:avLst/>
          </a:prstGeom>
        </p:spPr>
      </p:pic>
      <p:sp>
        <p:nvSpPr>
          <p:cNvPr id="5" name="Прямоугольник 4"/>
          <p:cNvSpPr/>
          <p:nvPr/>
        </p:nvSpPr>
        <p:spPr>
          <a:xfrm>
            <a:off x="4283968" y="708575"/>
            <a:ext cx="4536504" cy="5755422"/>
          </a:xfrm>
          <a:prstGeom prst="rect">
            <a:avLst/>
          </a:prstGeom>
        </p:spPr>
        <p:txBody>
          <a:bodyPr wrap="square">
            <a:spAutoFit/>
          </a:bodyPr>
          <a:lstStyle/>
          <a:p>
            <a:r>
              <a:rPr lang="ru-RU" sz="1600" dirty="0" smtClean="0"/>
              <a:t>Бич человечества — это одиночество, и с каждым годом он будет хлестать все сильнее. Как бы много люди ни общались в виртуальном пространстве — оно отдаляет, все меньше сам мир нуждается в людях. Одиночество — это не выбор, это естественный отбор. Технологии отбирают у людей все живое общение, общество и государство — все душевное. Они уже проникли в людские желания, сегодня предугадывают их, а завтра намерены диктовать. Человеческого в людях все меньше. Знаете, что держат люди за обедом вместо хлеба? Телефон. Из всех расставаний самое чреватое на сегодня — расставание с телефоном. Но вся беда в том, что у главного героя романа, юноши, запертом в одиночестве навсегда, нет даже телефона — только совсем небогатый жизненный опыт, несколько писем и огрызок надежды, что он еще сможет когда-нибудь увидеть свет. Роман, полный печали, тревоги и большого мужества. Основан на реальных событиях. В книге использованы письма автора.</a:t>
            </a:r>
          </a:p>
          <a:p>
            <a:endParaRPr lang="ru-RU" sz="1600" dirty="0"/>
          </a:p>
        </p:txBody>
      </p:sp>
    </p:spTree>
    <p:extLst>
      <p:ext uri="{BB962C8B-B14F-4D97-AF65-F5344CB8AC3E}">
        <p14:creationId xmlns:p14="http://schemas.microsoft.com/office/powerpoint/2010/main" val="403318745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57492"/>
            <a:ext cx="3600498" cy="5661248"/>
          </a:xfrm>
          <a:prstGeom prst="rect">
            <a:avLst/>
          </a:prstGeom>
        </p:spPr>
      </p:pic>
      <p:sp>
        <p:nvSpPr>
          <p:cNvPr id="3" name="Прямоугольник 2"/>
          <p:cNvSpPr/>
          <p:nvPr/>
        </p:nvSpPr>
        <p:spPr>
          <a:xfrm>
            <a:off x="4355976" y="633516"/>
            <a:ext cx="4572000" cy="5509200"/>
          </a:xfrm>
          <a:prstGeom prst="rect">
            <a:avLst/>
          </a:prstGeom>
        </p:spPr>
        <p:txBody>
          <a:bodyPr>
            <a:spAutoFit/>
          </a:bodyPr>
          <a:lstStyle/>
          <a:p>
            <a:r>
              <a:rPr lang="ru-RU" sz="1600" dirty="0" smtClean="0"/>
              <a:t>Эта книга станет путеводителем всех влюбленных и одиноких сердец, оказавшихся в Петербурге. "Большое сердце Петербурга" — это маршрут главных героев по самым романтическим местам города, которым пройдет и читатель. Пройдет не только по шумным проспектам, вдоль гранитных набережных, сквозь дворы-колодцы, но и через влюбленность и отчаяние, расставание, радость и боль двух мечтателей. Читатель окунется в атмосферу Петербурга, узнавая не только об исторических и архитектурных ценностях города, но и о пылких романах и тайных свиданиях, случайных встречах самых известных горожан. Где гулял Блок со своей Любовью и где они пили чай с баранками? Где же охотилась на цесаревича балерина Кшесинская? Кому посвятил Шостакович свою первую симфонию и почему канал Грибоедова называли в народе Набережной влюбленных?.. "Большое сердце Петербурга" даст возможность читателю почувствовать ритм города, его пульс, вкус. Ваше сердце навсегда останется с Питером.</a:t>
            </a:r>
            <a:endParaRPr lang="ru-RU" sz="1600" dirty="0"/>
          </a:p>
        </p:txBody>
      </p:sp>
    </p:spTree>
    <p:extLst>
      <p:ext uri="{BB962C8B-B14F-4D97-AF65-F5344CB8AC3E}">
        <p14:creationId xmlns:p14="http://schemas.microsoft.com/office/powerpoint/2010/main" val="189678343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091" y="663685"/>
            <a:ext cx="3528392" cy="5549178"/>
          </a:xfrm>
          <a:prstGeom prst="rect">
            <a:avLst/>
          </a:prstGeom>
        </p:spPr>
      </p:pic>
      <p:sp>
        <p:nvSpPr>
          <p:cNvPr id="3" name="Прямоугольник 2"/>
          <p:cNvSpPr/>
          <p:nvPr/>
        </p:nvSpPr>
        <p:spPr>
          <a:xfrm>
            <a:off x="4151602" y="833514"/>
            <a:ext cx="4572000" cy="5262979"/>
          </a:xfrm>
          <a:prstGeom prst="rect">
            <a:avLst/>
          </a:prstGeom>
        </p:spPr>
        <p:txBody>
          <a:bodyPr>
            <a:spAutoFit/>
          </a:bodyPr>
          <a:lstStyle/>
          <a:p>
            <a:r>
              <a:rPr lang="ru-RU" sz="1600" dirty="0" smtClean="0"/>
              <a:t>В октябре 1941 г. немецкие войска вошли на территорию Крыма и к июлю 1942 г. он был полностью оккупирован. В период оккупации полуострова немецко-румынскими войсками были варварски уничтожено большинство промышленных и гражданских объектов. Полностью были разрушены города Керчь и Севастополь, многие курорты и исторические памятники. На территории Крыма захватчики проводили политику геноцида мирного населения. Ответом на террор оккупантов стала партизанская борьба местного населения, для борьбы с которым, используя национальные и социальные противоречия, возникшие в советском обществе, немецкое командование стало формировать из местного населения </a:t>
            </a:r>
            <a:r>
              <a:rPr lang="ru-RU" sz="1600" dirty="0" err="1" smtClean="0"/>
              <a:t>антипартизанские</a:t>
            </a:r>
            <a:r>
              <a:rPr lang="ru-RU" sz="1600" dirty="0" smtClean="0"/>
              <a:t> отряды. Новая книга известного крымского историка Александра </a:t>
            </a:r>
            <a:r>
              <a:rPr lang="ru-RU" sz="1600" dirty="0" err="1" smtClean="0"/>
              <a:t>Неменко</a:t>
            </a:r>
            <a:r>
              <a:rPr lang="ru-RU" sz="1600" dirty="0" smtClean="0"/>
              <a:t>, основываясь на ранее неизвестных документах, рассказывает о жизни Крыма под немецкой оккупацией в период с 1941 по 1944 гг.  </a:t>
            </a:r>
            <a:endParaRPr lang="ru-RU" sz="1600" dirty="0"/>
          </a:p>
        </p:txBody>
      </p:sp>
    </p:spTree>
    <p:extLst>
      <p:ext uri="{BB962C8B-B14F-4D97-AF65-F5344CB8AC3E}">
        <p14:creationId xmlns:p14="http://schemas.microsoft.com/office/powerpoint/2010/main" val="286541031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85743"/>
            <a:ext cx="3582375" cy="5636064"/>
          </a:xfrm>
          <a:prstGeom prst="rect">
            <a:avLst/>
          </a:prstGeom>
        </p:spPr>
      </p:pic>
      <p:sp>
        <p:nvSpPr>
          <p:cNvPr id="3" name="Прямоугольник 2"/>
          <p:cNvSpPr/>
          <p:nvPr/>
        </p:nvSpPr>
        <p:spPr>
          <a:xfrm>
            <a:off x="4283968" y="726119"/>
            <a:ext cx="4464496" cy="5355312"/>
          </a:xfrm>
          <a:prstGeom prst="rect">
            <a:avLst/>
          </a:prstGeom>
        </p:spPr>
        <p:txBody>
          <a:bodyPr wrap="square">
            <a:spAutoFit/>
          </a:bodyPr>
          <a:lstStyle/>
          <a:p>
            <a:r>
              <a:rPr lang="ru-RU" dirty="0" smtClean="0"/>
              <a:t>Было у отца четыре сына. Трое – точная его копия – такие же отпетые бандиты. А младший, Леня, словно не родной, тянется к учебе и хозяйству. Но суровые времена не терпят поблажек. Привлек отец к криминальному промыслу и младшего сына. На первом же деле получил Леня тяжелое ранение и впал в кому. А как поправился – словно все перевернулось в его сознании. В одночасье из тихого парня стал Леня крутым и беспощадным братком: надо – зарвавшегося авторитета прикончит, надо – конкурентов на место поставит, надо – порядок на зоне наведет. Только в одном оказался Леня бессилен: не сумел вовремя распознать женское коварство. А за подобные ошибки нужно платить по-крупному .</a:t>
            </a:r>
          </a:p>
          <a:p>
            <a:endParaRPr lang="ru-RU" dirty="0"/>
          </a:p>
        </p:txBody>
      </p:sp>
    </p:spTree>
    <p:extLst>
      <p:ext uri="{BB962C8B-B14F-4D97-AF65-F5344CB8AC3E}">
        <p14:creationId xmlns:p14="http://schemas.microsoft.com/office/powerpoint/2010/main" val="10619864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016" y="680047"/>
            <a:ext cx="3525569" cy="5544616"/>
          </a:xfrm>
          <a:prstGeom prst="rect">
            <a:avLst/>
          </a:prstGeom>
        </p:spPr>
      </p:pic>
      <p:sp>
        <p:nvSpPr>
          <p:cNvPr id="6" name="Прямоугольник 5"/>
          <p:cNvSpPr/>
          <p:nvPr/>
        </p:nvSpPr>
        <p:spPr>
          <a:xfrm>
            <a:off x="4195228" y="895328"/>
            <a:ext cx="4572000" cy="4801314"/>
          </a:xfrm>
          <a:prstGeom prst="rect">
            <a:avLst/>
          </a:prstGeom>
        </p:spPr>
        <p:txBody>
          <a:bodyPr>
            <a:spAutoFit/>
          </a:bodyPr>
          <a:lstStyle/>
          <a:p>
            <a:r>
              <a:rPr lang="ru-RU" dirty="0" smtClean="0">
                <a:latin typeface="Times New Roman" pitchFamily="18" charset="0"/>
                <a:cs typeface="Times New Roman" pitchFamily="18" charset="0"/>
              </a:rPr>
              <a:t>Группа "Октава", которая в свое время подчинялась напрямую председателю КГБ, выполняла наиболее сложные задания по всему миру. Ее сотрудники были лучшими диверсантами и ликвидаторами, невидимыми и неуловимыми. Но вот в стране сменилась власть, и "Октавой" заинтересовались другие люди и структуры. Начали методично убивать офицеров группы – видимо за то, что слишком уж много они знали. Одного взорвали в машине, другого выбросили из окна, третьего попытались отравить… Командир "Октавы" генерал </a:t>
            </a:r>
            <a:r>
              <a:rPr lang="ru-RU" dirty="0" err="1" smtClean="0">
                <a:latin typeface="Times New Roman" pitchFamily="18" charset="0"/>
                <a:cs typeface="Times New Roman" pitchFamily="18" charset="0"/>
              </a:rPr>
              <a:t>Кямал</a:t>
            </a:r>
            <a:r>
              <a:rPr lang="ru-RU" dirty="0" smtClean="0">
                <a:latin typeface="Times New Roman" pitchFamily="18" charset="0"/>
                <a:cs typeface="Times New Roman" pitchFamily="18" charset="0"/>
              </a:rPr>
              <a:t> Меджидов срочно собирает оставшихся в живых. Надо решить, как защищаться. А лучшая защита, как известно, – нападение…</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05406919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261" y="628423"/>
            <a:ext cx="3526205" cy="5544433"/>
          </a:xfrm>
          <a:prstGeom prst="rect">
            <a:avLst/>
          </a:prstGeom>
        </p:spPr>
      </p:pic>
      <p:sp>
        <p:nvSpPr>
          <p:cNvPr id="5" name="Прямоугольник 4"/>
          <p:cNvSpPr/>
          <p:nvPr/>
        </p:nvSpPr>
        <p:spPr>
          <a:xfrm>
            <a:off x="4139952" y="990891"/>
            <a:ext cx="4572000" cy="4801314"/>
          </a:xfrm>
          <a:prstGeom prst="rect">
            <a:avLst/>
          </a:prstGeom>
        </p:spPr>
        <p:txBody>
          <a:bodyPr>
            <a:spAutoFit/>
          </a:bodyPr>
          <a:lstStyle/>
          <a:p>
            <a:r>
              <a:rPr lang="ru-RU" dirty="0" smtClean="0"/>
              <a:t> В роскошный отель на испанском курорте </a:t>
            </a:r>
            <a:r>
              <a:rPr lang="ru-RU" dirty="0" err="1" smtClean="0"/>
              <a:t>Коста</a:t>
            </a:r>
            <a:r>
              <a:rPr lang="ru-RU" dirty="0" smtClean="0"/>
              <a:t> </a:t>
            </a:r>
            <a:r>
              <a:rPr lang="ru-RU" dirty="0" err="1" smtClean="0"/>
              <a:t>дель</a:t>
            </a:r>
            <a:r>
              <a:rPr lang="ru-RU" dirty="0" smtClean="0"/>
              <a:t> Соль съехалось много богатой публики, желающей красиво отдохнуть. Среди этих людей были и три семейные пары из России, Казахстана и Армении. Их связывал общий крупный бизнес, который сейчас переживал очередной подъем. И вдруг в разгар отдыха погибает руководитель компании Михаил </a:t>
            </a:r>
            <a:r>
              <a:rPr lang="ru-RU" dirty="0" err="1" smtClean="0"/>
              <a:t>Фигуровский</a:t>
            </a:r>
            <a:r>
              <a:rPr lang="ru-RU" dirty="0" smtClean="0"/>
              <a:t>. Испанская полиция устанавливает, что его отравили, но вот кто и зачем… Концов они найти не могут. На их счастье, в том же отеле отдыхает всемирно известный эксперт Дронго со своей женой Джил – и не в его правилах оставлять без внимания очередную криминальную головоломку</a:t>
            </a:r>
            <a:endParaRPr lang="ru-RU" dirty="0"/>
          </a:p>
        </p:txBody>
      </p:sp>
    </p:spTree>
    <p:extLst>
      <p:ext uri="{BB962C8B-B14F-4D97-AF65-F5344CB8AC3E}">
        <p14:creationId xmlns:p14="http://schemas.microsoft.com/office/powerpoint/2010/main" val="252790165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814" y="836712"/>
            <a:ext cx="3384376" cy="5123321"/>
          </a:xfrm>
          <a:prstGeom prst="rect">
            <a:avLst/>
          </a:prstGeom>
        </p:spPr>
      </p:pic>
      <p:sp>
        <p:nvSpPr>
          <p:cNvPr id="5" name="Прямоугольник 4"/>
          <p:cNvSpPr/>
          <p:nvPr/>
        </p:nvSpPr>
        <p:spPr>
          <a:xfrm>
            <a:off x="4416261" y="1409400"/>
            <a:ext cx="3600400" cy="3693319"/>
          </a:xfrm>
          <a:prstGeom prst="rect">
            <a:avLst/>
          </a:prstGeom>
        </p:spPr>
        <p:txBody>
          <a:bodyPr wrap="square">
            <a:spAutoFit/>
          </a:bodyPr>
          <a:lstStyle/>
          <a:p>
            <a:r>
              <a:rPr lang="ru-RU" dirty="0" smtClean="0">
                <a:latin typeface="Times New Roman" pitchFamily="18" charset="0"/>
                <a:cs typeface="Times New Roman" pitchFamily="18" charset="0"/>
              </a:rPr>
              <a:t>Просто </a:t>
            </a:r>
            <a:r>
              <a:rPr lang="ru-RU" dirty="0" err="1" smtClean="0">
                <a:latin typeface="Times New Roman" pitchFamily="18" charset="0"/>
                <a:cs typeface="Times New Roman" pitchFamily="18" charset="0"/>
              </a:rPr>
              <a:t>Маса</a:t>
            </a:r>
            <a:r>
              <a:rPr lang="ru-RU" dirty="0" smtClean="0">
                <a:latin typeface="Times New Roman" pitchFamily="18" charset="0"/>
                <a:cs typeface="Times New Roman" pitchFamily="18" charset="0"/>
              </a:rPr>
              <a:t>" — это </a:t>
            </a:r>
            <a:r>
              <a:rPr lang="ru-RU" dirty="0" err="1" smtClean="0">
                <a:latin typeface="Times New Roman" pitchFamily="18" charset="0"/>
                <a:cs typeface="Times New Roman" pitchFamily="18" charset="0"/>
              </a:rPr>
              <a:t>Масахиро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Сибата</a:t>
            </a:r>
            <a:r>
              <a:rPr lang="ru-RU" dirty="0" smtClean="0">
                <a:latin typeface="Times New Roman" pitchFamily="18" charset="0"/>
                <a:cs typeface="Times New Roman" pitchFamily="18" charset="0"/>
              </a:rPr>
              <a:t> один, без </a:t>
            </a:r>
            <a:r>
              <a:rPr lang="ru-RU" dirty="0" err="1" smtClean="0">
                <a:latin typeface="Times New Roman" pitchFamily="18" charset="0"/>
                <a:cs typeface="Times New Roman" pitchFamily="18" charset="0"/>
              </a:rPr>
              <a:t>Фандорина</a:t>
            </a:r>
            <a:r>
              <a:rPr lang="ru-RU" dirty="0" smtClean="0">
                <a:latin typeface="Times New Roman" pitchFamily="18" charset="0"/>
                <a:cs typeface="Times New Roman" pitchFamily="18" charset="0"/>
              </a:rPr>
              <a:t>. Осиротевший помощник великого сыщика возвращается в родную Японию, которая очень сильно изменилась за время странствий своего блудного сына – и осталась вечно неизменной. Открывшего детективное агентство </a:t>
            </a:r>
            <a:r>
              <a:rPr lang="ru-RU" dirty="0" err="1" smtClean="0">
                <a:latin typeface="Times New Roman" pitchFamily="18" charset="0"/>
                <a:cs typeface="Times New Roman" pitchFamily="18" charset="0"/>
              </a:rPr>
              <a:t>Масу</a:t>
            </a:r>
            <a:r>
              <a:rPr lang="ru-RU" dirty="0" smtClean="0">
                <a:latin typeface="Times New Roman" pitchFamily="18" charset="0"/>
                <a:cs typeface="Times New Roman" pitchFamily="18" charset="0"/>
              </a:rPr>
              <a:t> ожидают невероятные потрясения, невероятные приключения, невероятные женщины и невероятные открытия.</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390059563"/>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66655"/>
            <a:ext cx="3681864" cy="5616624"/>
          </a:xfrm>
          <a:prstGeom prst="rect">
            <a:avLst/>
          </a:prstGeom>
        </p:spPr>
      </p:pic>
      <p:sp>
        <p:nvSpPr>
          <p:cNvPr id="3" name="Прямоугольник 2"/>
          <p:cNvSpPr/>
          <p:nvPr/>
        </p:nvSpPr>
        <p:spPr>
          <a:xfrm>
            <a:off x="4427984" y="692696"/>
            <a:ext cx="4283968" cy="5016758"/>
          </a:xfrm>
          <a:prstGeom prst="rect">
            <a:avLst/>
          </a:prstGeom>
        </p:spPr>
        <p:txBody>
          <a:bodyPr wrap="square">
            <a:spAutoFit/>
          </a:bodyPr>
          <a:lstStyle/>
          <a:p>
            <a:r>
              <a:rPr lang="ru-RU" sz="1600" dirty="0" smtClean="0"/>
              <a:t>Роман рассказывает о первой победе русской армии в войне 1812 года, когда корпус генерала </a:t>
            </a:r>
            <a:r>
              <a:rPr lang="ru-RU" sz="1600" dirty="0" err="1" smtClean="0"/>
              <a:t>Витгенштейна</a:t>
            </a:r>
            <a:r>
              <a:rPr lang="ru-RU" sz="1600" dirty="0" smtClean="0"/>
              <a:t>, значительно уступая в численности, преградил двум французским корпусам дорогу на Санкт-Петербург в кровопролитном сражении близ села </a:t>
            </a:r>
            <a:r>
              <a:rPr lang="ru-RU" sz="1600" dirty="0" err="1" smtClean="0"/>
              <a:t>Клястицы</a:t>
            </a:r>
            <a:r>
              <a:rPr lang="ru-RU" sz="1600" dirty="0" smtClean="0"/>
              <a:t>. Его главный герой — офицер военной разведки капитан-артиллерист Ярцев, работая в тылу неприятеля под видом итальянского интенданта </a:t>
            </a:r>
            <a:r>
              <a:rPr lang="ru-RU" sz="1600" dirty="0" err="1" smtClean="0"/>
              <a:t>Донадони</a:t>
            </a:r>
            <a:r>
              <a:rPr lang="ru-RU" sz="1600" dirty="0" smtClean="0"/>
              <a:t>, сумел раздобыть самые секретные планы французского маршала </a:t>
            </a:r>
            <a:r>
              <a:rPr lang="ru-RU" sz="1600" dirty="0" err="1" smtClean="0"/>
              <a:t>Удино</a:t>
            </a:r>
            <a:r>
              <a:rPr lang="ru-RU" sz="1600" dirty="0" smtClean="0"/>
              <a:t>. С помощью хорошо налаженной связи они были незамедлительно переданы в штаб русского корпуса и помогли одолеть коварного врага. За эти успешные действия император Александр I назвал </a:t>
            </a:r>
            <a:r>
              <a:rPr lang="ru-RU" sz="1600" dirty="0" err="1" smtClean="0"/>
              <a:t>Витгенштейна</a:t>
            </a:r>
            <a:r>
              <a:rPr lang="ru-RU" sz="1600" dirty="0" smtClean="0"/>
              <a:t> спасителем града Петрова и единственному из всех участников войны с Наполеоном присвоил высокое звание генерала от кавалерии.</a:t>
            </a:r>
            <a:endParaRPr lang="ru-RU" sz="1600" dirty="0"/>
          </a:p>
        </p:txBody>
      </p:sp>
    </p:spTree>
    <p:extLst>
      <p:ext uri="{BB962C8B-B14F-4D97-AF65-F5344CB8AC3E}">
        <p14:creationId xmlns:p14="http://schemas.microsoft.com/office/powerpoint/2010/main" val="151792848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681" y="479277"/>
            <a:ext cx="3672408" cy="5775676"/>
          </a:xfrm>
          <a:prstGeom prst="rect">
            <a:avLst/>
          </a:prstGeom>
        </p:spPr>
      </p:pic>
      <p:sp>
        <p:nvSpPr>
          <p:cNvPr id="3" name="Прямоугольник 2"/>
          <p:cNvSpPr/>
          <p:nvPr/>
        </p:nvSpPr>
        <p:spPr>
          <a:xfrm>
            <a:off x="4572000" y="689459"/>
            <a:ext cx="3960440" cy="5355312"/>
          </a:xfrm>
          <a:prstGeom prst="rect">
            <a:avLst/>
          </a:prstGeom>
        </p:spPr>
        <p:txBody>
          <a:bodyPr wrap="square">
            <a:spAutoFit/>
          </a:bodyPr>
          <a:lstStyle/>
          <a:p>
            <a:r>
              <a:rPr lang="ru-RU" dirty="0" smtClean="0"/>
              <a:t>День 22 июня 1941 года летчик-истребитель лейтенант Артем </a:t>
            </a:r>
            <a:r>
              <a:rPr lang="ru-RU" dirty="0" err="1" smtClean="0"/>
              <a:t>Гудимов</a:t>
            </a:r>
            <a:r>
              <a:rPr lang="ru-RU" dirty="0" smtClean="0"/>
              <a:t> встретил на земле. Эшелон, в котором он ехал в свою воинскую часть близ западной границы, расстреляли немецкие танки. Артему удалось выжить и добраться до ближайшего аэродрома. Там он узнал, какая страшная беда обрушилась на нашу землю. Многие летчики погибли в первые часы войны, самолеты сгорели, не успев взлететь. Лейтенант понимает, что вся надежда теперь на таких, как он, – смелых и отчаянных, прошедших суровую школу Финской войны. Он принимает командование над звеном истребителей и начинает беспощадную схватку с немецкими асами…</a:t>
            </a:r>
            <a:endParaRPr lang="ru-RU" dirty="0"/>
          </a:p>
        </p:txBody>
      </p:sp>
    </p:spTree>
    <p:extLst>
      <p:ext uri="{BB962C8B-B14F-4D97-AF65-F5344CB8AC3E}">
        <p14:creationId xmlns:p14="http://schemas.microsoft.com/office/powerpoint/2010/main" val="391563225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44623"/>
            <a:ext cx="3528392" cy="5491698"/>
          </a:xfrm>
          <a:prstGeom prst="rect">
            <a:avLst/>
          </a:prstGeom>
        </p:spPr>
      </p:pic>
      <p:sp>
        <p:nvSpPr>
          <p:cNvPr id="3" name="Прямоугольник 2"/>
          <p:cNvSpPr/>
          <p:nvPr/>
        </p:nvSpPr>
        <p:spPr>
          <a:xfrm>
            <a:off x="4499992" y="812816"/>
            <a:ext cx="3888432" cy="5355312"/>
          </a:xfrm>
          <a:prstGeom prst="rect">
            <a:avLst/>
          </a:prstGeom>
        </p:spPr>
        <p:txBody>
          <a:bodyPr wrap="square">
            <a:spAutoFit/>
          </a:bodyPr>
          <a:lstStyle/>
          <a:p>
            <a:r>
              <a:rPr lang="ru-RU" dirty="0" smtClean="0"/>
              <a:t>Февральский Петербург встречает непогодой мечтавшего о переезде тринадцатилетнего Тима. Именно здесь ему предстоит жить, отчаиваться, </a:t>
            </a:r>
            <a:r>
              <a:rPr lang="ru-RU" dirty="0" err="1" smtClean="0"/>
              <a:t>влюб</a:t>
            </a:r>
            <a:r>
              <a:rPr lang="ru-RU" dirty="0" smtClean="0"/>
              <a:t> </a:t>
            </a:r>
            <a:r>
              <a:rPr lang="ru-RU" dirty="0" err="1" smtClean="0"/>
              <a:t>ляться</a:t>
            </a:r>
            <a:r>
              <a:rPr lang="ru-RU" dirty="0" smtClean="0"/>
              <a:t> и ненавидеть. В попытках "свалить" за границу медработник пускается в аферу за аферой — лишь бы выбраться из старой коммуналки. Тем временем, сотрудники </a:t>
            </a:r>
            <a:r>
              <a:rPr lang="ru-RU" dirty="0" err="1" smtClean="0"/>
              <a:t>коллекторского</a:t>
            </a:r>
            <a:r>
              <a:rPr lang="ru-RU" dirty="0" smtClean="0"/>
              <a:t> агент </a:t>
            </a:r>
            <a:r>
              <a:rPr lang="ru-RU" dirty="0" err="1" smtClean="0"/>
              <a:t>ства</a:t>
            </a:r>
            <a:r>
              <a:rPr lang="ru-RU" dirty="0" smtClean="0"/>
              <a:t> вместе с наемным убийцей разыскивают автомобиль, угнанный вернувшимся из Амстердама Жекой Онегиным. Их кривые дорожки пересекутся в заснеженном лесу. Спрашивается: и при чем здесь сбитый в войну и рухнувший в озеро советский транспортный самолет?</a:t>
            </a:r>
            <a:endParaRPr lang="ru-RU" dirty="0"/>
          </a:p>
        </p:txBody>
      </p:sp>
    </p:spTree>
    <p:extLst>
      <p:ext uri="{BB962C8B-B14F-4D97-AF65-F5344CB8AC3E}">
        <p14:creationId xmlns:p14="http://schemas.microsoft.com/office/powerpoint/2010/main" val="4679075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42132"/>
            <a:ext cx="3744684" cy="5546349"/>
          </a:xfrm>
          <a:prstGeom prst="rect">
            <a:avLst/>
          </a:prstGeom>
        </p:spPr>
      </p:pic>
      <p:sp>
        <p:nvSpPr>
          <p:cNvPr id="3" name="Прямоугольник 2"/>
          <p:cNvSpPr/>
          <p:nvPr/>
        </p:nvSpPr>
        <p:spPr>
          <a:xfrm>
            <a:off x="4389367" y="1030039"/>
            <a:ext cx="4283968" cy="4770537"/>
          </a:xfrm>
          <a:prstGeom prst="rect">
            <a:avLst/>
          </a:prstGeom>
        </p:spPr>
        <p:txBody>
          <a:bodyPr wrap="square">
            <a:spAutoFit/>
          </a:bodyPr>
          <a:lstStyle/>
          <a:p>
            <a:r>
              <a:rPr lang="ru-RU" sz="1600" dirty="0" smtClean="0"/>
              <a:t> Первый крестовый поход увлек на Восток самых разных людей, от благородных идеалистов до настоящих разбойников. Был в этой разношерстной армии и русский мастер Тимофей Черный. Созданные им боевые машины пользовались заслуженной славой у крестоносцев, но подлинную известность ему принесло умение раскрывать преступления. А началось все в маленькой крепости на самой границе графства Триполи, с того дня, когда крепость атаковали сарацины. Крестоносцы легко отразили первый штурм, но сразу после боя выяснилось, что в самой крепости кто-то убил предводителя рыцарей-госпитальеров сэра Жерара из Булони. На первый взгляд все выглядело так, будто рыцаря сразил кто-то из нападавших, но ни один сарацин так и не сумел прорваться внутрь крепости. Стало быть, убийца — кто-то из своих. </a:t>
            </a:r>
            <a:endParaRPr lang="ru-RU" sz="1600" dirty="0"/>
          </a:p>
        </p:txBody>
      </p:sp>
    </p:spTree>
    <p:extLst>
      <p:ext uri="{BB962C8B-B14F-4D97-AF65-F5344CB8AC3E}">
        <p14:creationId xmlns:p14="http://schemas.microsoft.com/office/powerpoint/2010/main" val="389174398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31704"/>
            <a:ext cx="3741333" cy="5591468"/>
          </a:xfrm>
          <a:prstGeom prst="rect">
            <a:avLst/>
          </a:prstGeom>
        </p:spPr>
      </p:pic>
      <p:sp>
        <p:nvSpPr>
          <p:cNvPr id="3" name="Прямоугольник 2"/>
          <p:cNvSpPr/>
          <p:nvPr/>
        </p:nvSpPr>
        <p:spPr>
          <a:xfrm>
            <a:off x="4379422" y="1052736"/>
            <a:ext cx="4211960" cy="4524315"/>
          </a:xfrm>
          <a:prstGeom prst="rect">
            <a:avLst/>
          </a:prstGeom>
        </p:spPr>
        <p:txBody>
          <a:bodyPr wrap="square">
            <a:spAutoFit/>
          </a:bodyPr>
          <a:lstStyle/>
          <a:p>
            <a:r>
              <a:rPr lang="ru-RU" dirty="0" smtClean="0"/>
              <a:t>Приключения русского мастера боевых машин Тимофея Черного, примкнувшего к крестоносцам в Первом крестовом походе, продолжаются. Летом 1123 года караван паломников прибыл в Тиберию. За время пути танцовщица Зинаида предсказала им целых восемь несчастий, включая и две смерти. Первой жертвой становится сама "предсказательница". Мастер Тимофей с друзьями-рыцарями берется за поиски убийцы. Их ждут подземные ходы, встреча с </a:t>
            </a:r>
            <a:r>
              <a:rPr lang="ru-RU" dirty="0" err="1" smtClean="0"/>
              <a:t>огнепоклоннниками</a:t>
            </a:r>
            <a:r>
              <a:rPr lang="ru-RU" dirty="0" smtClean="0"/>
              <a:t>, карты и драгоценности, погони и тайные недоброжелатели. И конечно, преступление будет раскрыто!  </a:t>
            </a:r>
            <a:endParaRPr lang="ru-RU" dirty="0"/>
          </a:p>
        </p:txBody>
      </p:sp>
    </p:spTree>
    <p:extLst>
      <p:ext uri="{BB962C8B-B14F-4D97-AF65-F5344CB8AC3E}">
        <p14:creationId xmlns:p14="http://schemas.microsoft.com/office/powerpoint/2010/main" val="266792684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92695"/>
            <a:ext cx="3602109" cy="5663781"/>
          </a:xfrm>
          <a:prstGeom prst="rect">
            <a:avLst/>
          </a:prstGeom>
        </p:spPr>
      </p:pic>
      <p:sp>
        <p:nvSpPr>
          <p:cNvPr id="3" name="Прямоугольник 2"/>
          <p:cNvSpPr/>
          <p:nvPr/>
        </p:nvSpPr>
        <p:spPr>
          <a:xfrm>
            <a:off x="4139952" y="604088"/>
            <a:ext cx="4362582" cy="5693866"/>
          </a:xfrm>
          <a:prstGeom prst="rect">
            <a:avLst/>
          </a:prstGeom>
        </p:spPr>
        <p:txBody>
          <a:bodyPr wrap="square">
            <a:spAutoFit/>
          </a:bodyPr>
          <a:lstStyle/>
          <a:p>
            <a:r>
              <a:rPr lang="ru-RU" sz="1400" dirty="0" smtClean="0"/>
              <a:t>Андрей </a:t>
            </a:r>
            <a:r>
              <a:rPr lang="ru-RU" sz="1400" dirty="0" err="1" smtClean="0"/>
              <a:t>Рубанов</a:t>
            </a:r>
            <a:r>
              <a:rPr lang="ru-RU" sz="1400" dirty="0" smtClean="0"/>
              <a:t> — автор романов "Патриот", "Готовься к войне", "</a:t>
            </a:r>
            <a:r>
              <a:rPr lang="ru-RU" sz="1400" dirty="0" err="1" smtClean="0"/>
              <a:t>Хлорофилия</a:t>
            </a:r>
            <a:r>
              <a:rPr lang="ru-RU" sz="1400" dirty="0" smtClean="0"/>
              <a:t>", "</a:t>
            </a:r>
            <a:r>
              <a:rPr lang="ru-RU" sz="1400" dirty="0" err="1" smtClean="0"/>
              <a:t>Финист</a:t>
            </a:r>
            <a:r>
              <a:rPr lang="ru-RU" sz="1400" dirty="0" smtClean="0"/>
              <a:t> — ясный сокол", сборников рассказов "Стыдные подвиги" и "Жёстко и угрюмо". Лауреат премий "Национальный бестселлер" и "Ясная Поляна", финалист премии "Большая книга". Герой романа "Сажайте и вырастет", полный тезка автора, — успешный банкир, привыкший к дорогим вещам и элитным винам, — вдруг оказывается в машине, которая едет в изолятор "Лефортово". Всё продумано, и скоро напарник должен его "вытащить", — но Андрей остается в тюрьме на три года… "Сажайте, и вырастет" не про тюрьму, а про то, что тюрьмы нет, а есть только характер и обстоятельства, которые рано или поздно преодолеваются. Лев </a:t>
            </a:r>
            <a:r>
              <a:rPr lang="ru-RU" sz="1400" dirty="0" err="1" smtClean="0"/>
              <a:t>Данилкин</a:t>
            </a:r>
            <a:r>
              <a:rPr lang="ru-RU" sz="1400" dirty="0" smtClean="0"/>
              <a:t> "В периодической системе русской литературы, прямо в центре, сохранялась одна вакантная клетка — роман про Героя. На эту позицию находились местоблюстители — синтезированный акунинский </a:t>
            </a:r>
            <a:r>
              <a:rPr lang="ru-RU" sz="1400" dirty="0" err="1" smtClean="0"/>
              <a:t>Фандорин</a:t>
            </a:r>
            <a:r>
              <a:rPr lang="ru-RU" sz="1400" dirty="0" smtClean="0"/>
              <a:t>, разного рода приятные интеллигентские герои, симпатичные плуты и </a:t>
            </a:r>
            <a:r>
              <a:rPr lang="ru-RU" sz="1400" dirty="0" err="1" smtClean="0"/>
              <a:t>десперадо</a:t>
            </a:r>
            <a:r>
              <a:rPr lang="ru-RU" sz="1400" dirty="0" smtClean="0"/>
              <a:t>. Но все это было </a:t>
            </a:r>
            <a:r>
              <a:rPr lang="ru-RU" sz="1400" dirty="0" err="1" smtClean="0"/>
              <a:t>pas</a:t>
            </a:r>
            <a:r>
              <a:rPr lang="ru-RU" sz="1400" dirty="0" smtClean="0"/>
              <a:t> </a:t>
            </a:r>
            <a:r>
              <a:rPr lang="ru-RU" sz="1400" dirty="0" err="1" smtClean="0"/>
              <a:t>de</a:t>
            </a:r>
            <a:r>
              <a:rPr lang="ru-RU" sz="1400" dirty="0" smtClean="0"/>
              <a:t> </a:t>
            </a:r>
            <a:r>
              <a:rPr lang="ru-RU" sz="1400" dirty="0" err="1" smtClean="0"/>
              <a:t>mieux</a:t>
            </a:r>
            <a:r>
              <a:rPr lang="ru-RU" sz="1400" dirty="0" smtClean="0"/>
              <a:t>; тогда как </a:t>
            </a:r>
            <a:r>
              <a:rPr lang="ru-RU" sz="1400" dirty="0" err="1" smtClean="0"/>
              <a:t>Рубанов</a:t>
            </a:r>
            <a:r>
              <a:rPr lang="ru-RU" sz="1400" dirty="0" smtClean="0"/>
              <a:t> — настоящий. Аналогов ему в современной отечественной литературе я не знаю. Этот человек длинной воли сгодился бы на роль иконы, стопроцентного героя для масс, как Данила Багров". Лев </a:t>
            </a:r>
            <a:r>
              <a:rPr lang="ru-RU" sz="1400" dirty="0" err="1" smtClean="0"/>
              <a:t>Данилкин</a:t>
            </a:r>
            <a:r>
              <a:rPr lang="ru-RU" sz="1400" dirty="0" smtClean="0"/>
              <a:t>    </a:t>
            </a:r>
            <a:endParaRPr lang="ru-RU" sz="1400" dirty="0"/>
          </a:p>
        </p:txBody>
      </p:sp>
    </p:spTree>
    <p:extLst>
      <p:ext uri="{BB962C8B-B14F-4D97-AF65-F5344CB8AC3E}">
        <p14:creationId xmlns:p14="http://schemas.microsoft.com/office/powerpoint/2010/main" val="342039974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59791"/>
            <a:ext cx="3672408" cy="5774316"/>
          </a:xfrm>
          <a:prstGeom prst="rect">
            <a:avLst/>
          </a:prstGeom>
        </p:spPr>
      </p:pic>
      <p:sp>
        <p:nvSpPr>
          <p:cNvPr id="3" name="Прямоугольник 2"/>
          <p:cNvSpPr/>
          <p:nvPr/>
        </p:nvSpPr>
        <p:spPr>
          <a:xfrm>
            <a:off x="4427984" y="308924"/>
            <a:ext cx="4464496" cy="6494085"/>
          </a:xfrm>
          <a:prstGeom prst="rect">
            <a:avLst/>
          </a:prstGeom>
        </p:spPr>
        <p:txBody>
          <a:bodyPr wrap="square">
            <a:spAutoFit/>
          </a:bodyPr>
          <a:lstStyle/>
          <a:p>
            <a:r>
              <a:rPr lang="ru-RU" sz="1600" dirty="0" smtClean="0"/>
              <a:t>Знаменитый роман мастера "гротескного реализма" Юрия Полякова "Гипсовый трубач" не имеет аналогов в современной отечественной словесности ни по занимательности, ни по жанровому своеобразию, ни по охвату тем. Эта "ироническая эпопея", как назвали ее критики, соединяет в себе черты детектива, любовной истории, психологического романа, социальной сатиры, а изобилием блестящих вставных новелл напоминает "Декамерон". Как всегда, автор увлекает читателя виртуозно закрученным сюжетом, покоряет яркими и сложными характерами героев, восхищает отточенным ироническим стилем, поражает неожиданными метафорами и афоризмами, волнует утонченной эротикой. Во вторую книгу вошли третья и четвертая части романа - "</a:t>
            </a:r>
            <a:r>
              <a:rPr lang="ru-RU" sz="1600" dirty="0" err="1" smtClean="0"/>
              <a:t>Мужелюбица</a:t>
            </a:r>
            <a:r>
              <a:rPr lang="ru-RU" sz="1600" dirty="0" smtClean="0"/>
              <a:t> и </a:t>
            </a:r>
            <a:r>
              <a:rPr lang="ru-RU" sz="1600" dirty="0" err="1" smtClean="0"/>
              <a:t>Мужелюбница</a:t>
            </a:r>
            <a:r>
              <a:rPr lang="ru-RU" sz="1600" dirty="0" smtClean="0"/>
              <a:t>" и "Пир побежденных", а также эпилог, связывающий в узел все многочисленные нити повествования и названный автором "Конец фильма". А завершает том подборка " Так говорил Сен-</a:t>
            </a:r>
            <a:r>
              <a:rPr lang="ru-RU" sz="1600" dirty="0" err="1" smtClean="0"/>
              <a:t>Жон</a:t>
            </a:r>
            <a:r>
              <a:rPr lang="ru-RU" sz="1600" dirty="0" smtClean="0"/>
              <a:t> Перс". Это полюбившиеся читателям авторские афоризмы, извлеченные из текста иронической эпопеи  </a:t>
            </a:r>
            <a:endParaRPr lang="ru-RU" sz="1600" dirty="0"/>
          </a:p>
        </p:txBody>
      </p:sp>
    </p:spTree>
    <p:extLst>
      <p:ext uri="{BB962C8B-B14F-4D97-AF65-F5344CB8AC3E}">
        <p14:creationId xmlns:p14="http://schemas.microsoft.com/office/powerpoint/2010/main" val="286173841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08720"/>
            <a:ext cx="3634532" cy="5256584"/>
          </a:xfrm>
          <a:prstGeom prst="rect">
            <a:avLst/>
          </a:prstGeom>
        </p:spPr>
      </p:pic>
      <p:sp>
        <p:nvSpPr>
          <p:cNvPr id="3" name="Прямоугольник 2"/>
          <p:cNvSpPr/>
          <p:nvPr/>
        </p:nvSpPr>
        <p:spPr>
          <a:xfrm>
            <a:off x="4067944" y="1052736"/>
            <a:ext cx="4680520" cy="5016758"/>
          </a:xfrm>
          <a:prstGeom prst="rect">
            <a:avLst/>
          </a:prstGeom>
        </p:spPr>
        <p:txBody>
          <a:bodyPr wrap="square">
            <a:spAutoFit/>
          </a:bodyPr>
          <a:lstStyle/>
          <a:p>
            <a:r>
              <a:rPr lang="ru-RU" sz="1600" dirty="0" smtClean="0"/>
              <a:t>"</a:t>
            </a:r>
            <a:r>
              <a:rPr lang="ru-RU" sz="1600" dirty="0" err="1" smtClean="0"/>
              <a:t>Лествица</a:t>
            </a:r>
            <a:r>
              <a:rPr lang="ru-RU" sz="1600" dirty="0" smtClean="0"/>
              <a:t>" – сокровище православной аскетической литературы. Оно было создано в VI веке преподобным Иоанном </a:t>
            </a:r>
            <a:r>
              <a:rPr lang="ru-RU" sz="1600" dirty="0" err="1" smtClean="0"/>
              <a:t>Лествичником</a:t>
            </a:r>
            <a:r>
              <a:rPr lang="ru-RU" sz="1600" dirty="0" smtClean="0"/>
              <a:t>, игуменом Синайского монастыря. Она состоит из 30 глав – ступеней, по которым христианину следует восходить по пути к Богу. В каждой главе </a:t>
            </a:r>
            <a:r>
              <a:rPr lang="ru-RU" sz="1600" dirty="0" err="1" smtClean="0"/>
              <a:t>прп</a:t>
            </a:r>
            <a:r>
              <a:rPr lang="ru-RU" sz="1600" dirty="0" smtClean="0"/>
              <a:t>. Иоанн повествует о законах духовной жизни, причинах и следствиях грехов и страстей, о том, как с ними бороться и как стяжать добродетели. По сей день "</a:t>
            </a:r>
            <a:r>
              <a:rPr lang="ru-RU" sz="1600" dirty="0" err="1" smtClean="0"/>
              <a:t>Лествица</a:t>
            </a:r>
            <a:r>
              <a:rPr lang="ru-RU" sz="1600" dirty="0" smtClean="0"/>
              <a:t>" признается важнейшим руководством для духовной жизни не только для монахов, но и для всех мирян. Для этого издания впервые была проделана работа по составлению специального дополнения к классическому тексту. В каждой главе вы найдете краткие пояснения и тезисы, призванные облегчить чтение, изучение и запоминание. Они помогут начинающим в вере, станут стимулом для дальнейших размышлений и придадут читателю крепости на духовном пути. </a:t>
            </a:r>
          </a:p>
          <a:p>
            <a:endParaRPr lang="ru-RU" sz="1600" dirty="0"/>
          </a:p>
        </p:txBody>
      </p:sp>
    </p:spTree>
    <p:extLst>
      <p:ext uri="{BB962C8B-B14F-4D97-AF65-F5344CB8AC3E}">
        <p14:creationId xmlns:p14="http://schemas.microsoft.com/office/powerpoint/2010/main" val="418113513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80728"/>
            <a:ext cx="3436582" cy="4968552"/>
          </a:xfrm>
          <a:prstGeom prst="rect">
            <a:avLst/>
          </a:prstGeom>
        </p:spPr>
      </p:pic>
      <p:sp>
        <p:nvSpPr>
          <p:cNvPr id="3" name="Прямоугольник 2"/>
          <p:cNvSpPr/>
          <p:nvPr/>
        </p:nvSpPr>
        <p:spPr>
          <a:xfrm>
            <a:off x="4049434" y="836712"/>
            <a:ext cx="4608512" cy="5478423"/>
          </a:xfrm>
          <a:prstGeom prst="rect">
            <a:avLst/>
          </a:prstGeom>
        </p:spPr>
        <p:txBody>
          <a:bodyPr wrap="square">
            <a:spAutoFit/>
          </a:bodyPr>
          <a:lstStyle/>
          <a:p>
            <a:r>
              <a:rPr lang="ru-RU" sz="1400" dirty="0" smtClean="0"/>
              <a:t>Анатолий Борисович </a:t>
            </a:r>
            <a:r>
              <a:rPr lang="ru-RU" sz="1400" dirty="0" err="1" smtClean="0"/>
              <a:t>Мариенгоф</a:t>
            </a:r>
            <a:r>
              <a:rPr lang="ru-RU" sz="1400" dirty="0" smtClean="0"/>
              <a:t> (1897-1962) современному читателю больше известен как автор романов и мемуарной прозы, но начинал он как поэт-имажинист, выражавший свое отношение к происходящим в стране переменам в эпатажных, зачастую скандальных образах. Теория и стихотворчество подкреплялись практикой — выходки имажинистов гремели на всю Москву. Этот период ознаменован также дружбой </a:t>
            </a:r>
            <a:r>
              <a:rPr lang="ru-RU" sz="1400" dirty="0" err="1" smtClean="0"/>
              <a:t>Мариенгофа</a:t>
            </a:r>
            <a:r>
              <a:rPr lang="ru-RU" sz="1400" dirty="0" smtClean="0"/>
              <a:t> с другим поэтом и «хулиганом» — Сергеем Есениным. Именно Есенин стал главным героем его «Романа без вранья» (1926) и адресатом многих стихотворений. В настоящее издание вошла вся «большая» проза Анатолия </a:t>
            </a:r>
            <a:r>
              <a:rPr lang="ru-RU" sz="1400" dirty="0" err="1" smtClean="0"/>
              <a:t>Мариенгофа</a:t>
            </a:r>
            <a:r>
              <a:rPr lang="ru-RU" sz="1400" dirty="0" smtClean="0"/>
              <a:t>: мемуарный «Роман без вранья»; «Циники» (1928) — роман, явившийся, по утверждению Иосифа Бродского, «одной из самых новаторских работ в русской художественной литературе этого века»; не менее «циничный» «Бритый человек» (1929), а также образец позднего творчества — исторический роман «Екатерина» (1936). Кроме того, в книгу включены стихотворения разных лет вместе с программной статьей об имажинизме «Буян-остров», трагедия «Заговор дураков» и мемуары, в том числе масштабное повествование «Мой век, моя молодость, мои друзья и подруги» в последней авторской редакции 1960 года.</a:t>
            </a:r>
            <a:endParaRPr lang="ru-RU" sz="1400" dirty="0"/>
          </a:p>
        </p:txBody>
      </p:sp>
    </p:spTree>
    <p:extLst>
      <p:ext uri="{BB962C8B-B14F-4D97-AF65-F5344CB8AC3E}">
        <p14:creationId xmlns:p14="http://schemas.microsoft.com/office/powerpoint/2010/main" val="333230279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6" y="836712"/>
            <a:ext cx="3377273" cy="5112568"/>
          </a:xfrm>
          <a:prstGeom prst="rect">
            <a:avLst/>
          </a:prstGeom>
        </p:spPr>
      </p:pic>
      <p:sp>
        <p:nvSpPr>
          <p:cNvPr id="3" name="Прямоугольник 2"/>
          <p:cNvSpPr/>
          <p:nvPr/>
        </p:nvSpPr>
        <p:spPr>
          <a:xfrm>
            <a:off x="3704747" y="652518"/>
            <a:ext cx="5382344" cy="5755422"/>
          </a:xfrm>
          <a:prstGeom prst="rect">
            <a:avLst/>
          </a:prstGeom>
        </p:spPr>
        <p:txBody>
          <a:bodyPr wrap="square">
            <a:spAutoFit/>
          </a:bodyPr>
          <a:lstStyle/>
          <a:p>
            <a:r>
              <a:rPr lang="ru-RU" sz="1600" dirty="0" smtClean="0"/>
              <a:t>"Веселые ребята", "Цирк", "Волга-Волга", "Светлый путь", "Вес на" – эти фильмы, увиденные однажды, не забудутся никогда. Их глав- ной героине, Любови Орловой, они обеспечили "пропуск в вечность". Но воплотился в них не только блистательный талант актрисы, но и талант ее супруга – выдающегося режиссера мирового кинематографа Григория Александрова. Вместе они прошли долгий, яркий путь дли ною в сорок два года счастья. Книга написана человеком, близко знавшим Любовь Орлову, – ее внучатой племянницей, известным театроведом и драматургом Нонной Голиковой. Перед читателем проходят детские и юношеские годы </a:t>
            </a:r>
            <a:r>
              <a:rPr lang="ru-RU" sz="1600" dirty="0" err="1" smtClean="0"/>
              <a:t>ак</a:t>
            </a:r>
            <a:r>
              <a:rPr lang="ru-RU" sz="1600" dirty="0" smtClean="0"/>
              <a:t>- </a:t>
            </a:r>
            <a:r>
              <a:rPr lang="ru-RU" sz="1600" dirty="0" err="1" smtClean="0"/>
              <a:t>трисы</a:t>
            </a:r>
            <a:r>
              <a:rPr lang="ru-RU" sz="1600" dirty="0" smtClean="0"/>
              <a:t>, ее учеба в консерватории, начало театральной карьеры и </a:t>
            </a:r>
            <a:r>
              <a:rPr lang="ru-RU" sz="1600" dirty="0" err="1" smtClean="0"/>
              <a:t>нако</a:t>
            </a:r>
            <a:r>
              <a:rPr lang="ru-RU" sz="1600" dirty="0" smtClean="0"/>
              <a:t>- </a:t>
            </a:r>
            <a:r>
              <a:rPr lang="ru-RU" sz="1600" dirty="0" err="1" smtClean="0"/>
              <a:t>нец</a:t>
            </a:r>
            <a:r>
              <a:rPr lang="ru-RU" sz="1600" dirty="0" smtClean="0"/>
              <a:t> встреча с Г. Александровым, изменившая не только ее жизнь, но и внешний облик. И дальше повествование идет уже о сложившемся творческом союзе, благодаря которому появились фильмы, вошедшие в золотой фонд искусства кино. Автор рассказывает также и о встречах с Л. Утесовым, Ф. Раневской, Р. Зеленой, И. Дунаевским и многими другими. Особое место в книге занимают театральные роли Орловой, которые стали настоящим культурным явлением русского театра.</a:t>
            </a:r>
          </a:p>
          <a:p>
            <a:endParaRPr lang="ru-RU" sz="1600" dirty="0"/>
          </a:p>
        </p:txBody>
      </p:sp>
    </p:spTree>
    <p:extLst>
      <p:ext uri="{BB962C8B-B14F-4D97-AF65-F5344CB8AC3E}">
        <p14:creationId xmlns:p14="http://schemas.microsoft.com/office/powerpoint/2010/main" val="101562245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441" y="780617"/>
            <a:ext cx="3689398" cy="5291547"/>
          </a:xfrm>
          <a:prstGeom prst="rect">
            <a:avLst/>
          </a:prstGeom>
        </p:spPr>
      </p:pic>
      <p:sp>
        <p:nvSpPr>
          <p:cNvPr id="3" name="Прямоугольник 2"/>
          <p:cNvSpPr/>
          <p:nvPr/>
        </p:nvSpPr>
        <p:spPr>
          <a:xfrm>
            <a:off x="4427984" y="548680"/>
            <a:ext cx="4572000" cy="5755422"/>
          </a:xfrm>
          <a:prstGeom prst="rect">
            <a:avLst/>
          </a:prstGeom>
        </p:spPr>
        <p:txBody>
          <a:bodyPr>
            <a:spAutoFit/>
          </a:bodyPr>
          <a:lstStyle/>
          <a:p>
            <a:r>
              <a:rPr lang="ru-RU" sz="1600" dirty="0" smtClean="0"/>
              <a:t>Библиотека проекта "История Российского государства" — это рекомендованные Борисом Акуниным лучшие памятники исторической литературы, в которых отражена биография нашей страны от самых ее истоков. Это история приключений и дружбы-ненависти двух неординарных людей, каждый из которых оставил яркий след в истории своей страны. Граф Павел Александрович Строганов, добрый друг императора Александра I и талантливый военачальник, устоявший против самого Наполеона в битве при </a:t>
            </a:r>
            <a:r>
              <a:rPr lang="ru-RU" sz="1600" dirty="0" err="1" smtClean="0"/>
              <a:t>Краоне</a:t>
            </a:r>
            <a:r>
              <a:rPr lang="ru-RU" sz="1600" dirty="0" smtClean="0"/>
              <a:t>, получил в молодости весьма необычное образование. Его гувернер </a:t>
            </a:r>
            <a:r>
              <a:rPr lang="ru-RU" sz="1600" dirty="0" err="1" smtClean="0"/>
              <a:t>Жильбер</a:t>
            </a:r>
            <a:r>
              <a:rPr lang="ru-RU" sz="1600" dirty="0" smtClean="0"/>
              <a:t> Ромм, ученый-неудачник, масон и шпион, а в дальнейшем – видный революционер и "цареубийца", проголосовавший за казнь короля, закалял своего подопечного, как клинок дамасской стали. Он путешествовал с мальчиком по России от Белого моря до Черного, от Карелии до Уральских гор, отвез его в поисках знаний к всемирно знаменитым швейцарским ученым и наконец окунул в огненный водоворот Французской революции…</a:t>
            </a:r>
            <a:endParaRPr lang="ru-RU" sz="1600" dirty="0"/>
          </a:p>
        </p:txBody>
      </p:sp>
    </p:spTree>
    <p:extLst>
      <p:ext uri="{BB962C8B-B14F-4D97-AF65-F5344CB8AC3E}">
        <p14:creationId xmlns:p14="http://schemas.microsoft.com/office/powerpoint/2010/main" val="298151902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359" y="490845"/>
            <a:ext cx="3513258" cy="5688632"/>
          </a:xfrm>
          <a:prstGeom prst="rect">
            <a:avLst/>
          </a:prstGeom>
        </p:spPr>
      </p:pic>
      <p:sp>
        <p:nvSpPr>
          <p:cNvPr id="4" name="Прямоугольник 3"/>
          <p:cNvSpPr/>
          <p:nvPr/>
        </p:nvSpPr>
        <p:spPr>
          <a:xfrm>
            <a:off x="4168334" y="490845"/>
            <a:ext cx="4680520" cy="6340197"/>
          </a:xfrm>
          <a:prstGeom prst="rect">
            <a:avLst/>
          </a:prstGeom>
        </p:spPr>
        <p:txBody>
          <a:bodyPr wrap="square">
            <a:spAutoFit/>
          </a:bodyPr>
          <a:lstStyle/>
          <a:p>
            <a:r>
              <a:rPr lang="ru-RU" sz="1400" dirty="0" smtClean="0"/>
              <a:t>Андрей Дементьев – один из самых известных и любимых российских поэтов, чьи пронзительные стихи стали отражением времени и даже символом нескольких поколений. Многие из его произведений легли в основу известнейших песен ("Лебединая верность", "Баллада о матери", "Аленушка"), другие же разлетелись на цитаты и навсегда остались в памяти читателей огромной страны. Сборники стихов Андрея Дементьева переведены на английский, французский, итальянский, испанский и многие другие языки, выдержали много переизданий и на родном, русском, языке. Творчество Андрея Дементьева близко и понятно каждому читателю: лирика заставляет трепетать все струны души и навевает чувство легкой грусти, другие же стихотворения пронизаны духом патриотизма, горькой иронией, неприятием современной действительности… Поэт как никто другой умел чувствовать Слово – и умещать, порой, в несколько строк весь свой поэтический замысел. В этот сборник вошли преимущественно короткие стихотворения – и уже известные читателю, и новые, ранее не публиковавшиеся. Их тематика многогранна и разнообразна – это и очарование красотой природы, и посвящения дружбе, и стихи на острые политические темы, а также лирика, полная восхищения своим народом и негодования из-за окружающей несправедливости (такие стихотворения сам автор характеризует как поэтическую публицистику).</a:t>
            </a:r>
          </a:p>
          <a:p>
            <a:endParaRPr lang="ru-RU" sz="1400" dirty="0" smtClean="0"/>
          </a:p>
          <a:p>
            <a:endParaRPr lang="ru-RU" sz="1400" dirty="0"/>
          </a:p>
        </p:txBody>
      </p:sp>
    </p:spTree>
    <p:extLst>
      <p:ext uri="{BB962C8B-B14F-4D97-AF65-F5344CB8AC3E}">
        <p14:creationId xmlns:p14="http://schemas.microsoft.com/office/powerpoint/2010/main" val="1392930322"/>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871" y="983925"/>
            <a:ext cx="3091870" cy="4680520"/>
          </a:xfrm>
          <a:prstGeom prst="rect">
            <a:avLst/>
          </a:prstGeom>
        </p:spPr>
      </p:pic>
      <p:sp>
        <p:nvSpPr>
          <p:cNvPr id="3" name="Прямоугольник 2"/>
          <p:cNvSpPr/>
          <p:nvPr/>
        </p:nvSpPr>
        <p:spPr>
          <a:xfrm>
            <a:off x="3635895" y="692696"/>
            <a:ext cx="5328593" cy="5262979"/>
          </a:xfrm>
          <a:prstGeom prst="rect">
            <a:avLst/>
          </a:prstGeom>
        </p:spPr>
        <p:txBody>
          <a:bodyPr wrap="square">
            <a:spAutoFit/>
          </a:bodyPr>
          <a:lstStyle/>
          <a:p>
            <a:r>
              <a:rPr lang="ru-RU" sz="1600" dirty="0" smtClean="0"/>
              <a:t>Антон Долин — кинокритик, главный редактор журнала “Искусство кино”, радиоведущий, </a:t>
            </a:r>
            <a:r>
              <a:rPr lang="ru-RU" sz="1600" dirty="0" err="1" smtClean="0"/>
              <a:t>кинообозреватель</a:t>
            </a:r>
            <a:r>
              <a:rPr lang="ru-RU" sz="1600" dirty="0" smtClean="0"/>
              <a:t> телепередачи “Вечерний Ургант”, автор книг “Ларс фон Триер. Контрольные работы”, “Джим </a:t>
            </a:r>
            <a:r>
              <a:rPr lang="ru-RU" sz="1600" dirty="0" err="1" smtClean="0"/>
              <a:t>Джармуш</a:t>
            </a:r>
            <a:r>
              <a:rPr lang="ru-RU" sz="1600" dirty="0" smtClean="0"/>
              <a:t>. Стихи и музыка”, “Оттенки русского. Очерки отечественного кино”. Современный кинематограф будто зачарован советским миром. В новой книге Антона Долина собраны размышления о фильмах, снятых в XXI веке, но так или иначе говорящих о минувшей эпохе. Автор не отвечает на вопросы, но задает свои: почему режиссеров до сих пор волнуют темы войны, оттепели, застоя, диссидентства, сталинских репрессий, космических завоеваний, спортивных побед времен СССР и тайных преступлений власти перед народом? Что это — “миражи советского”, обаяние имперской эстетики? Желание разобраться в истории или попытка разорвать связь с недавним прошлым? “Нет конца и результата процессу, который сила кинематографа вновь делает видимым и осмысляемым. Превращая ложь в истину, постановку — в документ, а равно миражные будущее и прошлое — в проживаемое здесь и сейчас настоящее”. </a:t>
            </a:r>
            <a:endParaRPr lang="ru-RU" sz="1600" dirty="0"/>
          </a:p>
        </p:txBody>
      </p:sp>
    </p:spTree>
    <p:extLst>
      <p:ext uri="{BB962C8B-B14F-4D97-AF65-F5344CB8AC3E}">
        <p14:creationId xmlns:p14="http://schemas.microsoft.com/office/powerpoint/2010/main" val="387520177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21828"/>
            <a:ext cx="3600400" cy="5661095"/>
          </a:xfrm>
          <a:prstGeom prst="rect">
            <a:avLst/>
          </a:prstGeom>
        </p:spPr>
      </p:pic>
      <p:sp>
        <p:nvSpPr>
          <p:cNvPr id="3" name="Прямоугольник 2"/>
          <p:cNvSpPr/>
          <p:nvPr/>
        </p:nvSpPr>
        <p:spPr>
          <a:xfrm>
            <a:off x="4362690" y="585878"/>
            <a:ext cx="4491136" cy="5909310"/>
          </a:xfrm>
          <a:prstGeom prst="rect">
            <a:avLst/>
          </a:prstGeom>
        </p:spPr>
        <p:txBody>
          <a:bodyPr wrap="square">
            <a:spAutoFit/>
          </a:bodyPr>
          <a:lstStyle/>
          <a:p>
            <a:r>
              <a:rPr lang="ru-RU" sz="1400" dirty="0" smtClean="0"/>
              <a:t>Галина Юзефович к исходу "десятых" стала, пожалуй, самым популярным книжным обозревателем в России. Она успевает вести еженедельную колонку на "Медузе" и 40-тысячный блог в </a:t>
            </a:r>
            <a:r>
              <a:rPr lang="ru-RU" sz="1400" dirty="0" err="1" smtClean="0"/>
              <a:t>фейсбуке</a:t>
            </a:r>
            <a:r>
              <a:rPr lang="ru-RU" sz="1400" dirty="0" smtClean="0"/>
              <a:t>, записывать </a:t>
            </a:r>
            <a:r>
              <a:rPr lang="ru-RU" sz="1400" dirty="0" err="1" smtClean="0"/>
              <a:t>подкаст</a:t>
            </a:r>
            <a:r>
              <a:rPr lang="ru-RU" sz="1400" dirty="0" smtClean="0"/>
              <a:t> "Книжный базар" и выступать с публичными лекциями, воевать с отечественными фантастами и соблазнять пирогами подписчиков своего </a:t>
            </a:r>
            <a:r>
              <a:rPr lang="ru-RU" sz="1400" dirty="0" err="1" smtClean="0"/>
              <a:t>инстаграма</a:t>
            </a:r>
            <a:r>
              <a:rPr lang="ru-RU" sz="1400" dirty="0" smtClean="0"/>
              <a:t>, читать курс современной литературы в Высшей школе экономики и обсуждать книги с предпринимателями в Бизнес-школе "</a:t>
            </a:r>
            <a:r>
              <a:rPr lang="ru-RU" sz="1400" dirty="0" err="1" smtClean="0"/>
              <a:t>Сколково</a:t>
            </a:r>
            <a:r>
              <a:rPr lang="ru-RU" sz="1400" dirty="0" smtClean="0"/>
              <a:t>", но главное — неустанно и вдохновенно рассказывать о чтении. Если вы хотите, чтобы ваше путешествие по книжному миру стало настоящим приключением — не забудьте взять с собой "Таинственную карту": в ней хватает и увлекательных маршрутов, и кладов с литературными сокровищами. "Галина Юзефович — первая, кто стал писать о прочитанном не для себя, а для читателей. Первая, кто стал рецензировать то, что ей самой понравилось, чтобы и других своей симпатией заразить, — а не для того, чтобы огнем и мечом зачистить мировую литературу от самозванцев и бездарностей. В конце концов я, как читатель, хочу, чтобы мне просто посоветовали — что там, в этом безбрежном океане слов, есть хорошего и мне еще неизвестного. И Галина Юзефович справляется с этим до того хорошо, что сама уже стала ролевой моделью для нового поколения критиков". Дмитрий </a:t>
            </a:r>
            <a:r>
              <a:rPr lang="ru-RU" sz="1400" dirty="0" err="1" smtClean="0"/>
              <a:t>Глуховский</a:t>
            </a:r>
            <a:r>
              <a:rPr lang="ru-RU" sz="1400" dirty="0" smtClean="0"/>
              <a:t> </a:t>
            </a:r>
            <a:endParaRPr lang="ru-RU" sz="1400" dirty="0"/>
          </a:p>
        </p:txBody>
      </p:sp>
    </p:spTree>
    <p:extLst>
      <p:ext uri="{BB962C8B-B14F-4D97-AF65-F5344CB8AC3E}">
        <p14:creationId xmlns:p14="http://schemas.microsoft.com/office/powerpoint/2010/main" val="314190226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73" y="864300"/>
            <a:ext cx="3758982" cy="5184576"/>
          </a:xfrm>
          <a:prstGeom prst="rect">
            <a:avLst/>
          </a:prstGeom>
        </p:spPr>
      </p:pic>
      <p:sp>
        <p:nvSpPr>
          <p:cNvPr id="4" name="Прямоугольник 3"/>
          <p:cNvSpPr/>
          <p:nvPr/>
        </p:nvSpPr>
        <p:spPr>
          <a:xfrm>
            <a:off x="4211960" y="332656"/>
            <a:ext cx="4320480" cy="6247864"/>
          </a:xfrm>
          <a:prstGeom prst="rect">
            <a:avLst/>
          </a:prstGeom>
        </p:spPr>
        <p:txBody>
          <a:bodyPr wrap="square">
            <a:spAutoFit/>
          </a:bodyPr>
          <a:lstStyle/>
          <a:p>
            <a:r>
              <a:rPr lang="ru-RU" sz="1600" dirty="0" smtClean="0"/>
              <a:t>В этой книге нет больших литературоведческих анализов. Да и какой в них смысл после трудов Бахтина, Лотмана, Дунаева и Набокова? Перед вами история о том, как литература переплетается с жизнью обычного человека и как в ней можно найти ответы на все важные вопросы - стоит лишь подобрать правильный момент для чтения, увидеть и услышать подсказки, которые спрятали писатели в страницах своих трудов. Автор этой книги, филолог, журналист и </a:t>
            </a:r>
            <a:r>
              <a:rPr lang="ru-RU" sz="1600" dirty="0" err="1" smtClean="0"/>
              <a:t>блогер</a:t>
            </a:r>
            <a:r>
              <a:rPr lang="ru-RU" sz="1600" dirty="0" smtClean="0"/>
              <a:t> Николай Жаринов, рассказывает о книгах, которые сопровождали его на протяжении самых значимых и переломных событий в жизни. Мы видим, как с возрастом меняется отношение к "Преступлению и наказанию" Достоевского, почему книги Кинга становятся лучшими друзьями подростков, и как Бунину удавалось превращать пошлые истории в подлинное искусство. Это исповедь, от начала и до конца субъективная, личная, не претендующая на истину. Спорьте, не соглашайтесь, критикуйте - ничто не возбраняется. Ведь по-настоящему литературу можно понять, только </a:t>
            </a:r>
            <a:r>
              <a:rPr lang="ru-RU" sz="1600" dirty="0" err="1" smtClean="0"/>
              <a:t>проживя</a:t>
            </a:r>
            <a:r>
              <a:rPr lang="ru-RU" sz="1600" dirty="0" smtClean="0"/>
              <a:t> её через собственные эмоции.</a:t>
            </a:r>
            <a:endParaRPr lang="ru-RU" sz="1600" dirty="0"/>
          </a:p>
        </p:txBody>
      </p:sp>
    </p:spTree>
    <p:extLst>
      <p:ext uri="{BB962C8B-B14F-4D97-AF65-F5344CB8AC3E}">
        <p14:creationId xmlns:p14="http://schemas.microsoft.com/office/powerpoint/2010/main" val="339647633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440903" cy="5410796"/>
          </a:xfrm>
          <a:prstGeom prst="rect">
            <a:avLst/>
          </a:prstGeom>
        </p:spPr>
      </p:pic>
      <p:sp>
        <p:nvSpPr>
          <p:cNvPr id="3" name="Прямоугольник 2"/>
          <p:cNvSpPr/>
          <p:nvPr/>
        </p:nvSpPr>
        <p:spPr>
          <a:xfrm>
            <a:off x="4516686" y="766604"/>
            <a:ext cx="4160023" cy="5262979"/>
          </a:xfrm>
          <a:prstGeom prst="rect">
            <a:avLst/>
          </a:prstGeom>
        </p:spPr>
        <p:txBody>
          <a:bodyPr wrap="square">
            <a:spAutoFit/>
          </a:bodyPr>
          <a:lstStyle/>
          <a:p>
            <a:r>
              <a:rPr lang="ru-RU" sz="1600" dirty="0" smtClean="0"/>
              <a:t>"КАК ЭТО СЛУЧИЛОСЬ? В непростые ранние годы своей жизни я сгорал от стыда, потому что был всего лишь сценаристом комиксов. И вот, я уже звезда собственной взрослой книги, герой истории о своей собственной жизни. И всё из-за тех самых книжек с картинками!" Что будет, если взять того самого </a:t>
            </a:r>
            <a:r>
              <a:rPr lang="ru-RU" sz="1600" dirty="0" err="1" smtClean="0"/>
              <a:t>Стэна</a:t>
            </a:r>
            <a:r>
              <a:rPr lang="ru-RU" sz="1600" dirty="0" smtClean="0"/>
              <a:t> Ли, который подарил миру Человека-Паука, Фантастическую четверку, Железного человека, Людей Икс и других ярких героев и злодеев, и поместить его… в сетку комикса? Как героя? Как главного героя? Ведь его жизнь оказалась не менее увлекательной историей, вполне достойной отдельного шедевра. С первых страниц он зовет тебя в невероятное путешествие. Он с юмором расскажет тебе о своих детских мечтах, о своих удачах и провалах и, конечно же, о своем творчестве. Комикс выходит при поддержке крупнейшего сообщества </a:t>
            </a:r>
            <a:r>
              <a:rPr lang="ru-RU" sz="1600" dirty="0" err="1" smtClean="0"/>
              <a:t>вк</a:t>
            </a:r>
            <a:r>
              <a:rPr lang="ru-RU" sz="1600" dirty="0" smtClean="0"/>
              <a:t> "Проект "Мстители" </a:t>
            </a:r>
            <a:r>
              <a:rPr lang="ru-RU" sz="1600" dirty="0" err="1" smtClean="0"/>
              <a:t>Marvel</a:t>
            </a:r>
            <a:r>
              <a:rPr lang="ru-RU" sz="1600" dirty="0" smtClean="0"/>
              <a:t>"</a:t>
            </a:r>
            <a:endParaRPr lang="ru-RU" sz="1600" dirty="0"/>
          </a:p>
        </p:txBody>
      </p:sp>
    </p:spTree>
    <p:extLst>
      <p:ext uri="{BB962C8B-B14F-4D97-AF65-F5344CB8AC3E}">
        <p14:creationId xmlns:p14="http://schemas.microsoft.com/office/powerpoint/2010/main" val="371234481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48680"/>
            <a:ext cx="3528392" cy="5646780"/>
          </a:xfrm>
          <a:prstGeom prst="rect">
            <a:avLst/>
          </a:prstGeom>
        </p:spPr>
      </p:pic>
      <p:sp>
        <p:nvSpPr>
          <p:cNvPr id="3" name="Прямоугольник 2"/>
          <p:cNvSpPr/>
          <p:nvPr/>
        </p:nvSpPr>
        <p:spPr>
          <a:xfrm>
            <a:off x="4572000" y="980728"/>
            <a:ext cx="4355976" cy="4801314"/>
          </a:xfrm>
          <a:prstGeom prst="rect">
            <a:avLst/>
          </a:prstGeom>
        </p:spPr>
        <p:txBody>
          <a:bodyPr wrap="square">
            <a:spAutoFit/>
          </a:bodyPr>
          <a:lstStyle/>
          <a:p>
            <a:r>
              <a:rPr lang="ru-RU" dirty="0" smtClean="0"/>
              <a:t>"Руны Вещего Олега" — книга, написанная Михаилом Задорновым совместно с Валентином и Юлией Гнатюк, авторами ряда книг на древнеславянскую тематику, среди которых и замечательная трилогия о князе Святославе. В этой книге подробно рассказывается об одной из самых загадочных фигур в русской истории. Вещий Олег — легендарный князь, объединитель многих племен и народов в единое мощное княжество с названием Великая Русь. Уникальная личность, о которой в учебниках сказано всего несколько фраз, на страницах романа воплощена в живом образе, ведущем читателя по увлекательным тропам исторической и родовой памяти.</a:t>
            </a:r>
            <a:endParaRPr lang="ru-RU" dirty="0"/>
          </a:p>
        </p:txBody>
      </p:sp>
    </p:spTree>
    <p:extLst>
      <p:ext uri="{BB962C8B-B14F-4D97-AF65-F5344CB8AC3E}">
        <p14:creationId xmlns:p14="http://schemas.microsoft.com/office/powerpoint/2010/main" val="148677298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600400" cy="5758040"/>
          </a:xfrm>
          <a:prstGeom prst="rect">
            <a:avLst/>
          </a:prstGeom>
        </p:spPr>
      </p:pic>
      <p:sp>
        <p:nvSpPr>
          <p:cNvPr id="3" name="Прямоугольник 2"/>
          <p:cNvSpPr/>
          <p:nvPr/>
        </p:nvSpPr>
        <p:spPr>
          <a:xfrm>
            <a:off x="4498321" y="1054458"/>
            <a:ext cx="3975719" cy="4770537"/>
          </a:xfrm>
          <a:prstGeom prst="rect">
            <a:avLst/>
          </a:prstGeom>
        </p:spPr>
        <p:txBody>
          <a:bodyPr wrap="square">
            <a:spAutoFit/>
          </a:bodyPr>
          <a:lstStyle/>
          <a:p>
            <a:r>
              <a:rPr lang="ru-RU" sz="1600" dirty="0" smtClean="0"/>
              <a:t>Копенгаген дрожит перед деяниями психопата. Его визитная карточка – каштановый человечек, фигурка из каштанов и спичек, которую он всякий раз оставляет на месте очередного кровавого преступления. Исследовав эти фигурки, криминалисты пришли к шокирующему выводу: на каштановых человечках оставлены отпечатки пальцев маленькой дочери известной женщины-политика. Но девочка пропала и предположительно убита год назад, а человек, признавшийся в этом злодеянии, уже сидит в тюрьме… Что это – случайность или чей-то хитроумный и жуткий расчет? Выяснить это должны два копенгагенских детектива. И выяснить быстро, поскольку всем ясно: неведомый маньяк только начал. И останавливаться не собирается…</a:t>
            </a:r>
            <a:endParaRPr lang="ru-RU" sz="1600" dirty="0"/>
          </a:p>
        </p:txBody>
      </p:sp>
    </p:spTree>
    <p:extLst>
      <p:ext uri="{BB962C8B-B14F-4D97-AF65-F5344CB8AC3E}">
        <p14:creationId xmlns:p14="http://schemas.microsoft.com/office/powerpoint/2010/main" val="63086912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385" y="620688"/>
            <a:ext cx="3672408" cy="5676056"/>
          </a:xfrm>
          <a:prstGeom prst="rect">
            <a:avLst/>
          </a:prstGeom>
        </p:spPr>
      </p:pic>
      <p:sp>
        <p:nvSpPr>
          <p:cNvPr id="3" name="Прямоугольник 2"/>
          <p:cNvSpPr/>
          <p:nvPr/>
        </p:nvSpPr>
        <p:spPr>
          <a:xfrm>
            <a:off x="4716016" y="561056"/>
            <a:ext cx="3528392" cy="5632311"/>
          </a:xfrm>
          <a:prstGeom prst="rect">
            <a:avLst/>
          </a:prstGeom>
        </p:spPr>
        <p:txBody>
          <a:bodyPr wrap="square">
            <a:spAutoFit/>
          </a:bodyPr>
          <a:lstStyle/>
          <a:p>
            <a:r>
              <a:rPr lang="ru-RU" dirty="0" err="1" smtClean="0"/>
              <a:t>Юдит</a:t>
            </a:r>
            <a:r>
              <a:rPr lang="ru-RU" dirty="0" smtClean="0"/>
              <a:t> всегда мечтала работать на шоколадной фабрике своего отца Вильгельма </a:t>
            </a:r>
            <a:r>
              <a:rPr lang="ru-RU" dirty="0" err="1" smtClean="0"/>
              <a:t>Ротмана</a:t>
            </a:r>
            <a:r>
              <a:rPr lang="ru-RU" dirty="0" smtClean="0"/>
              <a:t>. Девушка любит экспериментировать с шоколадом и придумывать новые сладости. Чтобы спасти фабрику от банкротства, </a:t>
            </a:r>
            <a:r>
              <a:rPr lang="ru-RU" dirty="0" err="1" smtClean="0"/>
              <a:t>Ротман</a:t>
            </a:r>
            <a:r>
              <a:rPr lang="ru-RU" dirty="0" smtClean="0"/>
              <a:t> собирается выдать дочь за избалованного сына банкира фон Брауна, которого она не любит. Судьба неожиданно оказывается горькой на вкус. Однако горечь лишь усиливает сладкое послевкусие — и в жизни </a:t>
            </a:r>
            <a:r>
              <a:rPr lang="ru-RU" dirty="0" err="1" smtClean="0"/>
              <a:t>Юдит</a:t>
            </a:r>
            <a:r>
              <a:rPr lang="ru-RU" dirty="0" smtClean="0"/>
              <a:t> появляется мужчина. Как и она, он влюбляется в шоколад. Быть может, вместе они создадут нечто удивительное? Потрясающе вкусное лакомство или новую любовь...</a:t>
            </a:r>
            <a:endParaRPr lang="ru-RU" dirty="0"/>
          </a:p>
        </p:txBody>
      </p:sp>
    </p:spTree>
    <p:extLst>
      <p:ext uri="{BB962C8B-B14F-4D97-AF65-F5344CB8AC3E}">
        <p14:creationId xmlns:p14="http://schemas.microsoft.com/office/powerpoint/2010/main" val="386016091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34" y="548680"/>
            <a:ext cx="3672118" cy="5762692"/>
          </a:xfrm>
          <a:prstGeom prst="rect">
            <a:avLst/>
          </a:prstGeom>
        </p:spPr>
      </p:pic>
      <p:sp>
        <p:nvSpPr>
          <p:cNvPr id="3" name="Прямоугольник 2"/>
          <p:cNvSpPr/>
          <p:nvPr/>
        </p:nvSpPr>
        <p:spPr>
          <a:xfrm>
            <a:off x="4389476" y="692696"/>
            <a:ext cx="4176464" cy="5755422"/>
          </a:xfrm>
          <a:prstGeom prst="rect">
            <a:avLst/>
          </a:prstGeom>
        </p:spPr>
        <p:txBody>
          <a:bodyPr wrap="square">
            <a:spAutoFit/>
          </a:bodyPr>
          <a:lstStyle/>
          <a:p>
            <a:r>
              <a:rPr lang="ru-RU" sz="1600" dirty="0" smtClean="0"/>
              <a:t>Кристина </a:t>
            </a:r>
            <a:r>
              <a:rPr lang="ru-RU" sz="1600" dirty="0" err="1" smtClean="0"/>
              <a:t>Кабони</a:t>
            </a:r>
            <a:r>
              <a:rPr lang="ru-RU" sz="1600" dirty="0" smtClean="0"/>
              <a:t> дарит нам новую историю о потерянной связи между сестрами, которые находят свои корни, путешествуя между каналами Амстердама, по лондонским садам и пышным тосканским холмам. Айрис </a:t>
            </a:r>
            <a:r>
              <a:rPr lang="ru-RU" sz="1600" dirty="0" err="1" smtClean="0"/>
              <a:t>Донати</a:t>
            </a:r>
            <a:r>
              <a:rPr lang="ru-RU" sz="1600" dirty="0" smtClean="0"/>
              <a:t> не мыслит своей жизни без растений, именно они дают ей ощущение дома, которого у нее никогда не было - они с отцом постоянно переезжали с места на место. Конечно, она не может пропустить крупнейшую в мире выставку цветов, где неожиданно встречает девушку по имени Виола, как две капли воды похожую на нее. Сестры хотят выяснить, почему их разделили и они ничего не знали друг о друге. Ради разгадки тайны они отправляются в Италию, в средневековый городок, где между кипарисовыми аллеями и зелеными склонами находится старинный дом, окруженный бескрайним садом. Здесь им предстоит спасти сад, разгадать тайну, которая уходит корнями в прошлое семьи </a:t>
            </a:r>
            <a:r>
              <a:rPr lang="ru-RU" sz="1600" dirty="0" err="1" smtClean="0"/>
              <a:t>Донати</a:t>
            </a:r>
            <a:r>
              <a:rPr lang="ru-RU" sz="1600" dirty="0" smtClean="0"/>
              <a:t>, и обрести истинное счастье.</a:t>
            </a:r>
            <a:endParaRPr lang="ru-RU" sz="1600" dirty="0"/>
          </a:p>
        </p:txBody>
      </p:sp>
    </p:spTree>
    <p:extLst>
      <p:ext uri="{BB962C8B-B14F-4D97-AF65-F5344CB8AC3E}">
        <p14:creationId xmlns:p14="http://schemas.microsoft.com/office/powerpoint/2010/main" val="203442329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421" y="607455"/>
            <a:ext cx="3600401" cy="5661096"/>
          </a:xfrm>
          <a:prstGeom prst="rect">
            <a:avLst/>
          </a:prstGeom>
        </p:spPr>
      </p:pic>
      <p:sp>
        <p:nvSpPr>
          <p:cNvPr id="3" name="Прямоугольник 2"/>
          <p:cNvSpPr/>
          <p:nvPr/>
        </p:nvSpPr>
        <p:spPr>
          <a:xfrm>
            <a:off x="4427984" y="1052735"/>
            <a:ext cx="4173488" cy="4770537"/>
          </a:xfrm>
          <a:prstGeom prst="rect">
            <a:avLst/>
          </a:prstGeom>
        </p:spPr>
        <p:txBody>
          <a:bodyPr wrap="square">
            <a:spAutoFit/>
          </a:bodyPr>
          <a:lstStyle/>
          <a:p>
            <a:r>
              <a:rPr lang="ru-RU" sz="1600" dirty="0" smtClean="0"/>
              <a:t>Не оглядываясь на прошлое, до сих пор преследующее Гвен Проктор, она пытается двигаться вперед. Теперь Гвен – частный детектив, занимающийся тем, что у нее получается лучше всего, – решением чужих проблем. Но вот ей поручают дело, к которому она поначалу не знает, как поступиться. Три года назад в Теннесси бесследно исчез молодой человек. Зацепок почти не осталось. За исключением одной, почти безнадежной. Незадолго до своего исчезновения этот парень говорил, что хочет помочь одной очень набожной девушке… Гвен всегда готова ко всему – она привыкла спать чутко, а оружие постоянно держать под рукой. Но пока ей невдомек, насколько тесно это расследование окажется связано с ее предыдущей жизнью. И с жизнью людей, которых она так любит …</a:t>
            </a:r>
            <a:endParaRPr lang="ru-RU" sz="1600" dirty="0"/>
          </a:p>
        </p:txBody>
      </p:sp>
    </p:spTree>
    <p:extLst>
      <p:ext uri="{BB962C8B-B14F-4D97-AF65-F5344CB8AC3E}">
        <p14:creationId xmlns:p14="http://schemas.microsoft.com/office/powerpoint/2010/main" val="91733558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836712"/>
            <a:ext cx="3201225" cy="5157192"/>
          </a:xfrm>
          <a:prstGeom prst="rect">
            <a:avLst/>
          </a:prstGeom>
        </p:spPr>
      </p:pic>
      <p:sp>
        <p:nvSpPr>
          <p:cNvPr id="3" name="Прямоугольник 2"/>
          <p:cNvSpPr/>
          <p:nvPr/>
        </p:nvSpPr>
        <p:spPr>
          <a:xfrm>
            <a:off x="4139952" y="1556792"/>
            <a:ext cx="3960440" cy="3970318"/>
          </a:xfrm>
          <a:prstGeom prst="rect">
            <a:avLst/>
          </a:prstGeom>
        </p:spPr>
        <p:txBody>
          <a:bodyPr wrap="square">
            <a:spAutoFit/>
          </a:bodyPr>
          <a:lstStyle/>
          <a:p>
            <a:r>
              <a:rPr lang="ru-RU" dirty="0" smtClean="0"/>
              <a:t>В далекой неведомой стране дочь русского торговца Вареньку Бушуеву собираются принести в жертву кровавой богине Кали. Кто спасет юную красавицу, на кого ей надеяться? Может быть, о ней вспомнит тот, кто вместе с ней попал в руки к служителям Луны и во время странного обряда вызвал у Вари истинную страсть? Неужели то, что было между ней и Василием, останется только мучительным и сладостным воспоминанием?..</a:t>
            </a:r>
          </a:p>
          <a:p>
            <a:endParaRPr lang="ru-RU" dirty="0"/>
          </a:p>
        </p:txBody>
      </p:sp>
    </p:spTree>
    <p:extLst>
      <p:ext uri="{BB962C8B-B14F-4D97-AF65-F5344CB8AC3E}">
        <p14:creationId xmlns:p14="http://schemas.microsoft.com/office/powerpoint/2010/main" val="208057638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61610"/>
            <a:ext cx="3549589" cy="5584482"/>
          </a:xfrm>
          <a:prstGeom prst="rect">
            <a:avLst/>
          </a:prstGeom>
        </p:spPr>
      </p:pic>
      <p:sp>
        <p:nvSpPr>
          <p:cNvPr id="3" name="Прямоугольник 2"/>
          <p:cNvSpPr/>
          <p:nvPr/>
        </p:nvSpPr>
        <p:spPr>
          <a:xfrm>
            <a:off x="4644008" y="945472"/>
            <a:ext cx="3419872" cy="5016758"/>
          </a:xfrm>
          <a:prstGeom prst="rect">
            <a:avLst/>
          </a:prstGeom>
        </p:spPr>
        <p:txBody>
          <a:bodyPr wrap="square">
            <a:spAutoFit/>
          </a:bodyPr>
          <a:lstStyle/>
          <a:p>
            <a:r>
              <a:rPr lang="ru-RU" sz="1600" dirty="0" smtClean="0"/>
              <a:t>Однажды 17-летняя Марианна сбежала из родного городка – прочь от бойфренда </a:t>
            </a:r>
            <a:r>
              <a:rPr lang="ru-RU" sz="1600" dirty="0" err="1" smtClean="0"/>
              <a:t>Джесса</a:t>
            </a:r>
            <a:r>
              <a:rPr lang="ru-RU" sz="1600" dirty="0" smtClean="0"/>
              <a:t> и от того, что они совершили вместе. Но много лет спустя, вынужденная вернуться, чтобы ухаживать за больной матерью, она понимает: ничто не забыто. </a:t>
            </a:r>
            <a:r>
              <a:rPr lang="ru-RU" sz="1600" dirty="0" err="1" smtClean="0"/>
              <a:t>Джесс</a:t>
            </a:r>
            <a:r>
              <a:rPr lang="ru-RU" sz="1600" dirty="0" smtClean="0"/>
              <a:t> шантажирует и угрожает. </a:t>
            </a:r>
            <a:r>
              <a:rPr lang="ru-RU" sz="1600" dirty="0" err="1" smtClean="0"/>
              <a:t>Джесс</a:t>
            </a:r>
            <a:r>
              <a:rPr lang="ru-RU" sz="1600" dirty="0" smtClean="0"/>
              <a:t> не остановится ни перед чем, чтобы разрушить счастливую жизнь, которую Марианна создавала для себя столько лет. Однако Марианна тоже готова на многое, чтобы защитить себя и своих близких. Даже если ради этого придется заключить союз со злейшим врагом — женщиной, у которой есть собственные причины ненавидеть </a:t>
            </a:r>
            <a:r>
              <a:rPr lang="ru-RU" sz="1600" dirty="0" err="1" smtClean="0"/>
              <a:t>Джесса</a:t>
            </a:r>
            <a:r>
              <a:rPr lang="ru-RU" sz="1600" dirty="0" smtClean="0"/>
              <a:t> и желать, чтобы он замолчал...</a:t>
            </a:r>
            <a:endParaRPr lang="ru-RU" sz="1600" dirty="0"/>
          </a:p>
        </p:txBody>
      </p:sp>
    </p:spTree>
    <p:extLst>
      <p:ext uri="{BB962C8B-B14F-4D97-AF65-F5344CB8AC3E}">
        <p14:creationId xmlns:p14="http://schemas.microsoft.com/office/powerpoint/2010/main" val="119299693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092" y="692696"/>
            <a:ext cx="3452827" cy="5554757"/>
          </a:xfrm>
          <a:prstGeom prst="rect">
            <a:avLst/>
          </a:prstGeom>
        </p:spPr>
      </p:pic>
      <p:sp>
        <p:nvSpPr>
          <p:cNvPr id="3" name="Прямоугольник 2"/>
          <p:cNvSpPr/>
          <p:nvPr/>
        </p:nvSpPr>
        <p:spPr>
          <a:xfrm>
            <a:off x="4273806" y="692696"/>
            <a:ext cx="4608512" cy="5755422"/>
          </a:xfrm>
          <a:prstGeom prst="rect">
            <a:avLst/>
          </a:prstGeom>
        </p:spPr>
        <p:txBody>
          <a:bodyPr wrap="square">
            <a:spAutoFit/>
          </a:bodyPr>
          <a:lstStyle/>
          <a:p>
            <a:r>
              <a:rPr lang="ru-RU" sz="1600" dirty="0" smtClean="0"/>
              <a:t>Солен пожертвовала всем ради карьеры юриста: мечтами, друзьями, любовью. После внезапного самоубийства клиента она понимает, что не может продолжать эту гонку, потому что эмоционально выгорела. В попытках прийти в себя Солен обращается к психотерапии, и врач советует ей не думать о себе, а обратиться вовне, начать помогать другим. Неожиданно для себя она становится волонтером в странном месте под названием "Дворец женщины". Солен чувствует себя чужой и потерянной – она должна писать об этом месте, но, кажется, здесь ей никто не рад. Все постоялицы такие разные, незнакомые, необычные. Со временем она завоевывает их доверие, у нее появляются друзья – </a:t>
            </a:r>
            <a:r>
              <a:rPr lang="ru-RU" sz="1600" dirty="0" err="1" smtClean="0"/>
              <a:t>Синтия</a:t>
            </a:r>
            <a:r>
              <a:rPr lang="ru-RU" sz="1600" dirty="0" smtClean="0"/>
              <a:t>, </a:t>
            </a:r>
            <a:r>
              <a:rPr lang="ru-RU" sz="1600" dirty="0" err="1" smtClean="0"/>
              <a:t>Вивиан</a:t>
            </a:r>
            <a:r>
              <a:rPr lang="ru-RU" sz="1600" dirty="0" smtClean="0"/>
              <a:t>, </a:t>
            </a:r>
            <a:r>
              <a:rPr lang="ru-RU" sz="1600" dirty="0" err="1" smtClean="0"/>
              <a:t>Сумейя</a:t>
            </a:r>
            <a:r>
              <a:rPr lang="ru-RU" sz="1600" dirty="0" smtClean="0"/>
              <a:t>, Ирис. Все вдруг обретает смысл. Смысл, что когда-то вел вперед основательницу "Дворца женщин", </a:t>
            </a:r>
            <a:r>
              <a:rPr lang="ru-RU" sz="1600" dirty="0" err="1" smtClean="0"/>
              <a:t>Бланш</a:t>
            </a:r>
            <a:r>
              <a:rPr lang="ru-RU" sz="1600" dirty="0" smtClean="0"/>
              <a:t> </a:t>
            </a:r>
            <a:r>
              <a:rPr lang="ru-RU" sz="1600" dirty="0" err="1" smtClean="0"/>
              <a:t>Пейрон</a:t>
            </a:r>
            <a:r>
              <a:rPr lang="ru-RU" sz="1600" dirty="0" smtClean="0"/>
              <a:t>, боровшуюся за то, чтобы все брошенные, оставленные, попавшие в беду женщины обрели свое место. Теперь Солен продолжит дело </a:t>
            </a:r>
            <a:r>
              <a:rPr lang="ru-RU" sz="1600" dirty="0" err="1" smtClean="0"/>
              <a:t>Бланш</a:t>
            </a:r>
            <a:r>
              <a:rPr lang="ru-RU" sz="1600" dirty="0" smtClean="0"/>
              <a:t> и через годы исправит несправедливость, от которой пострадала та, что всех старалась защитить.</a:t>
            </a:r>
            <a:endParaRPr lang="ru-RU" sz="1600" dirty="0"/>
          </a:p>
        </p:txBody>
      </p:sp>
    </p:spTree>
    <p:extLst>
      <p:ext uri="{BB962C8B-B14F-4D97-AF65-F5344CB8AC3E}">
        <p14:creationId xmlns:p14="http://schemas.microsoft.com/office/powerpoint/2010/main" val="275194176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480524" cy="5472608"/>
          </a:xfrm>
          <a:prstGeom prst="rect">
            <a:avLst/>
          </a:prstGeom>
        </p:spPr>
      </p:pic>
      <p:sp>
        <p:nvSpPr>
          <p:cNvPr id="3" name="Прямоугольник 2"/>
          <p:cNvSpPr/>
          <p:nvPr/>
        </p:nvSpPr>
        <p:spPr>
          <a:xfrm>
            <a:off x="4139952" y="692696"/>
            <a:ext cx="4496941" cy="5632311"/>
          </a:xfrm>
          <a:prstGeom prst="rect">
            <a:avLst/>
          </a:prstGeom>
        </p:spPr>
        <p:txBody>
          <a:bodyPr wrap="square">
            <a:spAutoFit/>
          </a:bodyPr>
          <a:lstStyle/>
          <a:p>
            <a:r>
              <a:rPr lang="ru-RU" dirty="0" smtClean="0"/>
              <a:t>Австралия, первая треть двадцатого века. Страна еще благоденствует, еще живет ритмами джаза и танго, хотя вот-вот "тучные годы" сменятся черной полосой кризиса. Однако каким бы ни было время, никакие испытания не в силах погасить волю к жизни четырех дочерей пастора </a:t>
            </a:r>
            <a:r>
              <a:rPr lang="ru-RU" dirty="0" err="1" smtClean="0"/>
              <a:t>Латимера</a:t>
            </a:r>
            <a:r>
              <a:rPr lang="ru-RU" dirty="0" smtClean="0"/>
              <a:t> и их готовность рискнуть всем ради права воплотить в жизнь свои мечты. Блестящая карьера и светский успех, страстная любовь и радость материнства. У них будет все. Как будут и трагические потери, и жестокие разочарования, и крутые повороты судьбы, когда все придется начинать с самого начала… Четыре сестры. Четыре истории жизни… Колин </a:t>
            </a:r>
            <a:r>
              <a:rPr lang="ru-RU" dirty="0" err="1" smtClean="0"/>
              <a:t>Маккалоу</a:t>
            </a:r>
            <a:r>
              <a:rPr lang="ru-RU" dirty="0" smtClean="0"/>
              <a:t> вновь дарит читателям целый мир, в котором каждый найдет что-то необыкновенно важное лично для себя. </a:t>
            </a:r>
          </a:p>
          <a:p>
            <a:endParaRPr lang="ru-RU" dirty="0"/>
          </a:p>
        </p:txBody>
      </p:sp>
    </p:spTree>
    <p:extLst>
      <p:ext uri="{BB962C8B-B14F-4D97-AF65-F5344CB8AC3E}">
        <p14:creationId xmlns:p14="http://schemas.microsoft.com/office/powerpoint/2010/main" val="86069942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596206"/>
            <a:ext cx="3273751" cy="5683596"/>
          </a:xfrm>
          <a:prstGeom prst="rect">
            <a:avLst/>
          </a:prstGeom>
        </p:spPr>
      </p:pic>
      <p:sp>
        <p:nvSpPr>
          <p:cNvPr id="3" name="Прямоугольник 2"/>
          <p:cNvSpPr/>
          <p:nvPr/>
        </p:nvSpPr>
        <p:spPr>
          <a:xfrm>
            <a:off x="4355976" y="1052736"/>
            <a:ext cx="4283968" cy="4770537"/>
          </a:xfrm>
          <a:prstGeom prst="rect">
            <a:avLst/>
          </a:prstGeom>
        </p:spPr>
        <p:txBody>
          <a:bodyPr wrap="square">
            <a:spAutoFit/>
          </a:bodyPr>
          <a:lstStyle/>
          <a:p>
            <a:r>
              <a:rPr lang="ru-RU" sz="1600" dirty="0" smtClean="0"/>
              <a:t>Чудесный вид на купола и минареты древнего прекрасного города Алеппо открывался из окон дома на холме. В доме жила семья, самая обычная: муж был пчеловодом, жена рисовала картины и воспитывала маленького сына. Жизнь текла размеренно и счастливо, и хотелось верить, что так будет всегда. Но в Сирию пришла война. Она разрушила не только город, но и хрупкий семейный мирок. Пережитый ужас, долгие скитания и унижения заставили близких людей отдалиться друг от друга, замкнуться в своем горе... О том, каких усилий стоит снова научиться жить, рассказывает роман Кристи </a:t>
            </a:r>
            <a:r>
              <a:rPr lang="ru-RU" sz="1600" dirty="0" err="1" smtClean="0"/>
              <a:t>Лефтери</a:t>
            </a:r>
            <a:r>
              <a:rPr lang="ru-RU" sz="1600" dirty="0" smtClean="0"/>
              <a:t>. В его основу легли подлинные истории тех, кто оказался в афинском центре беженцев, где автор работала волонтером. По ее словам, это книга о глубочайшей потере, но также о любви и пути к свету. </a:t>
            </a:r>
            <a:endParaRPr lang="ru-RU" sz="1600" dirty="0"/>
          </a:p>
        </p:txBody>
      </p:sp>
    </p:spTree>
    <p:extLst>
      <p:ext uri="{BB962C8B-B14F-4D97-AF65-F5344CB8AC3E}">
        <p14:creationId xmlns:p14="http://schemas.microsoft.com/office/powerpoint/2010/main" val="266728175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64704"/>
            <a:ext cx="3388932" cy="5328592"/>
          </a:xfrm>
          <a:prstGeom prst="rect">
            <a:avLst/>
          </a:prstGeom>
        </p:spPr>
      </p:pic>
      <p:sp>
        <p:nvSpPr>
          <p:cNvPr id="5" name="Прямоугольник 4"/>
          <p:cNvSpPr/>
          <p:nvPr/>
        </p:nvSpPr>
        <p:spPr>
          <a:xfrm>
            <a:off x="4211960" y="188640"/>
            <a:ext cx="4572000" cy="6247864"/>
          </a:xfrm>
          <a:prstGeom prst="rect">
            <a:avLst/>
          </a:prstGeom>
        </p:spPr>
        <p:txBody>
          <a:bodyPr>
            <a:spAutoFit/>
          </a:bodyPr>
          <a:lstStyle/>
          <a:p>
            <a:r>
              <a:rPr lang="ru-RU" sz="1600" dirty="0" smtClean="0"/>
              <a:t>1931 год. Великая депрессия. Люди теряют все, что у них было: работу, дом, землю, семью и средства к существованию. Репортер Эллис Рид делает снимок двух мальчиков на фоне обветшалого дома в сельской местности и только позже замечает рядом вывеску "ПРОДАЮТСЯ ДВОЕ ДЕТЕЙ". У Эллиса появляется шанс написать статью, которая получит широкий резонанс и принесет славу. Ему придется принять трудное решение, ведь он подвергнет этих людей унижению из-за финансовых трудностей. Последствия публикации этого снимка будут невероятными и непредсказуемыми. Преследуемая своими собственными тайнами, секретарь редакции </a:t>
            </a:r>
            <a:r>
              <a:rPr lang="ru-RU" sz="1600" dirty="0" err="1" smtClean="0"/>
              <a:t>Лилиан</a:t>
            </a:r>
            <a:r>
              <a:rPr lang="ru-RU" sz="1600" dirty="0" smtClean="0"/>
              <a:t> </a:t>
            </a:r>
            <a:r>
              <a:rPr lang="ru-RU" sz="1600" dirty="0" err="1" smtClean="0"/>
              <a:t>Палмер</a:t>
            </a:r>
            <a:r>
              <a:rPr lang="ru-RU" sz="1600" dirty="0" smtClean="0"/>
              <a:t> видит в фотографии нечто большее, чем просто хорошую историю. Вместе с Ридом они решают исправить ошибки прошлого и собрать воедино разрушенную семью, рискуя всем, что им дорого. Вдохновленный настоящей газетной фотографией, которая ошеломила читателей по всей стране, этот трогательный роман рассказывает историю в кадре и за объективом — об амбициях, любви и далеко идущих последствиях наших действий. </a:t>
            </a:r>
            <a:endParaRPr lang="ru-RU" sz="1600" dirty="0"/>
          </a:p>
        </p:txBody>
      </p:sp>
    </p:spTree>
    <p:extLst>
      <p:ext uri="{BB962C8B-B14F-4D97-AF65-F5344CB8AC3E}">
        <p14:creationId xmlns:p14="http://schemas.microsoft.com/office/powerpoint/2010/main" val="270653847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01031"/>
            <a:ext cx="3456384" cy="5434651"/>
          </a:xfrm>
          <a:prstGeom prst="rect">
            <a:avLst/>
          </a:prstGeom>
        </p:spPr>
      </p:pic>
      <p:sp>
        <p:nvSpPr>
          <p:cNvPr id="3" name="Прямоугольник 2"/>
          <p:cNvSpPr/>
          <p:nvPr/>
        </p:nvSpPr>
        <p:spPr>
          <a:xfrm>
            <a:off x="4556829" y="663757"/>
            <a:ext cx="3672408" cy="5509200"/>
          </a:xfrm>
          <a:prstGeom prst="rect">
            <a:avLst/>
          </a:prstGeom>
        </p:spPr>
        <p:txBody>
          <a:bodyPr wrap="square">
            <a:spAutoFit/>
          </a:bodyPr>
          <a:lstStyle/>
          <a:p>
            <a:r>
              <a:rPr lang="ru-RU" sz="1600" dirty="0" smtClean="0"/>
              <a:t>Двадцать лет назад серийный убийца, прозванный прессой </a:t>
            </a:r>
            <a:r>
              <a:rPr lang="ru-RU" sz="1600" dirty="0" err="1" smtClean="0"/>
              <a:t>Шептальщиком</a:t>
            </a:r>
            <a:r>
              <a:rPr lang="ru-RU" sz="1600" dirty="0" smtClean="0"/>
              <a:t>, устроил для жителей маленького английского городка </a:t>
            </a:r>
            <a:r>
              <a:rPr lang="ru-RU" sz="1600" dirty="0" err="1" smtClean="0"/>
              <a:t>Фезербэнк</a:t>
            </a:r>
            <a:r>
              <a:rPr lang="ru-RU" sz="1600" dirty="0" smtClean="0"/>
              <a:t> настоящий ад. Он похищал маленьких мальчиков, нашептывая посулы и обещания в их открытые окна. А потом жестоко убивал. Убийцу поймали, и вот уже много лет как его упрятали за решетку. В городке воцарился покой. Именно поэтому сюда решили переехать писатель Том Кеннеди со своим сыном </a:t>
            </a:r>
            <a:r>
              <a:rPr lang="ru-RU" sz="1600" dirty="0" err="1" smtClean="0"/>
              <a:t>Джейком</a:t>
            </a:r>
            <a:r>
              <a:rPr lang="ru-RU" sz="1600" dirty="0" smtClean="0"/>
              <a:t>. После недавней трагедии в их семье, покой – это как раз то, что им нужно. И тут в городе пропадает еще один мальчик. Стало известно, что днем ранее он слышал чей-то шепот за своим окном. Давний ужас, похоже, вернулся… Но кто сделал это – если маньяк сидит в тюрьме? И кто будет следующей жертвой? Может быть, </a:t>
            </a:r>
            <a:r>
              <a:rPr lang="ru-RU" sz="1600" dirty="0" err="1" smtClean="0"/>
              <a:t>Джейк</a:t>
            </a:r>
            <a:r>
              <a:rPr lang="ru-RU" sz="1600" dirty="0" smtClean="0"/>
              <a:t>?  </a:t>
            </a:r>
            <a:endParaRPr lang="ru-RU" sz="1600" dirty="0"/>
          </a:p>
        </p:txBody>
      </p:sp>
    </p:spTree>
    <p:extLst>
      <p:ext uri="{BB962C8B-B14F-4D97-AF65-F5344CB8AC3E}">
        <p14:creationId xmlns:p14="http://schemas.microsoft.com/office/powerpoint/2010/main" val="2247679114"/>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789" y="692696"/>
            <a:ext cx="3528392" cy="5473508"/>
          </a:xfrm>
          <a:prstGeom prst="rect">
            <a:avLst/>
          </a:prstGeom>
        </p:spPr>
      </p:pic>
      <p:sp>
        <p:nvSpPr>
          <p:cNvPr id="3" name="Прямоугольник 2"/>
          <p:cNvSpPr/>
          <p:nvPr/>
        </p:nvSpPr>
        <p:spPr>
          <a:xfrm>
            <a:off x="4427984" y="692696"/>
            <a:ext cx="4211960" cy="5509200"/>
          </a:xfrm>
          <a:prstGeom prst="rect">
            <a:avLst/>
          </a:prstGeom>
        </p:spPr>
        <p:txBody>
          <a:bodyPr wrap="square">
            <a:spAutoFit/>
          </a:bodyPr>
          <a:lstStyle/>
          <a:p>
            <a:r>
              <a:rPr lang="ru-RU" sz="1600" dirty="0" smtClean="0"/>
              <a:t>Удивительные истории открытия и появления различных названий, самые интересные свойства и самые неожиданные области применения ста восемнадцати кирпичиков мироздания – от водорода, ключевого элемента нашей Вселенной, до сверхтяжелых элементов, полученных в количестве нескольких атомов. Какой химический элемент назван в честь гоблинов? Сколько раз был "открыт" технеций? Почему когда-то даже ученые мужи путали марганец с магнием и свинец с молибденом? Что такое "</a:t>
            </a:r>
            <a:r>
              <a:rPr lang="ru-RU" sz="1600" dirty="0" err="1" smtClean="0"/>
              <a:t>трансфермиевые</a:t>
            </a:r>
            <a:r>
              <a:rPr lang="ru-RU" sz="1600" dirty="0" smtClean="0"/>
              <a:t> войны"? Есть ли в наших квартирах и офисах источники радиации? Что будет, если съесть половину микрограмма теллура? Ответы на эти и другие вопросы можно найти в новой книге Аркадия </a:t>
            </a:r>
            <a:r>
              <a:rPr lang="ru-RU" sz="1600" dirty="0" err="1" smtClean="0"/>
              <a:t>Курамшина</a:t>
            </a:r>
            <a:r>
              <a:rPr lang="ru-RU" sz="1600" dirty="0" smtClean="0"/>
              <a:t> "Химические элементы для безнадежных гуманитариев". И тем, кто давно знает и любит химию, и тем, кто только собирается постигать великую науку, книга подарит невероятные впечатления! </a:t>
            </a:r>
            <a:endParaRPr lang="ru-RU" sz="1600" dirty="0"/>
          </a:p>
        </p:txBody>
      </p:sp>
    </p:spTree>
    <p:extLst>
      <p:ext uri="{BB962C8B-B14F-4D97-AF65-F5344CB8AC3E}">
        <p14:creationId xmlns:p14="http://schemas.microsoft.com/office/powerpoint/2010/main" val="53278430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886" y="764704"/>
            <a:ext cx="4002055" cy="5328592"/>
          </a:xfrm>
          <a:prstGeom prst="rect">
            <a:avLst/>
          </a:prstGeom>
        </p:spPr>
      </p:pic>
      <p:sp>
        <p:nvSpPr>
          <p:cNvPr id="3" name="Прямоугольник 2"/>
          <p:cNvSpPr/>
          <p:nvPr/>
        </p:nvSpPr>
        <p:spPr>
          <a:xfrm>
            <a:off x="4860032" y="1129206"/>
            <a:ext cx="4067944" cy="4801314"/>
          </a:xfrm>
          <a:prstGeom prst="rect">
            <a:avLst/>
          </a:prstGeom>
        </p:spPr>
        <p:txBody>
          <a:bodyPr wrap="square">
            <a:spAutoFit/>
          </a:bodyPr>
          <a:lstStyle/>
          <a:p>
            <a:r>
              <a:rPr lang="ru-RU" dirty="0" smtClean="0"/>
              <a:t>Птицы - одни из самых уникальных созданий на земле, вся их жизнь удивительна и непредсказуема. С древних времен люди восхищались возможностями этих животных, поклонялись им и воспевали их красоту. Парадоксально, но именно из-за разрушительного воздействия человека на природу птицы исчезают все быстрее. </a:t>
            </a:r>
            <a:r>
              <a:rPr lang="ru-RU" dirty="0" err="1" smtClean="0"/>
              <a:t>Грегуар</a:t>
            </a:r>
            <a:r>
              <a:rPr lang="ru-RU" dirty="0" smtClean="0"/>
              <a:t> Лоис, орнитолог парижского Национального музея естественной истории, увлекательно рассказывает в своей книге о том, кто же такие — эти изумительные птицы, раскрывает тайны их существования и страстно призывает их защищать. </a:t>
            </a:r>
          </a:p>
          <a:p>
            <a:endParaRPr lang="ru-RU" dirty="0"/>
          </a:p>
        </p:txBody>
      </p:sp>
    </p:spTree>
    <p:extLst>
      <p:ext uri="{BB962C8B-B14F-4D97-AF65-F5344CB8AC3E}">
        <p14:creationId xmlns:p14="http://schemas.microsoft.com/office/powerpoint/2010/main" val="422532324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252772"/>
            <a:ext cx="3433635" cy="4392488"/>
          </a:xfrm>
          <a:prstGeom prst="rect">
            <a:avLst/>
          </a:prstGeom>
        </p:spPr>
      </p:pic>
      <p:sp>
        <p:nvSpPr>
          <p:cNvPr id="3" name="Прямоугольник 2"/>
          <p:cNvSpPr/>
          <p:nvPr/>
        </p:nvSpPr>
        <p:spPr>
          <a:xfrm>
            <a:off x="3995936" y="510349"/>
            <a:ext cx="4572000" cy="5909310"/>
          </a:xfrm>
          <a:prstGeom prst="rect">
            <a:avLst/>
          </a:prstGeom>
        </p:spPr>
        <p:txBody>
          <a:bodyPr>
            <a:spAutoFit/>
          </a:bodyPr>
          <a:lstStyle/>
          <a:p>
            <a:r>
              <a:rPr lang="ru-RU" dirty="0" smtClean="0"/>
              <a:t>Татьяна </a:t>
            </a:r>
            <a:r>
              <a:rPr lang="ru-RU" dirty="0" err="1" smtClean="0"/>
              <a:t>Вовкушевская</a:t>
            </a:r>
            <a:r>
              <a:rPr lang="ru-RU" dirty="0" smtClean="0"/>
              <a:t> — серебряный призер ежегодного конкурса индустрии рукоделия, творчества и хобби "Золотая пуговица" 2016 в номинации "Лучшая книга по рукоделию, творчеству и хобби в России". Яркие, цветные и многоугольные мотивы, связанные крючком, захватили внимание многих рукодельниц. Кому не хочется связать для дома красочный плед или пополнить свой гардероб модной и авторской шалью? Татьяна </a:t>
            </a:r>
            <a:r>
              <a:rPr lang="ru-RU" dirty="0" err="1" smtClean="0"/>
              <a:t>Вовкушевская</a:t>
            </a:r>
            <a:r>
              <a:rPr lang="ru-RU" dirty="0" smtClean="0"/>
              <a:t> представляет свою коллекцию вязаного </a:t>
            </a:r>
            <a:r>
              <a:rPr lang="ru-RU" dirty="0" err="1" smtClean="0"/>
              <a:t>пэчворка</a:t>
            </a:r>
            <a:r>
              <a:rPr lang="ru-RU" dirty="0" smtClean="0"/>
              <a:t>: пледы, подушки, косметички и кошельки, салфетки и подставки для кухни, шарфы и шали. Пошаговые описания, подробные и красочные схемы, яркие иллюстрации порадуют любую рукодельницу, а жизнь наполнится красивыми вещами. Позвольте себе приятный отдых, расслабление и отвлечение от суеты повседневности.</a:t>
            </a:r>
            <a:endParaRPr lang="ru-RU" dirty="0"/>
          </a:p>
        </p:txBody>
      </p:sp>
    </p:spTree>
    <p:extLst>
      <p:ext uri="{BB962C8B-B14F-4D97-AF65-F5344CB8AC3E}">
        <p14:creationId xmlns:p14="http://schemas.microsoft.com/office/powerpoint/2010/main" val="272781268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052736"/>
            <a:ext cx="3120189" cy="4896544"/>
          </a:xfrm>
          <a:prstGeom prst="rect">
            <a:avLst/>
          </a:prstGeom>
        </p:spPr>
      </p:pic>
      <p:sp>
        <p:nvSpPr>
          <p:cNvPr id="3" name="Прямоугольник 2"/>
          <p:cNvSpPr/>
          <p:nvPr/>
        </p:nvSpPr>
        <p:spPr>
          <a:xfrm>
            <a:off x="3635896" y="404664"/>
            <a:ext cx="5256584" cy="6124754"/>
          </a:xfrm>
          <a:prstGeom prst="rect">
            <a:avLst/>
          </a:prstGeom>
        </p:spPr>
        <p:txBody>
          <a:bodyPr wrap="square">
            <a:spAutoFit/>
          </a:bodyPr>
          <a:lstStyle/>
          <a:p>
            <a:r>
              <a:rPr lang="ru-RU" sz="1400" dirty="0" err="1" smtClean="0"/>
              <a:t>Коронавирус</a:t>
            </a:r>
            <a:r>
              <a:rPr lang="ru-RU" sz="1400" dirty="0" smtClean="0"/>
              <a:t>-убийца С2019-nCoV появился в Китае в конце 2019 года. На 1 марта 2020, согласно статистике, зафиксировано около 83 000 случаев заболевания. Лечения – нет, вакцины – нет, количество летальных исходов исчисляется тысячами. Откуда же взялся неизвестный науке вирус? Книга, которую вы держите в руках написана в соавторстве с ведущими врачами, биологами и даже сотрудниками разведки. Расширенное и дополненное издание содержит новые главы и ответы на новые вопросы: · Как на нас влияют опасные вирусы? Могут ли они отчасти управлять нашим сознанием? · Как защитить себя с помощью вакцинации? · Могут ли ГМО-культуры уничтожить все натуральное сельское хозяйство и спровоцировать мировой голод? Данная книга содержит QR-коды со ссылками на полезные и интересные видео. По официальной версии, источник заражения – рыбный рынок. Роковая случайность: кто-то торговал мясом диких животных, кто-то не вымыл руки перед едой… Можно ли доверять этой версии? – Вирус оказался в полной готовности для передачи от человека к человеку. Как такое возможно? – Что говорят участники и очевидцы о странностях этой трагедии, которая произошла зимой 2019-2020 в китайском городе Ухань? – Есть ли основания заявлять, что истинное количество жертв нового </a:t>
            </a:r>
            <a:r>
              <a:rPr lang="ru-RU" sz="1400" dirty="0" err="1" smtClean="0"/>
              <a:t>коронавируса</a:t>
            </a:r>
            <a:r>
              <a:rPr lang="ru-RU" sz="1400" dirty="0" smtClean="0"/>
              <a:t> - в десятки раз больше, и оно будет стремительно расти? – Может ли человечеству грозить смертельная пандемия? В опасности ли Россия? – Как уберечься от страшного недуга и как уберечь детей? С первых дней вспышки документалист и телеведущий Игорь Прокопенко с тремя съемочными группами ведет расследование непосредственно в Китае, а также в Москве и Новосибирске, где изучают самые опасные вирусы.  </a:t>
            </a:r>
            <a:endParaRPr lang="ru-RU" sz="1400" dirty="0"/>
          </a:p>
        </p:txBody>
      </p:sp>
    </p:spTree>
    <p:extLst>
      <p:ext uri="{BB962C8B-B14F-4D97-AF65-F5344CB8AC3E}">
        <p14:creationId xmlns:p14="http://schemas.microsoft.com/office/powerpoint/2010/main" val="287121273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92696"/>
            <a:ext cx="3526320" cy="5544616"/>
          </a:xfrm>
          <a:prstGeom prst="rect">
            <a:avLst/>
          </a:prstGeom>
        </p:spPr>
      </p:pic>
      <p:sp>
        <p:nvSpPr>
          <p:cNvPr id="5" name="Прямоугольник 4"/>
          <p:cNvSpPr/>
          <p:nvPr/>
        </p:nvSpPr>
        <p:spPr>
          <a:xfrm>
            <a:off x="4427984" y="548680"/>
            <a:ext cx="4471102" cy="6186309"/>
          </a:xfrm>
          <a:prstGeom prst="rect">
            <a:avLst/>
          </a:prstGeom>
        </p:spPr>
        <p:txBody>
          <a:bodyPr wrap="square">
            <a:spAutoFit/>
          </a:bodyPr>
          <a:lstStyle/>
          <a:p>
            <a:r>
              <a:rPr lang="ru-RU" dirty="0" smtClean="0"/>
              <a:t>Питерская домохозяйка Надежда Лебедева по просьбе бывшей коллеги, угодившей в больницу, согласилась пожить в ее загородном доме и присмотреть за собакой. Успокаивающие пейзажи, свежий воздух, тишина и благодать – что может быть лучше для городского жителя, уставшего от суеты и мечтающего окунуться в атмосферу спокойствия? Однако судьба в очередной раз приготовила госпоже Лебедевой опасное приключение. В обычном деревенском доме начинают происходить странные события: появляется и исчезает труп, обнаруживаются следы присутствия чужого человека. Но Надежда Николаевна уверена: никакой мистики здесь нет. А найденный секретный ход только подтвердил ее догадку. Будучи по природе любознательной и имея авантюрный характер, она с головой окунулась в разгадку тайны старого дома…</a:t>
            </a:r>
            <a:endParaRPr lang="ru-RU" dirty="0"/>
          </a:p>
        </p:txBody>
      </p:sp>
    </p:spTree>
    <p:extLst>
      <p:ext uri="{BB962C8B-B14F-4D97-AF65-F5344CB8AC3E}">
        <p14:creationId xmlns:p14="http://schemas.microsoft.com/office/powerpoint/2010/main" val="324524121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243" y="836712"/>
            <a:ext cx="3472408" cy="5256584"/>
          </a:xfrm>
          <a:prstGeom prst="rect">
            <a:avLst/>
          </a:prstGeom>
        </p:spPr>
      </p:pic>
      <p:sp>
        <p:nvSpPr>
          <p:cNvPr id="3" name="Прямоугольник 2"/>
          <p:cNvSpPr/>
          <p:nvPr/>
        </p:nvSpPr>
        <p:spPr>
          <a:xfrm>
            <a:off x="4069468" y="476672"/>
            <a:ext cx="4804320" cy="6124754"/>
          </a:xfrm>
          <a:prstGeom prst="rect">
            <a:avLst/>
          </a:prstGeom>
        </p:spPr>
        <p:txBody>
          <a:bodyPr wrap="square">
            <a:spAutoFit/>
          </a:bodyPr>
          <a:lstStyle/>
          <a:p>
            <a:r>
              <a:rPr lang="ru-RU" sz="1400" dirty="0" smtClean="0"/>
              <a:t>Как много мы знаем о медицине прошлого? О принципах лечения болезней, появлении лекарств и хирургических методов? Не так уж много на самом деле, ведь самый первый вопрос, который возникает у шокированного читателя, – как люди вообще жили в то время, когда медицина и религия были, по сути, тождественны друг другу? Ужас, да и только… Как трудно жилось тогда человеку, когда просто выжить после болезни – уже великая удача и достижение! История медицины – важнейшая часть истории человечества, не менее интересная, чем история завоеваний, переворотов и революций. Знания, касающиеся лечения болезней, появились еще в первобытные времена, и с тех пор за много веков и в рамках развития разных культур медицина невероятно изменилась. Как справлялись с болезнями в Древнем Египте и чем разительно отличалась медицина Древней Индии? Почему китайские врачеватели с точки зрения современных знаний о человеческом теле были более правы, чем врачи во времена Средневековья в Европе? Как справлялись с эпидемиями целые города и народы и как общество встретило первые новости о создании вакцин? Теперь у вас есть возможность проследить за всеми этими изменениями, потому что вы держите в руках самый полный из существующих ныне обзоров по истории медицины. Странно, увлекательно, необъяснимо, шокирующе… – как еще вы назовете те случаи и ситуации, которые стали переломными моментами в развитии медицинских знаний? Выбор за вами. </a:t>
            </a:r>
            <a:endParaRPr lang="ru-RU" sz="1400" dirty="0"/>
          </a:p>
        </p:txBody>
      </p:sp>
    </p:spTree>
    <p:extLst>
      <p:ext uri="{BB962C8B-B14F-4D97-AF65-F5344CB8AC3E}">
        <p14:creationId xmlns:p14="http://schemas.microsoft.com/office/powerpoint/2010/main" val="204088941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364" y="701312"/>
            <a:ext cx="4154224" cy="5391984"/>
          </a:xfrm>
          <a:prstGeom prst="rect">
            <a:avLst/>
          </a:prstGeom>
        </p:spPr>
      </p:pic>
      <p:sp>
        <p:nvSpPr>
          <p:cNvPr id="3" name="Прямоугольник 2"/>
          <p:cNvSpPr/>
          <p:nvPr/>
        </p:nvSpPr>
        <p:spPr>
          <a:xfrm>
            <a:off x="4536686" y="830317"/>
            <a:ext cx="4427984" cy="5262979"/>
          </a:xfrm>
          <a:prstGeom prst="rect">
            <a:avLst/>
          </a:prstGeom>
        </p:spPr>
        <p:txBody>
          <a:bodyPr wrap="square">
            <a:spAutoFit/>
          </a:bodyPr>
          <a:lstStyle/>
          <a:p>
            <a:r>
              <a:rPr lang="ru-RU" sz="1600" dirty="0" smtClean="0"/>
              <a:t>В этой уникальной энциклопедии собрана вся необходимая информация о пчеловодстве, которая будет полезна самому широкому кругу читателей – и тем, кто занимается разведением пчел, и тем, кто только собирается овладеть этим увлекательным хобби, и тем, кто </a:t>
            </a:r>
            <a:r>
              <a:rPr lang="ru-RU" sz="1600" dirty="0" err="1" smtClean="0"/>
              <a:t>ипользует</a:t>
            </a:r>
            <a:r>
              <a:rPr lang="ru-RU" sz="1600" dirty="0" smtClean="0"/>
              <a:t> мед и другие продукты пчеловодства в лечебных целях. Здесь содержатся исчерпывающие сведения не только по организации пасеки и уходу за пчелиными семьями, биологии пчел, диагностике и лечению их болезней, но и по истории </a:t>
            </a:r>
            <a:r>
              <a:rPr lang="ru-RU" sz="1600" dirty="0" err="1" smtClean="0"/>
              <a:t>пчеловождения</a:t>
            </a:r>
            <a:r>
              <a:rPr lang="ru-RU" sz="1600" dirty="0" smtClean="0"/>
              <a:t>, зимовке пчел и даже кочевому пчеловодству. Вы познакомитесь со всеми аспектами успешного пчеловодства, а практические советы известного автора помогут избежать главных ошибок, которые позволят сделать ваше увлечение пчеловодством не только приятным, но и доходным предприятием</a:t>
            </a:r>
            <a:r>
              <a:rPr lang="ru-RU" sz="1600" dirty="0"/>
              <a:t>.</a:t>
            </a:r>
            <a:endParaRPr lang="ru-RU" sz="1600" dirty="0" smtClean="0"/>
          </a:p>
          <a:p>
            <a:endParaRPr lang="ru-RU" sz="1600" dirty="0"/>
          </a:p>
        </p:txBody>
      </p:sp>
    </p:spTree>
    <p:extLst>
      <p:ext uri="{BB962C8B-B14F-4D97-AF65-F5344CB8AC3E}">
        <p14:creationId xmlns:p14="http://schemas.microsoft.com/office/powerpoint/2010/main" val="346155507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91163"/>
            <a:ext cx="3971577" cy="5328592"/>
          </a:xfrm>
          <a:prstGeom prst="rect">
            <a:avLst/>
          </a:prstGeom>
        </p:spPr>
      </p:pic>
      <p:sp>
        <p:nvSpPr>
          <p:cNvPr id="3" name="Прямоугольник 2"/>
          <p:cNvSpPr/>
          <p:nvPr/>
        </p:nvSpPr>
        <p:spPr>
          <a:xfrm>
            <a:off x="4860032" y="1054802"/>
            <a:ext cx="3491880" cy="4801314"/>
          </a:xfrm>
          <a:prstGeom prst="rect">
            <a:avLst/>
          </a:prstGeom>
        </p:spPr>
        <p:txBody>
          <a:bodyPr wrap="square">
            <a:spAutoFit/>
          </a:bodyPr>
          <a:lstStyle/>
          <a:p>
            <a:r>
              <a:rPr lang="ru-RU" dirty="0" smtClean="0"/>
              <a:t>Люди XXI века с рождения окружены технологиями и машинами. Сейчас мы можем мгновенно связаться с другими людьми в любой точке земного шара, следить за </a:t>
            </a:r>
            <a:r>
              <a:rPr lang="ru-RU" dirty="0" err="1" smtClean="0"/>
              <a:t>зкспериментами</a:t>
            </a:r>
            <a:r>
              <a:rPr lang="ru-RU" dirty="0" smtClean="0"/>
              <a:t> на Международной космической станции, смотреть Олимпийские игры, не выходя из дома, летать в далёкие страны за несколько часов. ЭТА КНИГА РАССКАЖЕТ О ТОМ, КАК ПОЯВИЛАСЬ ТЕХНИКА, ДЕЛАЮЩАЯ ЖИЗНЬ ТАКОЙ УДОБНОЙ, И КАКИЕ ТЕХНОЛОГИИ СДЕЛАЛИ ВОЗМОЖНЫМ ЕЁ ПОЯВЛЕНИЕ.</a:t>
            </a:r>
            <a:endParaRPr lang="ru-RU" dirty="0"/>
          </a:p>
        </p:txBody>
      </p:sp>
    </p:spTree>
    <p:extLst>
      <p:ext uri="{BB962C8B-B14F-4D97-AF65-F5344CB8AC3E}">
        <p14:creationId xmlns:p14="http://schemas.microsoft.com/office/powerpoint/2010/main" val="2471656519"/>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539" y="808136"/>
            <a:ext cx="3359998" cy="5322913"/>
          </a:xfrm>
          <a:prstGeom prst="rect">
            <a:avLst/>
          </a:prstGeom>
        </p:spPr>
      </p:pic>
      <p:sp>
        <p:nvSpPr>
          <p:cNvPr id="3" name="Прямоугольник 2"/>
          <p:cNvSpPr/>
          <p:nvPr/>
        </p:nvSpPr>
        <p:spPr>
          <a:xfrm>
            <a:off x="4427984" y="864410"/>
            <a:ext cx="4283968" cy="5078313"/>
          </a:xfrm>
          <a:prstGeom prst="rect">
            <a:avLst/>
          </a:prstGeom>
        </p:spPr>
        <p:txBody>
          <a:bodyPr wrap="square">
            <a:spAutoFit/>
          </a:bodyPr>
          <a:lstStyle/>
          <a:p>
            <a:r>
              <a:rPr lang="ru-RU" dirty="0" smtClean="0"/>
              <a:t>Красавица Софи </a:t>
            </a:r>
            <a:r>
              <a:rPr lang="ru-RU" dirty="0" err="1" smtClean="0"/>
              <a:t>Кэмпбелл</a:t>
            </a:r>
            <a:r>
              <a:rPr lang="ru-RU" dirty="0" smtClean="0"/>
              <a:t> по праву считалась легендой карточного клуба "Вега", – ни одному мужчине еще не удалось победить ее за игорным столом. А потому, когда новичок в клубе Джек </a:t>
            </a:r>
            <a:r>
              <a:rPr lang="ru-RU" dirty="0" err="1" smtClean="0"/>
              <a:t>Линдевилл</a:t>
            </a:r>
            <a:r>
              <a:rPr lang="ru-RU" dirty="0" smtClean="0"/>
              <a:t>, герцог </a:t>
            </a:r>
            <a:r>
              <a:rPr lang="ru-RU" dirty="0" err="1" smtClean="0"/>
              <a:t>Вэр</a:t>
            </a:r>
            <a:r>
              <a:rPr lang="ru-RU" dirty="0" smtClean="0"/>
              <a:t>, делает ей шокирующее предложение, – выиграть сумасшедшую сумму в пять тысяч фунтов или провести, в случае проигрыша, с ним неделю в загородном поместье, она легкомысленно соглашается… и проигрывает. Не зря говорят: "Не везет в игре – повезет в любви". Очень скоро Софи понимает, что искушенному соблазнителю Джеку удалось покорить ее. Но много ли счастья принесет ей эта тайная любовь к человеку, уже помолвленному с другой?..</a:t>
            </a:r>
            <a:endParaRPr lang="ru-RU" dirty="0"/>
          </a:p>
        </p:txBody>
      </p:sp>
    </p:spTree>
    <p:extLst>
      <p:ext uri="{BB962C8B-B14F-4D97-AF65-F5344CB8AC3E}">
        <p14:creationId xmlns:p14="http://schemas.microsoft.com/office/powerpoint/2010/main" val="3279595761"/>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910" y="764704"/>
            <a:ext cx="3425026" cy="5429549"/>
          </a:xfrm>
          <a:prstGeom prst="rect">
            <a:avLst/>
          </a:prstGeom>
        </p:spPr>
      </p:pic>
      <p:sp>
        <p:nvSpPr>
          <p:cNvPr id="3" name="Прямоугольник 2"/>
          <p:cNvSpPr/>
          <p:nvPr/>
        </p:nvSpPr>
        <p:spPr>
          <a:xfrm>
            <a:off x="4427984" y="1640656"/>
            <a:ext cx="4248472" cy="3970318"/>
          </a:xfrm>
          <a:prstGeom prst="rect">
            <a:avLst/>
          </a:prstGeom>
        </p:spPr>
        <p:txBody>
          <a:bodyPr wrap="square">
            <a:spAutoFit/>
          </a:bodyPr>
          <a:lstStyle/>
          <a:p>
            <a:r>
              <a:rPr lang="ru-RU" dirty="0" smtClean="0"/>
              <a:t>Для одинокой Лары труппа родного театра – единственная семья. Но в семье, как говорится, не без урода, и вот уже самая настоящая трагедия разыгрывается не на сцене, а за кулисами. Актрисам кто-то подливает смертельный яд, супругу режиссера выбрасывают из окна, прима получает удар ножом – и всякий раз где-то рядом находится сама Лара. Может, охотятся именно за ней? Но кто и почему? Возможно, разгадку подскажет письмо французского нотариуса, сообщающего об оставленном Ларе наследстве…</a:t>
            </a:r>
            <a:endParaRPr lang="ru-RU" dirty="0"/>
          </a:p>
        </p:txBody>
      </p:sp>
    </p:spTree>
    <p:extLst>
      <p:ext uri="{BB962C8B-B14F-4D97-AF65-F5344CB8AC3E}">
        <p14:creationId xmlns:p14="http://schemas.microsoft.com/office/powerpoint/2010/main" val="287190532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9904</Words>
  <Application>Microsoft Office PowerPoint</Application>
  <PresentationFormat>Экран (4:3)</PresentationFormat>
  <Paragraphs>75</Paragraphs>
  <Slides>72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72</vt:i4>
      </vt:variant>
    </vt:vector>
  </HeadingPairs>
  <TitlesOfParts>
    <vt:vector size="7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42</cp:revision>
  <dcterms:created xsi:type="dcterms:W3CDTF">2020-09-22T09:57:37Z</dcterms:created>
  <dcterms:modified xsi:type="dcterms:W3CDTF">2020-12-18T06:30:16Z</dcterms:modified>
</cp:coreProperties>
</file>