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4"/>
  </p:notesMasterIdLst>
  <p:sldIdLst>
    <p:sldId id="291" r:id="rId2"/>
    <p:sldId id="258" r:id="rId3"/>
    <p:sldId id="278" r:id="rId4"/>
    <p:sldId id="268" r:id="rId5"/>
    <p:sldId id="271" r:id="rId6"/>
    <p:sldId id="281" r:id="rId7"/>
    <p:sldId id="257" r:id="rId8"/>
    <p:sldId id="297" r:id="rId9"/>
    <p:sldId id="263" r:id="rId10"/>
    <p:sldId id="259" r:id="rId11"/>
    <p:sldId id="260" r:id="rId12"/>
    <p:sldId id="289" r:id="rId13"/>
    <p:sldId id="261" r:id="rId14"/>
    <p:sldId id="264" r:id="rId15"/>
    <p:sldId id="265" r:id="rId16"/>
    <p:sldId id="266" r:id="rId17"/>
    <p:sldId id="267" r:id="rId18"/>
    <p:sldId id="279" r:id="rId19"/>
    <p:sldId id="269" r:id="rId20"/>
    <p:sldId id="270" r:id="rId21"/>
    <p:sldId id="272" r:id="rId22"/>
    <p:sldId id="273" r:id="rId23"/>
    <p:sldId id="274" r:id="rId24"/>
    <p:sldId id="275" r:id="rId25"/>
    <p:sldId id="262" r:id="rId26"/>
    <p:sldId id="276" r:id="rId27"/>
    <p:sldId id="277" r:id="rId28"/>
    <p:sldId id="256" r:id="rId29"/>
    <p:sldId id="282" r:id="rId30"/>
    <p:sldId id="280" r:id="rId31"/>
    <p:sldId id="283" r:id="rId32"/>
    <p:sldId id="284" r:id="rId33"/>
    <p:sldId id="285" r:id="rId34"/>
    <p:sldId id="286" r:id="rId35"/>
    <p:sldId id="287" r:id="rId36"/>
    <p:sldId id="288" r:id="rId37"/>
    <p:sldId id="290" r:id="rId38"/>
    <p:sldId id="292" r:id="rId39"/>
    <p:sldId id="293" r:id="rId40"/>
    <p:sldId id="294" r:id="rId41"/>
    <p:sldId id="295" r:id="rId42"/>
    <p:sldId id="296"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24" autoAdjust="0"/>
  </p:normalViewPr>
  <p:slideViewPr>
    <p:cSldViewPr>
      <p:cViewPr varScale="1">
        <p:scale>
          <a:sx n="65" d="100"/>
          <a:sy n="65" d="100"/>
        </p:scale>
        <p:origin x="-1306" y="-77"/>
      </p:cViewPr>
      <p:guideLst>
        <p:guide orient="horz" pos="2160"/>
        <p:guide pos="2880"/>
      </p:guideLst>
    </p:cSldViewPr>
  </p:slideViewPr>
  <p:outlineViewPr>
    <p:cViewPr>
      <p:scale>
        <a:sx n="33" d="100"/>
        <a:sy n="33" d="100"/>
      </p:scale>
      <p:origin x="0" y="571"/>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F577DC-B415-4178-895B-8C51156D2FDF}" type="datetimeFigureOut">
              <a:rPr lang="ru-RU" smtClean="0"/>
              <a:t>12.08.2020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4BA751-4E66-46EF-9143-399B43410696}" type="slidenum">
              <a:rPr lang="ru-RU" smtClean="0"/>
              <a:t>‹#›</a:t>
            </a:fld>
            <a:endParaRPr lang="ru-RU"/>
          </a:p>
        </p:txBody>
      </p:sp>
    </p:spTree>
    <p:extLst>
      <p:ext uri="{BB962C8B-B14F-4D97-AF65-F5344CB8AC3E}">
        <p14:creationId xmlns:p14="http://schemas.microsoft.com/office/powerpoint/2010/main" val="3930170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C855D86-D444-4ACA-94DB-6F8781CB052A}" type="datetimeFigureOut">
              <a:rPr lang="ru-RU" smtClean="0"/>
              <a:t>12.08.2020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84B352-3C89-4B2B-B92E-35DDF540A20F}"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C855D86-D444-4ACA-94DB-6F8781CB052A}" type="datetimeFigureOut">
              <a:rPr lang="ru-RU" smtClean="0"/>
              <a:t>12.08.2020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84B352-3C89-4B2B-B92E-35DDF540A20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C855D86-D444-4ACA-94DB-6F8781CB052A}" type="datetimeFigureOut">
              <a:rPr lang="ru-RU" smtClean="0"/>
              <a:t>12.08.2020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84B352-3C89-4B2B-B92E-35DDF540A20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C855D86-D444-4ACA-94DB-6F8781CB052A}" type="datetimeFigureOut">
              <a:rPr lang="ru-RU" smtClean="0"/>
              <a:t>12.08.2020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84B352-3C89-4B2B-B92E-35DDF540A20F}"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C855D86-D444-4ACA-94DB-6F8781CB052A}" type="datetimeFigureOut">
              <a:rPr lang="ru-RU" smtClean="0"/>
              <a:t>12.08.2020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84B352-3C89-4B2B-B92E-35DDF540A20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C855D86-D444-4ACA-94DB-6F8781CB052A}" type="datetimeFigureOut">
              <a:rPr lang="ru-RU" smtClean="0"/>
              <a:t>12.08.2020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984B352-3C89-4B2B-B92E-35DDF540A20F}"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C855D86-D444-4ACA-94DB-6F8781CB052A}" type="datetimeFigureOut">
              <a:rPr lang="ru-RU" smtClean="0"/>
              <a:t>12.08.2020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984B352-3C89-4B2B-B92E-35DDF540A20F}"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C855D86-D444-4ACA-94DB-6F8781CB052A}" type="datetimeFigureOut">
              <a:rPr lang="ru-RU" smtClean="0"/>
              <a:t>12.08.2020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984B352-3C89-4B2B-B92E-35DDF540A20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855D86-D444-4ACA-94DB-6F8781CB052A}" type="datetimeFigureOut">
              <a:rPr lang="ru-RU" smtClean="0"/>
              <a:t>12.08.2020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984B352-3C89-4B2B-B92E-35DDF540A20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C855D86-D444-4ACA-94DB-6F8781CB052A}" type="datetimeFigureOut">
              <a:rPr lang="ru-RU" smtClean="0"/>
              <a:t>12.08.2020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984B352-3C89-4B2B-B92E-35DDF540A20F}"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C855D86-D444-4ACA-94DB-6F8781CB052A}" type="datetimeFigureOut">
              <a:rPr lang="ru-RU" smtClean="0"/>
              <a:t>12.08.2020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984B352-3C89-4B2B-B92E-35DDF540A20F}"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C855D86-D444-4ACA-94DB-6F8781CB052A}" type="datetimeFigureOut">
              <a:rPr lang="ru-RU" smtClean="0"/>
              <a:t>12.08.2020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984B352-3C89-4B2B-B92E-35DDF540A20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476672"/>
            <a:ext cx="8897439" cy="16486951"/>
          </a:xfrm>
          <a:prstGeom prst="rect">
            <a:avLst/>
          </a:prstGeom>
          <a:noFill/>
        </p:spPr>
        <p:txBody>
          <a:bodyPr wrap="square" rtlCol="0">
            <a:spAutoFit/>
          </a:bodyPr>
          <a:lstStyle/>
          <a:p>
            <a:r>
              <a:rPr lang="ru-RU" sz="9600" dirty="0" smtClean="0">
                <a:solidFill>
                  <a:srgbClr val="C00000"/>
                </a:solidFill>
                <a:latin typeface="Bookman Old Style" pitchFamily="18" charset="0"/>
              </a:rPr>
              <a:t>КНИЖНЫЕ </a:t>
            </a:r>
            <a:br>
              <a:rPr lang="ru-RU" sz="9600" dirty="0" smtClean="0">
                <a:solidFill>
                  <a:srgbClr val="C00000"/>
                </a:solidFill>
                <a:latin typeface="Bookman Old Style" pitchFamily="18" charset="0"/>
              </a:rPr>
            </a:br>
            <a:r>
              <a:rPr lang="ru-RU" sz="9600" dirty="0" smtClean="0">
                <a:solidFill>
                  <a:srgbClr val="C00000"/>
                </a:solidFill>
                <a:latin typeface="Bookman Old Style" pitchFamily="18" charset="0"/>
              </a:rPr>
              <a:t>НОВИНКИ</a:t>
            </a:r>
            <a:br>
              <a:rPr lang="ru-RU" sz="9600" dirty="0" smtClean="0">
                <a:solidFill>
                  <a:srgbClr val="C00000"/>
                </a:solidFill>
                <a:latin typeface="Bookman Old Style" pitchFamily="18" charset="0"/>
              </a:rPr>
            </a:br>
            <a:r>
              <a:rPr lang="ru-RU" sz="9600" dirty="0" smtClean="0">
                <a:solidFill>
                  <a:srgbClr val="C00000"/>
                </a:solidFill>
                <a:latin typeface="Bookman Old Style" pitchFamily="18" charset="0"/>
              </a:rPr>
              <a:t>МБА</a:t>
            </a:r>
          </a:p>
          <a:p>
            <a:endParaRPr lang="ru-RU" sz="9600" dirty="0">
              <a:solidFill>
                <a:srgbClr val="C00000"/>
              </a:solidFill>
              <a:latin typeface="Bookman Old Style" pitchFamily="18" charset="0"/>
            </a:endParaRPr>
          </a:p>
          <a:p>
            <a:endParaRPr lang="ru-RU" sz="9600" dirty="0" smtClean="0">
              <a:solidFill>
                <a:srgbClr val="C00000"/>
              </a:solidFill>
              <a:latin typeface="Bookman Old Style" pitchFamily="18" charset="0"/>
            </a:endParaRPr>
          </a:p>
          <a:p>
            <a:endParaRPr lang="ru-RU" sz="9600" dirty="0">
              <a:solidFill>
                <a:srgbClr val="C00000"/>
              </a:solidFill>
              <a:latin typeface="Bookman Old Style" pitchFamily="18" charset="0"/>
            </a:endParaRPr>
          </a:p>
          <a:p>
            <a:endParaRPr lang="ru-RU" sz="9600" dirty="0" smtClean="0">
              <a:solidFill>
                <a:srgbClr val="C00000"/>
              </a:solidFill>
              <a:latin typeface="Bookman Old Style" pitchFamily="18" charset="0"/>
            </a:endParaRPr>
          </a:p>
          <a:p>
            <a:endParaRPr lang="ru-RU" sz="9600" dirty="0">
              <a:solidFill>
                <a:srgbClr val="C00000"/>
              </a:solidFill>
              <a:latin typeface="Bookman Old Style" pitchFamily="18" charset="0"/>
            </a:endParaRPr>
          </a:p>
          <a:p>
            <a:endParaRPr lang="ru-RU" sz="9600" dirty="0" smtClean="0">
              <a:solidFill>
                <a:srgbClr val="C00000"/>
              </a:solidFill>
              <a:latin typeface="Bookman Old Style" pitchFamily="18" charset="0"/>
            </a:endParaRPr>
          </a:p>
          <a:p>
            <a:endParaRPr lang="ru-RU" sz="9600" dirty="0">
              <a:solidFill>
                <a:srgbClr val="C00000"/>
              </a:solidFill>
              <a:latin typeface="Bookman Old Style" pitchFamily="18" charset="0"/>
            </a:endParaRPr>
          </a:p>
          <a:p>
            <a:endParaRPr lang="ru-RU" sz="9600" dirty="0">
              <a:solidFill>
                <a:srgbClr val="C00000"/>
              </a:solidFill>
              <a:latin typeface="Bookman Old Style" pitchFamily="18" charset="0"/>
            </a:endParaRPr>
          </a:p>
        </p:txBody>
      </p:sp>
      <p:sp>
        <p:nvSpPr>
          <p:cNvPr id="5" name="TextBox 4"/>
          <p:cNvSpPr txBox="1"/>
          <p:nvPr/>
        </p:nvSpPr>
        <p:spPr>
          <a:xfrm>
            <a:off x="1191145" y="5414117"/>
            <a:ext cx="2333993" cy="830997"/>
          </a:xfrm>
          <a:prstGeom prst="rect">
            <a:avLst/>
          </a:prstGeom>
          <a:noFill/>
        </p:spPr>
        <p:txBody>
          <a:bodyPr wrap="square" rtlCol="0">
            <a:spAutoFit/>
          </a:bodyPr>
          <a:lstStyle/>
          <a:p>
            <a:r>
              <a:rPr lang="ru-RU" sz="2400" dirty="0" smtClean="0">
                <a:solidFill>
                  <a:srgbClr val="00B050"/>
                </a:solidFill>
              </a:rPr>
              <a:t>МКУК ЛМПРБ</a:t>
            </a:r>
            <a:br>
              <a:rPr lang="ru-RU" sz="2400" dirty="0" smtClean="0">
                <a:solidFill>
                  <a:srgbClr val="00B050"/>
                </a:solidFill>
              </a:rPr>
            </a:br>
            <a:r>
              <a:rPr lang="ru-RU" sz="2400" dirty="0" smtClean="0">
                <a:solidFill>
                  <a:srgbClr val="00B050"/>
                </a:solidFill>
              </a:rPr>
              <a:t>АВГУСТ 2020</a:t>
            </a:r>
            <a:endParaRPr lang="ru-RU" sz="2400" dirty="0">
              <a:solidFill>
                <a:srgbClr val="00B050"/>
              </a:solidFill>
            </a:endParaRPr>
          </a:p>
        </p:txBody>
      </p:sp>
      <p:pic>
        <p:nvPicPr>
          <p:cNvPr id="7" name="Рисунок 6"/>
          <p:cNvPicPr>
            <a:picLocks noChangeAspect="1"/>
          </p:cNvPicPr>
          <p:nvPr/>
        </p:nvPicPr>
        <p:blipFill>
          <a:blip r:embed="rId2" cstate="print">
            <a:clrChange>
              <a:clrFrom>
                <a:srgbClr val="FAFFFF"/>
              </a:clrFrom>
              <a:clrTo>
                <a:srgbClr val="FAFFFF">
                  <a:alpha val="0"/>
                </a:srgbClr>
              </a:clrTo>
            </a:clrChange>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067945" y="3263557"/>
            <a:ext cx="4446590" cy="3557273"/>
          </a:xfrm>
          <a:prstGeom prst="rect">
            <a:avLst/>
          </a:prstGeom>
        </p:spPr>
      </p:pic>
    </p:spTree>
    <p:extLst>
      <p:ext uri="{BB962C8B-B14F-4D97-AF65-F5344CB8AC3E}">
        <p14:creationId xmlns:p14="http://schemas.microsoft.com/office/powerpoint/2010/main" val="1368240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433" y="946520"/>
            <a:ext cx="3286658" cy="5184528"/>
          </a:xfrm>
          <a:prstGeom prst="rect">
            <a:avLst/>
          </a:prstGeom>
        </p:spPr>
      </p:pic>
      <p:sp>
        <p:nvSpPr>
          <p:cNvPr id="5" name="Прямоугольник 4"/>
          <p:cNvSpPr/>
          <p:nvPr/>
        </p:nvSpPr>
        <p:spPr>
          <a:xfrm>
            <a:off x="3779912" y="764704"/>
            <a:ext cx="4968552" cy="5078313"/>
          </a:xfrm>
          <a:prstGeom prst="rect">
            <a:avLst/>
          </a:prstGeom>
        </p:spPr>
        <p:txBody>
          <a:bodyPr wrap="square">
            <a:spAutoFit/>
          </a:bodyPr>
          <a:lstStyle/>
          <a:p>
            <a:r>
              <a:rPr lang="ru-RU" dirty="0" smtClean="0"/>
              <a:t>Логика англичан в XVI – XVII веках была незатейлива: если нет своего, нужно отнять чужое. Так при королеве Елизавете пиратство (т.е. морской грабеж, убийства и насилие) было возведено в ранг доблестного служения отечеству и всячески поощрялось. Англичане поставили пиратское ремесло буквально на конвейер, превратив его в отрасль государственной индустрии, которую активно спонсировали и богатые купцы, и знатные лорды. И сама королева Елизавета, кстати. В 1562 пират Джон </a:t>
            </a:r>
            <a:r>
              <a:rPr lang="ru-RU" dirty="0" err="1" smtClean="0"/>
              <a:t>Хоукинс</a:t>
            </a:r>
            <a:r>
              <a:rPr lang="ru-RU" dirty="0" smtClean="0"/>
              <a:t> привез в Англию более тысячи чернокожих рабов. За успехи в новом для Англии бизнесе Елизавета присвоила ему звание адмирала. Кроме того, она официально разрешили ему включить в свой фамильный герб изображение негра в </a:t>
            </a:r>
            <a:r>
              <a:rPr lang="ru-RU" dirty="0" smtClean="0"/>
              <a:t>цепях…</a:t>
            </a:r>
            <a:endParaRPr lang="ru-RU" dirty="0" smtClean="0"/>
          </a:p>
          <a:p>
            <a:endParaRPr lang="ru-RU" dirty="0"/>
          </a:p>
        </p:txBody>
      </p:sp>
    </p:spTree>
    <p:extLst>
      <p:ext uri="{BB962C8B-B14F-4D97-AF65-F5344CB8AC3E}">
        <p14:creationId xmlns:p14="http://schemas.microsoft.com/office/powerpoint/2010/main" val="5743407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008819"/>
            <a:ext cx="3240360" cy="5106085"/>
          </a:xfrm>
          <a:prstGeom prst="rect">
            <a:avLst/>
          </a:prstGeom>
        </p:spPr>
      </p:pic>
      <p:sp>
        <p:nvSpPr>
          <p:cNvPr id="5" name="Прямоугольник 4"/>
          <p:cNvSpPr/>
          <p:nvPr/>
        </p:nvSpPr>
        <p:spPr>
          <a:xfrm>
            <a:off x="3707904" y="1196752"/>
            <a:ext cx="5112568" cy="4247317"/>
          </a:xfrm>
          <a:prstGeom prst="rect">
            <a:avLst/>
          </a:prstGeom>
        </p:spPr>
        <p:txBody>
          <a:bodyPr wrap="square">
            <a:spAutoFit/>
          </a:bodyPr>
          <a:lstStyle/>
          <a:p>
            <a:r>
              <a:rPr lang="ru-RU" dirty="0" smtClean="0"/>
              <a:t>Современные англичане забыли о многих своих гнусных "изобретениях", например, об институте "</a:t>
            </a:r>
            <a:r>
              <a:rPr lang="ru-RU" dirty="0" err="1" smtClean="0"/>
              <a:t>сервентов</a:t>
            </a:r>
            <a:r>
              <a:rPr lang="ru-RU" dirty="0" smtClean="0"/>
              <a:t>" XVII века. За сто с лишним лет Британия насильно отправила в Америку в общей сложности 50 000 белых рабов – своих граждан! Их перевозили в битком набитых трюмах, в которых оголодавшие люди охотились за корабельными крысами, а иногда доведенные голодом до безумия пассажиры поедали трупы умерших спутников. Число белых рабов превышало число черных. Данные по Вирджинии за 1683 год гласят о трех тысячах черных рабов и двенадцати тысяч белых. И наконец, самая неприглядная страница в истории </a:t>
            </a:r>
            <a:r>
              <a:rPr lang="ru-RU" dirty="0" err="1" smtClean="0"/>
              <a:t>сервентов</a:t>
            </a:r>
            <a:r>
              <a:rPr lang="ru-RU" dirty="0" smtClean="0"/>
              <a:t>: в колонии из Англии насильно отправляли детей</a:t>
            </a:r>
            <a:r>
              <a:rPr lang="ru-RU" dirty="0" smtClean="0"/>
              <a:t>...</a:t>
            </a:r>
            <a:endParaRPr lang="ru-RU" dirty="0"/>
          </a:p>
        </p:txBody>
      </p:sp>
    </p:spTree>
    <p:extLst>
      <p:ext uri="{BB962C8B-B14F-4D97-AF65-F5344CB8AC3E}">
        <p14:creationId xmlns:p14="http://schemas.microsoft.com/office/powerpoint/2010/main" val="3941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548680"/>
            <a:ext cx="3462369" cy="5445224"/>
          </a:xfrm>
          <a:prstGeom prst="rect">
            <a:avLst/>
          </a:prstGeom>
        </p:spPr>
      </p:pic>
      <p:sp>
        <p:nvSpPr>
          <p:cNvPr id="3" name="Прямоугольник 2"/>
          <p:cNvSpPr/>
          <p:nvPr/>
        </p:nvSpPr>
        <p:spPr>
          <a:xfrm>
            <a:off x="4067944" y="1412777"/>
            <a:ext cx="4608512" cy="3693319"/>
          </a:xfrm>
          <a:prstGeom prst="rect">
            <a:avLst/>
          </a:prstGeom>
        </p:spPr>
        <p:txBody>
          <a:bodyPr wrap="square">
            <a:spAutoFit/>
          </a:bodyPr>
          <a:lstStyle/>
          <a:p>
            <a:r>
              <a:rPr lang="ru-RU" dirty="0" smtClean="0"/>
              <a:t>"Со мной такого точно не случится", "выдумка, так в жизни не бывает" — часто повторяем мы, слушая историю чужой жизни и не понимая, что судьба уже стоит за плечом и посмеивается, готовясь преподнести сюрприз или планируя розыгрыш. Жизнь иногда напоминает мне маленького ребенка – ласкового и нежного, в то же время капризного и невыносимого. Иногда злого и беспощадного, не знающего границ дозволенного. И уже через минуту – дарящего такое счастье, что хочется умереть. </a:t>
            </a:r>
            <a:endParaRPr lang="ru-RU" dirty="0"/>
          </a:p>
        </p:txBody>
      </p:sp>
    </p:spTree>
    <p:extLst>
      <p:ext uri="{BB962C8B-B14F-4D97-AF65-F5344CB8AC3E}">
        <p14:creationId xmlns:p14="http://schemas.microsoft.com/office/powerpoint/2010/main" val="2506743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836711"/>
            <a:ext cx="3528392" cy="5551457"/>
          </a:xfrm>
          <a:prstGeom prst="rect">
            <a:avLst/>
          </a:prstGeom>
        </p:spPr>
      </p:pic>
      <p:sp>
        <p:nvSpPr>
          <p:cNvPr id="5" name="Прямоугольник 4"/>
          <p:cNvSpPr/>
          <p:nvPr/>
        </p:nvSpPr>
        <p:spPr>
          <a:xfrm>
            <a:off x="3923928" y="1268760"/>
            <a:ext cx="4896544" cy="3970318"/>
          </a:xfrm>
          <a:prstGeom prst="rect">
            <a:avLst/>
          </a:prstGeom>
        </p:spPr>
        <p:txBody>
          <a:bodyPr wrap="square">
            <a:spAutoFit/>
          </a:bodyPr>
          <a:lstStyle/>
          <a:p>
            <a:endParaRPr lang="ru-RU" dirty="0" smtClean="0"/>
          </a:p>
          <a:p>
            <a:r>
              <a:rPr lang="ru-RU" dirty="0" smtClean="0"/>
              <a:t>Клуб "Хрусталь" считался лучшим в городе. Матвей Абрамов хотел отдохнуть, выпить и, если повезет, с кем-нибудь познакомиться. Но вечер не заладился, и он собрался домой один, когда оказалось, что в "Хрустале" убили женщину... Пришлось следователю Абрамову подключаться к расследованию. А через неделю тем же способом убили мужчину, но уже не в пафосном клубе, а в ДК машиностроителей, где проходили вечера для тех, кому за тридцать. Эти преступления явно связаны, хотя жертвы существовали в разных мирах... Или все же </a:t>
            </a:r>
            <a:r>
              <a:rPr lang="ru-RU" dirty="0" smtClean="0"/>
              <a:t>нет?</a:t>
            </a:r>
            <a:endParaRPr lang="ru-RU" dirty="0"/>
          </a:p>
        </p:txBody>
      </p:sp>
    </p:spTree>
    <p:extLst>
      <p:ext uri="{BB962C8B-B14F-4D97-AF65-F5344CB8AC3E}">
        <p14:creationId xmlns:p14="http://schemas.microsoft.com/office/powerpoint/2010/main" val="76056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771549"/>
            <a:ext cx="3384376" cy="5314901"/>
          </a:xfrm>
          <a:prstGeom prst="rect">
            <a:avLst/>
          </a:prstGeom>
        </p:spPr>
      </p:pic>
      <p:sp>
        <p:nvSpPr>
          <p:cNvPr id="3" name="Прямоугольник 2"/>
          <p:cNvSpPr/>
          <p:nvPr/>
        </p:nvSpPr>
        <p:spPr>
          <a:xfrm>
            <a:off x="4355976" y="404664"/>
            <a:ext cx="4572000" cy="5909310"/>
          </a:xfrm>
          <a:prstGeom prst="rect">
            <a:avLst/>
          </a:prstGeom>
        </p:spPr>
        <p:txBody>
          <a:bodyPr>
            <a:spAutoFit/>
          </a:bodyPr>
          <a:lstStyle/>
          <a:p>
            <a:endParaRPr lang="ru-RU" dirty="0" smtClean="0"/>
          </a:p>
          <a:p>
            <a:r>
              <a:rPr lang="ru-RU" dirty="0" smtClean="0"/>
              <a:t>Героине романа Юлии Гуриной Нине кажется, что она потеряла себя и заблудилась в собственном доме. Второй брак, второй ребенок, декрет, утраченные амбиции, видимое семейное благополучие и совершенно не соответствующая этому изнанка. Из оцепенения героиню выводит случайная встреча с первой любовью. Нина влюбляется безрассудно, как человек, считавший, что в жизни уже никогда не произойдет ничего потрясающего. Однако бегство в мечту оказывается невозможным. Автор откровенно пишет об инфантилизме, капитуляции перед действительностью и страшной для многих теме ВИЧ, которая сегодня ближе к каждому из нас, чем хотелось бы, — честно, предельно откровенно. Точные заметки про сегодняшнюю жизнь, запакованные в острый сюжет </a:t>
            </a:r>
            <a:endParaRPr lang="ru-RU" dirty="0"/>
          </a:p>
        </p:txBody>
      </p:sp>
    </p:spTree>
    <p:extLst>
      <p:ext uri="{BB962C8B-B14F-4D97-AF65-F5344CB8AC3E}">
        <p14:creationId xmlns:p14="http://schemas.microsoft.com/office/powerpoint/2010/main" val="3256394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476671"/>
            <a:ext cx="3567358" cy="5655568"/>
          </a:xfrm>
          <a:prstGeom prst="rect">
            <a:avLst/>
          </a:prstGeom>
        </p:spPr>
      </p:pic>
      <p:sp>
        <p:nvSpPr>
          <p:cNvPr id="3" name="Прямоугольник 2"/>
          <p:cNvSpPr/>
          <p:nvPr/>
        </p:nvSpPr>
        <p:spPr>
          <a:xfrm>
            <a:off x="4139952" y="672965"/>
            <a:ext cx="4572000" cy="5262979"/>
          </a:xfrm>
          <a:prstGeom prst="rect">
            <a:avLst/>
          </a:prstGeom>
        </p:spPr>
        <p:txBody>
          <a:bodyPr>
            <a:spAutoFit/>
          </a:bodyPr>
          <a:lstStyle/>
          <a:p>
            <a:r>
              <a:rPr lang="ru-RU" sz="1600" dirty="0" smtClean="0"/>
              <a:t>Никогда не говори: "никогда". Иван Павлович и предположить не мог, что заведет собаку. И вот теперь его любимая Демьянка заболела. Ветеринар назначает пациентке лечебное плавание. Непростая задача заставить </a:t>
            </a:r>
            <a:r>
              <a:rPr lang="ru-RU" sz="1600" dirty="0" err="1" smtClean="0"/>
              <a:t>псинку</a:t>
            </a:r>
            <a:r>
              <a:rPr lang="ru-RU" sz="1600" dirty="0" smtClean="0"/>
              <a:t> пересекать ванну кролем. И дело, которое сейчас расследует </a:t>
            </a:r>
            <a:r>
              <a:rPr lang="ru-RU" sz="1600" dirty="0" err="1" smtClean="0"/>
              <a:t>Подушкин</a:t>
            </a:r>
            <a:r>
              <a:rPr lang="ru-RU" sz="1600" dirty="0" smtClean="0"/>
              <a:t> тоже нелегкое. Преподаватель музыки Зинаида Маркина просит выяснить обстоятельства исчезновения ее невестки Светланы. Та улетела заграницу отдыхать на море и в первый же день пропала. Местная полиция решила, что Света утонула, отправившись купаться после нескольких коктейлей. Но Маркина уверена: невестку убили… Да еще Элеонора (да-да, она воскресла из мертвых) крайне недовольна памятником, который на ее могиле поставил </a:t>
            </a:r>
            <a:r>
              <a:rPr lang="ru-RU" sz="1600" dirty="0" err="1" smtClean="0"/>
              <a:t>Подушкин</a:t>
            </a:r>
            <a:r>
              <a:rPr lang="ru-RU" sz="1600" dirty="0" smtClean="0"/>
              <a:t>. Что тут можно сказать? Держись, Иван Павлович, тьма сгущается перед рассветом, ты непременно во всем разберешься.</a:t>
            </a:r>
            <a:endParaRPr lang="ru-RU" sz="1600" dirty="0"/>
          </a:p>
        </p:txBody>
      </p:sp>
    </p:spTree>
    <p:extLst>
      <p:ext uri="{BB962C8B-B14F-4D97-AF65-F5344CB8AC3E}">
        <p14:creationId xmlns:p14="http://schemas.microsoft.com/office/powerpoint/2010/main" val="2474542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496296"/>
            <a:ext cx="3600400" cy="5707951"/>
          </a:xfrm>
          <a:prstGeom prst="rect">
            <a:avLst/>
          </a:prstGeom>
        </p:spPr>
      </p:pic>
      <p:sp>
        <p:nvSpPr>
          <p:cNvPr id="3" name="Прямоугольник 2"/>
          <p:cNvSpPr/>
          <p:nvPr/>
        </p:nvSpPr>
        <p:spPr>
          <a:xfrm>
            <a:off x="4283968" y="718781"/>
            <a:ext cx="4572000" cy="5262979"/>
          </a:xfrm>
          <a:prstGeom prst="rect">
            <a:avLst/>
          </a:prstGeom>
        </p:spPr>
        <p:txBody>
          <a:bodyPr>
            <a:spAutoFit/>
          </a:bodyPr>
          <a:lstStyle/>
          <a:p>
            <a:r>
              <a:rPr lang="ru-RU" sz="1600" dirty="0" smtClean="0"/>
              <a:t>Никогда не говори: "никогда". Иван Павлович и предположить не мог, что заведет собаку. И вот теперь его любимая Демьянка заболела. Ветеринар назначает пациентке лечебное плавание. Непростая задача заставить </a:t>
            </a:r>
            <a:r>
              <a:rPr lang="ru-RU" sz="1600" dirty="0" err="1" smtClean="0"/>
              <a:t>псинку</a:t>
            </a:r>
            <a:r>
              <a:rPr lang="ru-RU" sz="1600" dirty="0" smtClean="0"/>
              <a:t> пересекать ванну кролем. И дело, которое сейчас расследует </a:t>
            </a:r>
            <a:r>
              <a:rPr lang="ru-RU" sz="1600" dirty="0" err="1" smtClean="0"/>
              <a:t>Подушкин</a:t>
            </a:r>
            <a:r>
              <a:rPr lang="ru-RU" sz="1600" dirty="0" smtClean="0"/>
              <a:t> тоже нелегкое. Преподаватель музыки Зинаида Маркина просит выяснить обстоятельства исчезновения ее невестки Светланы. Та улетела заграницу отдыхать на море и в первый же день пропала. Местная полиция решила, что Света утонула, отправившись купаться после нескольких коктейлей. Но Маркина уверена: невестку убили… Да еще Элеонора (да-да, она воскресла из мертвых) крайне недовольна памятником, который на ее могиле поставил </a:t>
            </a:r>
            <a:r>
              <a:rPr lang="ru-RU" sz="1600" dirty="0" err="1" smtClean="0"/>
              <a:t>Подушкин</a:t>
            </a:r>
            <a:r>
              <a:rPr lang="ru-RU" sz="1600" dirty="0" smtClean="0"/>
              <a:t>. Что тут можно сказать? Держись, Иван Павлович, тьма сгущается перед рассветом, ты непременно во всем разберешься.</a:t>
            </a:r>
            <a:endParaRPr lang="ru-RU" sz="1600" dirty="0"/>
          </a:p>
        </p:txBody>
      </p:sp>
    </p:spTree>
    <p:extLst>
      <p:ext uri="{BB962C8B-B14F-4D97-AF65-F5344CB8AC3E}">
        <p14:creationId xmlns:p14="http://schemas.microsoft.com/office/powerpoint/2010/main" val="179523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56691"/>
            <a:ext cx="3553865" cy="5589240"/>
          </a:xfrm>
          <a:prstGeom prst="rect">
            <a:avLst/>
          </a:prstGeom>
        </p:spPr>
      </p:pic>
      <p:sp>
        <p:nvSpPr>
          <p:cNvPr id="3" name="Прямоугольник 2"/>
          <p:cNvSpPr/>
          <p:nvPr/>
        </p:nvSpPr>
        <p:spPr>
          <a:xfrm>
            <a:off x="4211960" y="642723"/>
            <a:ext cx="4572000" cy="5078313"/>
          </a:xfrm>
          <a:prstGeom prst="rect">
            <a:avLst/>
          </a:prstGeom>
        </p:spPr>
        <p:txBody>
          <a:bodyPr>
            <a:spAutoFit/>
          </a:bodyPr>
          <a:lstStyle/>
          <a:p>
            <a:r>
              <a:rPr lang="ru-RU" dirty="0" smtClean="0"/>
              <a:t>Февраль 1945 года. Старшему лейтенанту ВВС Михаилу </a:t>
            </a:r>
            <a:r>
              <a:rPr lang="ru-RU" dirty="0" err="1" smtClean="0"/>
              <a:t>Девятаеву</a:t>
            </a:r>
            <a:r>
              <a:rPr lang="ru-RU" dirty="0" smtClean="0"/>
              <a:t> грозит смерть в немецком лагере Заксенхаузен. Отважный летчик неоднократно пытался бежать, но каждый раз неудачно. Случайно ему удается сменить статус смертника на статус штрафника, после чего он попадает в концлагерь на острове </a:t>
            </a:r>
            <a:r>
              <a:rPr lang="ru-RU" dirty="0" err="1" smtClean="0"/>
              <a:t>Узедом</a:t>
            </a:r>
            <a:r>
              <a:rPr lang="ru-RU" dirty="0" smtClean="0"/>
              <a:t> в Балтийском море. Именно там фашисты ведут секретные работы по созданию "оружия возмездия". Михаил понимает, что должен во что бы то ни стало сообщить об этом своим. Но как? Лагерь хорошо охраняется, кругом пустынная местность и бескрайнее холодное море. Единственный шанс – вырваться из плена на вражеском самолете. Этот план выглядит безумным, но для отчаянного аса нет ничего невозможного…</a:t>
            </a:r>
            <a:endParaRPr lang="ru-RU" dirty="0"/>
          </a:p>
        </p:txBody>
      </p:sp>
    </p:spTree>
    <p:extLst>
      <p:ext uri="{BB962C8B-B14F-4D97-AF65-F5344CB8AC3E}">
        <p14:creationId xmlns:p14="http://schemas.microsoft.com/office/powerpoint/2010/main" val="2680804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173" y="476672"/>
            <a:ext cx="3645516" cy="5733256"/>
          </a:xfrm>
          <a:prstGeom prst="rect">
            <a:avLst/>
          </a:prstGeom>
        </p:spPr>
      </p:pic>
      <p:sp>
        <p:nvSpPr>
          <p:cNvPr id="3" name="Прямоугольник 2"/>
          <p:cNvSpPr/>
          <p:nvPr/>
        </p:nvSpPr>
        <p:spPr>
          <a:xfrm>
            <a:off x="4427984" y="588700"/>
            <a:ext cx="4392489" cy="5509200"/>
          </a:xfrm>
          <a:prstGeom prst="rect">
            <a:avLst/>
          </a:prstGeom>
        </p:spPr>
        <p:txBody>
          <a:bodyPr wrap="square">
            <a:spAutoFit/>
          </a:bodyPr>
          <a:lstStyle/>
          <a:p>
            <a:r>
              <a:rPr lang="ru-RU" sz="1600" dirty="0" smtClean="0"/>
              <a:t>Вена, 1939 года. Нацистская полиция захватывает простого ремесленника Густава </a:t>
            </a:r>
            <a:r>
              <a:rPr lang="ru-RU" sz="1600" dirty="0" err="1" smtClean="0"/>
              <a:t>Кляйнмана</a:t>
            </a:r>
            <a:r>
              <a:rPr lang="ru-RU" sz="1600" dirty="0" smtClean="0"/>
              <a:t> и его сына Фрица и отправляет их в Бухенвальд, где они переживают пытки, голод и изнурительную работу по постройке концлагеря. Год спустя их узы подвергаются тяжелейшему испытанию, когда Густава отправляют в Освенцим — что, по сути, означает смертный приговор, — и Фриц, не думая о собственном выживании, следует за своим отцом. Основанная на тайном дневнике Густава и тщательном архивном исследовании, эта книга впервые рассказывает невероятную историю мужестве и выживания, не имеющую аналогов в истории Холокоста. "Мальчик, который пошел в Освенцим вслед за отцом" — напоминание о том худшем и лучшем, что есть в людях, о мощи семейной любви и силе человеческого духа.</a:t>
            </a:r>
          </a:p>
          <a:p>
            <a:endParaRPr lang="ru-RU" sz="1600" dirty="0"/>
          </a:p>
        </p:txBody>
      </p:sp>
    </p:spTree>
    <p:extLst>
      <p:ext uri="{BB962C8B-B14F-4D97-AF65-F5344CB8AC3E}">
        <p14:creationId xmlns:p14="http://schemas.microsoft.com/office/powerpoint/2010/main" val="1151637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887" y="908720"/>
            <a:ext cx="3277996" cy="5157192"/>
          </a:xfrm>
          <a:prstGeom prst="rect">
            <a:avLst/>
          </a:prstGeom>
        </p:spPr>
      </p:pic>
      <p:sp>
        <p:nvSpPr>
          <p:cNvPr id="3" name="Прямоугольник 2"/>
          <p:cNvSpPr/>
          <p:nvPr/>
        </p:nvSpPr>
        <p:spPr>
          <a:xfrm>
            <a:off x="3974123" y="620688"/>
            <a:ext cx="4572000" cy="5078313"/>
          </a:xfrm>
          <a:prstGeom prst="rect">
            <a:avLst/>
          </a:prstGeom>
        </p:spPr>
        <p:txBody>
          <a:bodyPr>
            <a:spAutoFit/>
          </a:bodyPr>
          <a:lstStyle/>
          <a:p>
            <a:r>
              <a:rPr lang="ru-RU" dirty="0"/>
              <a:t>Таких, как ОН, обычно называют счастливчиками. Таким, как ОН, всегда и во всём везет. ОН встречает потрясающую женщину, обретает преданных друзей и занимает прибыльную должность в крутой компании. Финансовое положение позволяет ему жить в свое удовольствие, а наличие людей, с которыми это "удовольствие" можно разделить, делает его поистине счастливейшим человеком. Но светлая полоса не может длиться вечно. Теперь перед ним стоит непростой выбор. Оказывается, что ОН всего лишь жертва хитроумного сценария, в котором близкие, друзья, коллеги вдруг оказываются совершенно иными людьми и от рокового события его отделяют всего семьдесят пять шагов… </a:t>
            </a:r>
          </a:p>
        </p:txBody>
      </p:sp>
    </p:spTree>
    <p:extLst>
      <p:ext uri="{BB962C8B-B14F-4D97-AF65-F5344CB8AC3E}">
        <p14:creationId xmlns:p14="http://schemas.microsoft.com/office/powerpoint/2010/main" val="1750537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908720"/>
            <a:ext cx="3456384" cy="5232328"/>
          </a:xfrm>
          <a:prstGeom prst="rect">
            <a:avLst/>
          </a:prstGeom>
        </p:spPr>
      </p:pic>
      <p:sp>
        <p:nvSpPr>
          <p:cNvPr id="5" name="Прямоугольник 4"/>
          <p:cNvSpPr/>
          <p:nvPr/>
        </p:nvSpPr>
        <p:spPr>
          <a:xfrm>
            <a:off x="4156902" y="949895"/>
            <a:ext cx="4968552" cy="5355312"/>
          </a:xfrm>
          <a:prstGeom prst="rect">
            <a:avLst/>
          </a:prstGeom>
        </p:spPr>
        <p:txBody>
          <a:bodyPr wrap="square">
            <a:spAutoFit/>
          </a:bodyPr>
          <a:lstStyle/>
          <a:p>
            <a:r>
              <a:rPr lang="ru-RU" dirty="0" smtClean="0"/>
              <a:t>Удивительной женственностью, красотой, обаянием наделена Элина Быстрицкая, женщина с железным характером и сильной волей. Именно такая могла сыграть Аксинью в фильме "Тихий Дон" и навсегда завладеть любовью зрителей. Актриса была хорошо знакома с Михаилом Шолоховым, и в этой книге дает свой ответ на вопрос, кто же все-таки был автором знаменитого романа. Актриса рассказывает читателю о радостных и трудных моментах своего творческого пути и многогранной общественной деятельности, об известных артистах – партнерах по сцене и кино – Михаиле Жарове, Борисе Бабочкине, Софье Гиацинтовой, Сергее Бондарчуке, Николае Черкасове, Михаиле Ульянове, о любимых ролях в Малом театре. И, конечно, о том новом амплуа, в котором так часто появляется она </a:t>
            </a:r>
            <a:r>
              <a:rPr lang="ru-RU" dirty="0" smtClean="0"/>
              <a:t>сегодня.</a:t>
            </a:r>
            <a:endParaRPr lang="ru-RU" dirty="0"/>
          </a:p>
        </p:txBody>
      </p:sp>
    </p:spTree>
    <p:extLst>
      <p:ext uri="{BB962C8B-B14F-4D97-AF65-F5344CB8AC3E}">
        <p14:creationId xmlns:p14="http://schemas.microsoft.com/office/powerpoint/2010/main" val="10850333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836" y="836712"/>
            <a:ext cx="3341172" cy="5256584"/>
          </a:xfrm>
          <a:prstGeom prst="rect">
            <a:avLst/>
          </a:prstGeom>
        </p:spPr>
      </p:pic>
      <p:sp>
        <p:nvSpPr>
          <p:cNvPr id="3" name="Прямоугольник 2"/>
          <p:cNvSpPr/>
          <p:nvPr/>
        </p:nvSpPr>
        <p:spPr>
          <a:xfrm>
            <a:off x="4139952" y="2204864"/>
            <a:ext cx="4608512" cy="2862322"/>
          </a:xfrm>
          <a:prstGeom prst="rect">
            <a:avLst/>
          </a:prstGeom>
        </p:spPr>
        <p:txBody>
          <a:bodyPr wrap="square">
            <a:spAutoFit/>
          </a:bodyPr>
          <a:lstStyle/>
          <a:p>
            <a:r>
              <a:rPr lang="ru-RU" dirty="0" smtClean="0"/>
              <a:t>У него нет имени, нет дома, нет личной жизни, но есть четко поставленная задача — безопасность первого лица государства. Он профессионал и должен справиться с заданием на отлично, даже если придется преступить закон. Иначе — политическая война. Он участвует в заговоре и чувствует себя героем, но оказывается, что он просто пешка в идеально продуманной чужой игре…</a:t>
            </a:r>
            <a:endParaRPr lang="ru-RU" dirty="0"/>
          </a:p>
        </p:txBody>
      </p:sp>
    </p:spTree>
    <p:extLst>
      <p:ext uri="{BB962C8B-B14F-4D97-AF65-F5344CB8AC3E}">
        <p14:creationId xmlns:p14="http://schemas.microsoft.com/office/powerpoint/2010/main" val="2679608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7" y="692696"/>
            <a:ext cx="3393310" cy="5328592"/>
          </a:xfrm>
          <a:prstGeom prst="rect">
            <a:avLst/>
          </a:prstGeom>
        </p:spPr>
      </p:pic>
      <p:sp>
        <p:nvSpPr>
          <p:cNvPr id="3" name="Прямоугольник 2"/>
          <p:cNvSpPr/>
          <p:nvPr/>
        </p:nvSpPr>
        <p:spPr>
          <a:xfrm>
            <a:off x="4135914" y="260648"/>
            <a:ext cx="4572000" cy="5909310"/>
          </a:xfrm>
          <a:prstGeom prst="rect">
            <a:avLst/>
          </a:prstGeom>
        </p:spPr>
        <p:txBody>
          <a:bodyPr>
            <a:spAutoFit/>
          </a:bodyPr>
          <a:lstStyle/>
          <a:p>
            <a:endParaRPr lang="ru-RU" dirty="0" smtClean="0"/>
          </a:p>
          <a:p>
            <a:r>
              <a:rPr lang="ru-RU" dirty="0" smtClean="0"/>
              <a:t>Они считают себя главной силой Стикса. У них есть все: лучшие солдаты и ученые, лучшая техника, лучшее оружие, включая самое разрушительное, которое в их родном мире если и не под запретом, то вряд ли применимо. Ну а здесь никто никакие конвенции не подписывал. Не надо стесняться, без зазрения совести заливай противников любой химией и выжигай немирным атомом. Не бойся испачкать эту землю радиацией. Она ведь чужая, да и умеет сама себя очищать. Не жалей боеприпасы, из метрополии пришлют еще. Это не грязные туземцы, глотки друг другу грызущие. Это даже не иммунные. Это экспедиционный корпус. Военная элита Улья. Только что получится, если они окажутся на пути самого опасного создания Стикса? Ведь что может быть страшнее истинной элиты?</a:t>
            </a:r>
            <a:endParaRPr lang="ru-RU" dirty="0"/>
          </a:p>
        </p:txBody>
      </p:sp>
    </p:spTree>
    <p:extLst>
      <p:ext uri="{BB962C8B-B14F-4D97-AF65-F5344CB8AC3E}">
        <p14:creationId xmlns:p14="http://schemas.microsoft.com/office/powerpoint/2010/main" val="3499528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908720"/>
            <a:ext cx="3232227" cy="5085184"/>
          </a:xfrm>
          <a:prstGeom prst="rect">
            <a:avLst/>
          </a:prstGeom>
        </p:spPr>
      </p:pic>
      <p:sp>
        <p:nvSpPr>
          <p:cNvPr id="3" name="Прямоугольник 2"/>
          <p:cNvSpPr/>
          <p:nvPr/>
        </p:nvSpPr>
        <p:spPr>
          <a:xfrm>
            <a:off x="4064532" y="1050655"/>
            <a:ext cx="4680520" cy="4801314"/>
          </a:xfrm>
          <a:prstGeom prst="rect">
            <a:avLst/>
          </a:prstGeom>
        </p:spPr>
        <p:txBody>
          <a:bodyPr wrap="square">
            <a:spAutoFit/>
          </a:bodyPr>
          <a:lstStyle/>
          <a:p>
            <a:r>
              <a:rPr lang="ru-RU" dirty="0" smtClean="0"/>
              <a:t>Вернувшись с </a:t>
            </a:r>
            <a:r>
              <a:rPr lang="ru-RU" dirty="0" err="1" smtClean="0"/>
              <a:t>корпоратива</a:t>
            </a:r>
            <a:r>
              <a:rPr lang="ru-RU" dirty="0" smtClean="0"/>
              <a:t>, Макс обнаруживает в своей квартире странную гостью. Назвавшаяся Ритой девушка как две капли воды похожа на недавно погибшую жену известного бизнесмена. Несчастную изнасиловала и утопила в реке шайка подонков... Макс не прочь приударить за Ритой, да и она готова ответить ему взаимностью. Идиллию нарушает известие о гибели одного из друзей Макса. Тот тоже утонул, и случилось это там же, где до этого погибла жена бизнесмена. Случайность? Неожиданно молодого человека поражает леденящая душу догадка: это не роковое совпадение, а начало самой настоящей мести…</a:t>
            </a:r>
          </a:p>
          <a:p>
            <a:endParaRPr lang="ru-RU" dirty="0"/>
          </a:p>
        </p:txBody>
      </p:sp>
    </p:spTree>
    <p:extLst>
      <p:ext uri="{BB962C8B-B14F-4D97-AF65-F5344CB8AC3E}">
        <p14:creationId xmlns:p14="http://schemas.microsoft.com/office/powerpoint/2010/main" val="385303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545" y="1094026"/>
            <a:ext cx="3066555" cy="4824536"/>
          </a:xfrm>
          <a:prstGeom prst="rect">
            <a:avLst/>
          </a:prstGeom>
        </p:spPr>
      </p:pic>
      <p:sp>
        <p:nvSpPr>
          <p:cNvPr id="3" name="Прямоугольник 2"/>
          <p:cNvSpPr/>
          <p:nvPr/>
        </p:nvSpPr>
        <p:spPr>
          <a:xfrm>
            <a:off x="3565521" y="980728"/>
            <a:ext cx="5328592" cy="4801314"/>
          </a:xfrm>
          <a:prstGeom prst="rect">
            <a:avLst/>
          </a:prstGeom>
        </p:spPr>
        <p:txBody>
          <a:bodyPr wrap="square">
            <a:spAutoFit/>
          </a:bodyPr>
          <a:lstStyle/>
          <a:p>
            <a:r>
              <a:rPr lang="ru-RU" dirty="0" smtClean="0"/>
              <a:t>Родители Кости Воронова ранее судимы, сам он родился в колонии. Благодаря авторитетному отцу он пользуется поддержкой "законников" — криминальных бонз, которые накануне развала СССР продумали новую стратегию, связанную с вывозом воровского </a:t>
            </a:r>
            <a:r>
              <a:rPr lang="ru-RU" dirty="0" err="1" smtClean="0"/>
              <a:t>общака</a:t>
            </a:r>
            <a:r>
              <a:rPr lang="ru-RU" dirty="0" smtClean="0"/>
              <a:t> в одну из соседских стран. Создали там ОПГ по типу мафии, теснящей местный преступный мир и прокладывающей российскому криминалитету путь на Запад. Осуществление этого плана поручено Ворону, который справляется с поставленной задачей, но любовь к девушке, оказавшейся прокурором, заставляет его искать компромисс между законом и бандитскими понятиями. Но возможно ли одновременно жить и в волчьей стае, и среди людей? Реальная история, положенная в основу романа, даёт убедительный ответ на этот вопрос</a:t>
            </a:r>
            <a:endParaRPr lang="ru-RU" dirty="0"/>
          </a:p>
        </p:txBody>
      </p:sp>
    </p:spTree>
    <p:extLst>
      <p:ext uri="{BB962C8B-B14F-4D97-AF65-F5344CB8AC3E}">
        <p14:creationId xmlns:p14="http://schemas.microsoft.com/office/powerpoint/2010/main" val="1052547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692696"/>
            <a:ext cx="3466793" cy="5445224"/>
          </a:xfrm>
          <a:prstGeom prst="rect">
            <a:avLst/>
          </a:prstGeom>
        </p:spPr>
      </p:pic>
      <p:sp>
        <p:nvSpPr>
          <p:cNvPr id="3" name="Прямоугольник 2"/>
          <p:cNvSpPr/>
          <p:nvPr/>
        </p:nvSpPr>
        <p:spPr>
          <a:xfrm>
            <a:off x="4572000" y="322153"/>
            <a:ext cx="4230216" cy="6186309"/>
          </a:xfrm>
          <a:prstGeom prst="rect">
            <a:avLst/>
          </a:prstGeom>
        </p:spPr>
        <p:txBody>
          <a:bodyPr wrap="square">
            <a:spAutoFit/>
          </a:bodyPr>
          <a:lstStyle/>
          <a:p>
            <a:r>
              <a:rPr lang="ru-RU" dirty="0" smtClean="0"/>
              <a:t>Сергей Москвин — бывший воспитанник детдома в сибирской глубинке, а ныне стажер спецслужб в Ленинграде. Но вместо погонь и перестрелок ему приходится проводить вечера в богемной компании диссидентов, где царят пьянство и антисоветские разговоры. Приближается эпоха перемен, всесильные органы тщетно пытаются справиться с волной протеста. Создаются отделы по борьбе с неформальными молодежными течениями и преступлениями в идеологической сфере. Сергей не понимает тех, за кем вынужден следить: судьба дала им то, чего в свое время был лишен он сам. А они имеют наглость еще что-то требовать... Но встреча с поэтом Владом </a:t>
            </a:r>
            <a:r>
              <a:rPr lang="ru-RU" dirty="0" err="1" smtClean="0"/>
              <a:t>Карецким</a:t>
            </a:r>
            <a:r>
              <a:rPr lang="ru-RU" dirty="0" smtClean="0"/>
              <a:t> меняет его мировоззрение и переворачивает всю его прежнюю жизнь </a:t>
            </a:r>
          </a:p>
          <a:p>
            <a:endParaRPr lang="ru-RU" dirty="0"/>
          </a:p>
        </p:txBody>
      </p:sp>
    </p:spTree>
    <p:extLst>
      <p:ext uri="{BB962C8B-B14F-4D97-AF65-F5344CB8AC3E}">
        <p14:creationId xmlns:p14="http://schemas.microsoft.com/office/powerpoint/2010/main" val="3087505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04664"/>
            <a:ext cx="3672889" cy="5949280"/>
          </a:xfrm>
          <a:prstGeom prst="rect">
            <a:avLst/>
          </a:prstGeom>
        </p:spPr>
      </p:pic>
      <p:sp>
        <p:nvSpPr>
          <p:cNvPr id="5" name="Прямоугольник 4"/>
          <p:cNvSpPr/>
          <p:nvPr/>
        </p:nvSpPr>
        <p:spPr>
          <a:xfrm>
            <a:off x="4572000" y="764704"/>
            <a:ext cx="4176464" cy="5355312"/>
          </a:xfrm>
          <a:prstGeom prst="rect">
            <a:avLst/>
          </a:prstGeom>
        </p:spPr>
        <p:txBody>
          <a:bodyPr wrap="square">
            <a:spAutoFit/>
          </a:bodyPr>
          <a:lstStyle/>
          <a:p>
            <a:r>
              <a:rPr lang="ru-RU" dirty="0" smtClean="0"/>
              <a:t>Что заставило мужа стрелять в Ольгу Васнецову? Они любили друг друга и были счастливы, но вдруг... И вот теперь родители мужа проклинают ее, выжившую, и не пускают к нему, лежащему в коме... Как спасти любимого? Ради этого Ольга согласна даже принадлежать другому мужчине - но не демон ли нашептывает ей подобное решение? Жуткий колокольный мертвец, Коровья Смерть - отголоски кошмаров былого, терзают ее душу, при странных обстоятельствах гибнут люди вокруг. Должна ли Ольга принести себя в жертву, верить ли шаману, к которому ведет ее неожиданный союзник, эвенкийский красавец </a:t>
            </a:r>
            <a:r>
              <a:rPr lang="ru-RU" dirty="0" err="1" smtClean="0"/>
              <a:t>Гантимур</a:t>
            </a:r>
            <a:r>
              <a:rPr lang="ru-RU" dirty="0" smtClean="0"/>
              <a:t>?</a:t>
            </a:r>
          </a:p>
          <a:p>
            <a:endParaRPr lang="ru-RU" dirty="0"/>
          </a:p>
        </p:txBody>
      </p:sp>
    </p:spTree>
    <p:extLst>
      <p:ext uri="{BB962C8B-B14F-4D97-AF65-F5344CB8AC3E}">
        <p14:creationId xmlns:p14="http://schemas.microsoft.com/office/powerpoint/2010/main" val="41315000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7" y="1124744"/>
            <a:ext cx="3002581" cy="4824536"/>
          </a:xfrm>
          <a:prstGeom prst="rect">
            <a:avLst/>
          </a:prstGeom>
        </p:spPr>
      </p:pic>
      <p:sp>
        <p:nvSpPr>
          <p:cNvPr id="3" name="Прямоугольник 2"/>
          <p:cNvSpPr/>
          <p:nvPr/>
        </p:nvSpPr>
        <p:spPr>
          <a:xfrm>
            <a:off x="3475185" y="1219641"/>
            <a:ext cx="5256584" cy="4247317"/>
          </a:xfrm>
          <a:prstGeom prst="rect">
            <a:avLst/>
          </a:prstGeom>
        </p:spPr>
        <p:txBody>
          <a:bodyPr wrap="square">
            <a:spAutoFit/>
          </a:bodyPr>
          <a:lstStyle/>
          <a:p>
            <a:r>
              <a:rPr lang="ru-RU" dirty="0" smtClean="0"/>
              <a:t>Даша предвкушала увлекательный театральный тренинг в уютном гостевом доме на берегу Плещеева озера, а оказалась внутри самого настоящего детектива! Американец Сэм Гольдберг, приехавший в Россию на поиски ребенка, которого он никогда не видел, так и не дождался встречи с ним — его зарезали в собственной спальне. Из-за дождя речка вышла из берегов и размыла мост, перекрыв дорогу в усадьбу, поэтому ее обитателям придется расследовать это преступление самостоятельно. Хорошо, что среди них есть полицейский Евгений Макаров. Даша чувствовала себя обязанной ему помочь, ведь именно она, сопровождая Сэма в качестве гида, предложила ему приехать в этот гостевой дом Мартова</a:t>
            </a:r>
            <a:endParaRPr lang="ru-RU" dirty="0"/>
          </a:p>
        </p:txBody>
      </p:sp>
    </p:spTree>
    <p:extLst>
      <p:ext uri="{BB962C8B-B14F-4D97-AF65-F5344CB8AC3E}">
        <p14:creationId xmlns:p14="http://schemas.microsoft.com/office/powerpoint/2010/main" val="880247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92696"/>
            <a:ext cx="3508905" cy="5517232"/>
          </a:xfrm>
          <a:prstGeom prst="rect">
            <a:avLst/>
          </a:prstGeom>
        </p:spPr>
      </p:pic>
      <p:sp>
        <p:nvSpPr>
          <p:cNvPr id="3" name="Прямоугольник 2"/>
          <p:cNvSpPr/>
          <p:nvPr/>
        </p:nvSpPr>
        <p:spPr>
          <a:xfrm>
            <a:off x="4067944" y="692696"/>
            <a:ext cx="4680520" cy="4801314"/>
          </a:xfrm>
          <a:prstGeom prst="rect">
            <a:avLst/>
          </a:prstGeom>
        </p:spPr>
        <p:txBody>
          <a:bodyPr wrap="square">
            <a:spAutoFit/>
          </a:bodyPr>
          <a:lstStyle/>
          <a:p>
            <a:r>
              <a:rPr lang="ru-RU" dirty="0" smtClean="0"/>
              <a:t>Татьяна Москвина – прозаик, драматург, публицист, театральный критик, автор множества книг эссе, романов "Смерть это все мужчины", "Она что-то знала", "Позор и чистота" и </a:t>
            </a:r>
            <a:r>
              <a:rPr lang="ru-RU" dirty="0" err="1" smtClean="0"/>
              <a:t>биоромана</a:t>
            </a:r>
            <a:r>
              <a:rPr lang="ru-RU" dirty="0" smtClean="0"/>
              <a:t> "Жизнь советской девушки". </a:t>
            </a:r>
            <a:r>
              <a:rPr lang="ru-RU" dirty="0" err="1" smtClean="0"/>
              <a:t>Бабаза</a:t>
            </a:r>
            <a:r>
              <a:rPr lang="ru-RU" dirty="0" smtClean="0"/>
              <a:t> </a:t>
            </a:r>
            <a:r>
              <a:rPr lang="ru-RU" dirty="0" err="1" smtClean="0"/>
              <a:t>ру</a:t>
            </a:r>
            <a:r>
              <a:rPr lang="ru-RU" dirty="0" smtClean="0"/>
              <a:t> (Баба за рулём) – книга малой прозы Татьяны Москвиной, где меткий взгляд публициста сочетается с острым пером прозаика, сатира переплетается с драмой, бытовой жанр – с историей контркультуры. Ее героини остроумны и решительны, абсурдны и беззащитны; они ходили на рок-концерты в восьмидесятых, смогли обмануть смерть, спастись в обители сестры Трезвости, сварить лучший в мире борщ и на шестом десятке сесть за руль. Женщины, которые рулят.</a:t>
            </a:r>
            <a:endParaRPr lang="ru-RU" dirty="0"/>
          </a:p>
        </p:txBody>
      </p:sp>
    </p:spTree>
    <p:extLst>
      <p:ext uri="{BB962C8B-B14F-4D97-AF65-F5344CB8AC3E}">
        <p14:creationId xmlns:p14="http://schemas.microsoft.com/office/powerpoint/2010/main" val="1622582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450" y="980728"/>
            <a:ext cx="3168352" cy="5031617"/>
          </a:xfrm>
          <a:prstGeom prst="rect">
            <a:avLst/>
          </a:prstGeom>
        </p:spPr>
      </p:pic>
      <p:sp>
        <p:nvSpPr>
          <p:cNvPr id="5" name="Прямоугольник 4"/>
          <p:cNvSpPr/>
          <p:nvPr/>
        </p:nvSpPr>
        <p:spPr>
          <a:xfrm>
            <a:off x="3821752" y="980728"/>
            <a:ext cx="4784366" cy="4524315"/>
          </a:xfrm>
          <a:prstGeom prst="rect">
            <a:avLst/>
          </a:prstGeom>
        </p:spPr>
        <p:txBody>
          <a:bodyPr wrap="square">
            <a:spAutoFit/>
          </a:bodyPr>
          <a:lstStyle/>
          <a:p>
            <a:r>
              <a:rPr lang="ru-RU" dirty="0" smtClean="0"/>
              <a:t>Никто не верил бизнесмену Михаилу Кротову. Он заявил, что исчезла его девушка, но создавалось впечатление, что ее никогда и не было — никто не видел их вместе, не осталось даже следов ее пребывания в доме. Через некоторое время Кротов покончил с собой, наглотавшись снотворного. Или это было убийство? От смерти Кротова выигрывает его давний друг и деловой партнер Бураков, но у него прочное алиби… Преподаватель философии Федор Алексеев познакомился с загадочной девушкой Лидией и всерьез увлекся ею. Общий друг пригласил их на фотосессию в музей восковых фигур, моделью для одной из скульптур которого стал в свое время Кротов. Но свидание не состоялось…</a:t>
            </a:r>
            <a:endParaRPr lang="ru-RU" dirty="0"/>
          </a:p>
        </p:txBody>
      </p:sp>
    </p:spTree>
    <p:extLst>
      <p:ext uri="{BB962C8B-B14F-4D97-AF65-F5344CB8AC3E}">
        <p14:creationId xmlns:p14="http://schemas.microsoft.com/office/powerpoint/2010/main" val="986448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215" y="620688"/>
            <a:ext cx="3725730" cy="5767384"/>
          </a:xfrm>
          <a:prstGeom prst="rect">
            <a:avLst/>
          </a:prstGeom>
        </p:spPr>
      </p:pic>
      <p:sp>
        <p:nvSpPr>
          <p:cNvPr id="3" name="Прямоугольник 2"/>
          <p:cNvSpPr/>
          <p:nvPr/>
        </p:nvSpPr>
        <p:spPr>
          <a:xfrm>
            <a:off x="4644008" y="620688"/>
            <a:ext cx="4299510" cy="5909310"/>
          </a:xfrm>
          <a:prstGeom prst="rect">
            <a:avLst/>
          </a:prstGeom>
        </p:spPr>
        <p:txBody>
          <a:bodyPr wrap="square">
            <a:spAutoFit/>
          </a:bodyPr>
          <a:lstStyle/>
          <a:p>
            <a:r>
              <a:rPr lang="ru-RU" dirty="0" smtClean="0"/>
              <a:t>Покатилось жизни колесо, но не всегда ровен путь. Скачет оно по кочкам и ухабам, летит под откос, еле-еле взбирается на кручу, зато дальше — легкий, пологий спуск или вовсе ровное место, по которому катиться — одно удовольствие. А как иначе? Ведь во всякой жизни есть падения и взлеты, невзгоды и радости. Есть на свете болезни и смерть, но молодость все равно прекрасна, а любовь наполняет сердца счастьем и дает жизни смысл. Вслед за зимой приходит весна, после войны наступает мир, отчаяние сменяется надеждой, а невзгоды лишь помогают больше ценить счастье. В рассказах, представленных в этом сборнике, показаны разные женские судьбы, и каждая из судеб — как спица в колесе, мелькающая в круговороте жизни.</a:t>
            </a:r>
            <a:endParaRPr lang="ru-RU" dirty="0"/>
          </a:p>
        </p:txBody>
      </p:sp>
    </p:spTree>
    <p:extLst>
      <p:ext uri="{BB962C8B-B14F-4D97-AF65-F5344CB8AC3E}">
        <p14:creationId xmlns:p14="http://schemas.microsoft.com/office/powerpoint/2010/main" val="909176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799202"/>
            <a:ext cx="3408075" cy="5157192"/>
          </a:xfrm>
          <a:prstGeom prst="rect">
            <a:avLst/>
          </a:prstGeom>
        </p:spPr>
      </p:pic>
      <p:sp>
        <p:nvSpPr>
          <p:cNvPr id="4" name="Прямоугольник 3"/>
          <p:cNvSpPr/>
          <p:nvPr/>
        </p:nvSpPr>
        <p:spPr>
          <a:xfrm>
            <a:off x="4154869" y="476672"/>
            <a:ext cx="4742511" cy="5755422"/>
          </a:xfrm>
          <a:prstGeom prst="rect">
            <a:avLst/>
          </a:prstGeom>
        </p:spPr>
        <p:txBody>
          <a:bodyPr wrap="square">
            <a:spAutoFit/>
          </a:bodyPr>
          <a:lstStyle/>
          <a:p>
            <a:r>
              <a:rPr lang="ru-RU" sz="1600" dirty="0"/>
              <a:t>Рудольф Нуреев… Его магическое имя вот уже более полувека будоражит воображение всех, кто хоть что-то о нем слышал. Слухов об этой уникальной личности было гораздо больше, чем подлинного знания. Каким же он был на самом деле? Выдающийся танцовщик, который еще при жизни стал человеком-легендой. Пожалуй никто из русско-советских артистов балета, (даже те, кто потом как и он эмигрировали на Запад) не имели той славы, какая выпала на долю Нуреева. Мальчик из бедной многодетной семьи стал настоящим гением танца. Все в его творческой биографии складывалось не благодаря, а вопреки. Вопреки всему было его поступление в Ленинградское балетное училище, обретение статуса ведущего солиста легендарного Кировского театра оперы и балета, его знаменитый "прыжок к свободе" и, как итог — фантастический успех на Западе. В книге представлены воспоминания французского балетмейстера Ролана Пети и сокращенная версия "Автобиографии" Рудольфа Нуреева.</a:t>
            </a:r>
          </a:p>
        </p:txBody>
      </p:sp>
    </p:spTree>
    <p:extLst>
      <p:ext uri="{BB962C8B-B14F-4D97-AF65-F5344CB8AC3E}">
        <p14:creationId xmlns:p14="http://schemas.microsoft.com/office/powerpoint/2010/main" val="25797348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548680"/>
            <a:ext cx="3742781" cy="5805264"/>
          </a:xfrm>
          <a:prstGeom prst="rect">
            <a:avLst/>
          </a:prstGeom>
        </p:spPr>
      </p:pic>
      <p:sp>
        <p:nvSpPr>
          <p:cNvPr id="3" name="Прямоугольник 2"/>
          <p:cNvSpPr/>
          <p:nvPr/>
        </p:nvSpPr>
        <p:spPr>
          <a:xfrm>
            <a:off x="4761130" y="578170"/>
            <a:ext cx="4032448" cy="5262979"/>
          </a:xfrm>
          <a:prstGeom prst="rect">
            <a:avLst/>
          </a:prstGeom>
        </p:spPr>
        <p:txBody>
          <a:bodyPr wrap="square">
            <a:spAutoFit/>
          </a:bodyPr>
          <a:lstStyle/>
          <a:p>
            <a:r>
              <a:rPr lang="ru-RU" sz="1600" dirty="0" smtClean="0"/>
              <a:t>Сулейман Великолепный любил </a:t>
            </a:r>
            <a:r>
              <a:rPr lang="ru-RU" sz="1600" dirty="0" err="1" smtClean="0"/>
              <a:t>Роксолану</a:t>
            </a:r>
            <a:r>
              <a:rPr lang="ru-RU" sz="1600" dirty="0" smtClean="0"/>
              <a:t> больше жизни, и смерть обожаемой жены стала для него страшным ударом, глав- ной трагедией в его судьбе, закатом его "Великолепного века". Смог ли он смириться с утратой или продолжал оплакивать </a:t>
            </a:r>
            <a:r>
              <a:rPr lang="ru-RU" sz="1600" dirty="0" err="1" smtClean="0"/>
              <a:t>Хюррем</a:t>
            </a:r>
            <a:r>
              <a:rPr lang="ru-RU" sz="1600" dirty="0" smtClean="0"/>
              <a:t> </a:t>
            </a:r>
            <a:r>
              <a:rPr lang="ru-RU" sz="1600" dirty="0" smtClean="0"/>
              <a:t>до конца своих дней? Встретил ли другую женщину, способ- </a:t>
            </a:r>
            <a:r>
              <a:rPr lang="ru-RU" sz="1600" dirty="0" err="1" smtClean="0"/>
              <a:t>ную</a:t>
            </a:r>
            <a:r>
              <a:rPr lang="ru-RU" sz="1600" dirty="0" smtClean="0"/>
              <a:t> если не заменить </a:t>
            </a:r>
            <a:r>
              <a:rPr lang="ru-RU" sz="1600" dirty="0" err="1" smtClean="0"/>
              <a:t>Роксолану</a:t>
            </a:r>
            <a:r>
              <a:rPr lang="ru-RU" sz="1600" dirty="0" smtClean="0"/>
              <a:t>, то хотя бы облегчить его боль и исцелить его кровоточащее сердце? Чем почтил память </a:t>
            </a:r>
            <a:r>
              <a:rPr lang="ru-RU" sz="1600" dirty="0" err="1" smtClean="0"/>
              <a:t>незабвен</a:t>
            </a:r>
            <a:r>
              <a:rPr lang="ru-RU" sz="1600" dirty="0" smtClean="0"/>
              <a:t>- ной супруги? И что прошептал в свой последний час, </a:t>
            </a:r>
            <a:r>
              <a:rPr lang="ru-RU" sz="1600" dirty="0" err="1" smtClean="0"/>
              <a:t>отправля</a:t>
            </a:r>
            <a:r>
              <a:rPr lang="ru-RU" sz="1600" dirty="0" smtClean="0"/>
              <a:t>- </a:t>
            </a:r>
            <a:r>
              <a:rPr lang="ru-RU" sz="1600" dirty="0" err="1" smtClean="0"/>
              <a:t>ясь</a:t>
            </a:r>
            <a:r>
              <a:rPr lang="ru-RU" sz="1600" dirty="0" smtClean="0"/>
              <a:t> на встречу с любимой? Читайте любовно-исторический роман о "Великолепном веке" Сулеймана и </a:t>
            </a:r>
            <a:r>
              <a:rPr lang="ru-RU" sz="1600" dirty="0" err="1" smtClean="0"/>
              <a:t>Роксоланы</a:t>
            </a:r>
            <a:r>
              <a:rPr lang="ru-RU" sz="1600" dirty="0" smtClean="0"/>
              <a:t>! Узнайте финал величайшей истории любви, который вы не увидите в </a:t>
            </a:r>
            <a:r>
              <a:rPr lang="ru-RU" sz="1600" dirty="0" smtClean="0"/>
              <a:t>популярном телесериале!</a:t>
            </a:r>
            <a:endParaRPr lang="ru-RU" sz="1600" dirty="0"/>
          </a:p>
        </p:txBody>
      </p:sp>
    </p:spTree>
    <p:extLst>
      <p:ext uri="{BB962C8B-B14F-4D97-AF65-F5344CB8AC3E}">
        <p14:creationId xmlns:p14="http://schemas.microsoft.com/office/powerpoint/2010/main" val="48810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764704"/>
            <a:ext cx="3451991" cy="5229200"/>
          </a:xfrm>
          <a:prstGeom prst="rect">
            <a:avLst/>
          </a:prstGeom>
        </p:spPr>
      </p:pic>
      <p:sp>
        <p:nvSpPr>
          <p:cNvPr id="3" name="Прямоугольник 2"/>
          <p:cNvSpPr/>
          <p:nvPr/>
        </p:nvSpPr>
        <p:spPr>
          <a:xfrm>
            <a:off x="4283968" y="638592"/>
            <a:ext cx="4572000" cy="5355312"/>
          </a:xfrm>
          <a:prstGeom prst="rect">
            <a:avLst/>
          </a:prstGeom>
        </p:spPr>
        <p:txBody>
          <a:bodyPr>
            <a:spAutoFit/>
          </a:bodyPr>
          <a:lstStyle/>
          <a:p>
            <a:r>
              <a:rPr lang="ru-RU" dirty="0" smtClean="0"/>
              <a:t>Покатилось жизни колесо, но не всегда ровен путь. Скачет оно по кочкам и ухабам, летит под откос, еле-еле взбирается на кручу, зато дальше — легкий, пологий спуск или вовсе ровное место, по которому катиться — одно удовольствие. А как иначе? Ведь во всякой жизни есть падения и взлеты, невзгоды и радости. Есть на свете болезни и смерть, но молодость все равно прекрасна, а любовь наполняет сердца счастьем и дает жизни смысл. Вслед за зимой приходит весна, после войны наступает мир, отчаяние сменяется надеждой, а невзгоды лишь помогают больше ценить счастье. В рассказах, представленных в этом сборнике, показаны разные женские судьбы, и каждая из судеб — как спица в колесе, мелькающая в круговороте </a:t>
            </a:r>
            <a:r>
              <a:rPr lang="ru-RU" dirty="0" smtClean="0"/>
              <a:t>жизни.</a:t>
            </a:r>
            <a:endParaRPr lang="ru-RU" dirty="0"/>
          </a:p>
        </p:txBody>
      </p:sp>
    </p:spTree>
    <p:extLst>
      <p:ext uri="{BB962C8B-B14F-4D97-AF65-F5344CB8AC3E}">
        <p14:creationId xmlns:p14="http://schemas.microsoft.com/office/powerpoint/2010/main" val="7482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548680"/>
            <a:ext cx="3692154" cy="5589240"/>
          </a:xfrm>
          <a:prstGeom prst="rect">
            <a:avLst/>
          </a:prstGeom>
        </p:spPr>
      </p:pic>
      <p:sp>
        <p:nvSpPr>
          <p:cNvPr id="3" name="Прямоугольник 2"/>
          <p:cNvSpPr/>
          <p:nvPr/>
        </p:nvSpPr>
        <p:spPr>
          <a:xfrm>
            <a:off x="4427984" y="1496640"/>
            <a:ext cx="4014192" cy="3693319"/>
          </a:xfrm>
          <a:prstGeom prst="rect">
            <a:avLst/>
          </a:prstGeom>
        </p:spPr>
        <p:txBody>
          <a:bodyPr wrap="square">
            <a:spAutoFit/>
          </a:bodyPr>
          <a:lstStyle/>
          <a:p>
            <a:r>
              <a:rPr lang="ru-RU" dirty="0" smtClean="0"/>
              <a:t>Цикл Сергея </a:t>
            </a:r>
            <a:r>
              <a:rPr lang="ru-RU" dirty="0" err="1" smtClean="0"/>
              <a:t>Тармашева</a:t>
            </a:r>
            <a:r>
              <a:rPr lang="ru-RU" dirty="0" smtClean="0"/>
              <a:t> "Древний" стал легендой отечественной фантастики и самой популярной из </a:t>
            </a:r>
            <a:r>
              <a:rPr lang="ru-RU" dirty="0" err="1" smtClean="0"/>
              <a:t>постапокалиптических</a:t>
            </a:r>
            <a:r>
              <a:rPr lang="ru-RU" dirty="0" smtClean="0"/>
              <a:t> саг. Новая книга, которую читатели ждали не один год, повествует о масштабных межгалактических событиях, предшествовавших грандиозной эпопее о Древнем. Читателям предстоит узнать о детстве Тринадцатого: того, кому предначертано стать величайшим из воинов… </a:t>
            </a:r>
            <a:endParaRPr lang="ru-RU" dirty="0"/>
          </a:p>
        </p:txBody>
      </p:sp>
    </p:spTree>
    <p:extLst>
      <p:ext uri="{BB962C8B-B14F-4D97-AF65-F5344CB8AC3E}">
        <p14:creationId xmlns:p14="http://schemas.microsoft.com/office/powerpoint/2010/main" val="40966330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692696"/>
            <a:ext cx="3597020" cy="5445224"/>
          </a:xfrm>
          <a:prstGeom prst="rect">
            <a:avLst/>
          </a:prstGeom>
        </p:spPr>
      </p:pic>
      <p:sp>
        <p:nvSpPr>
          <p:cNvPr id="3" name="Прямоугольник 2"/>
          <p:cNvSpPr/>
          <p:nvPr/>
        </p:nvSpPr>
        <p:spPr>
          <a:xfrm>
            <a:off x="4067944" y="923903"/>
            <a:ext cx="4680520" cy="4801314"/>
          </a:xfrm>
          <a:prstGeom prst="rect">
            <a:avLst/>
          </a:prstGeom>
        </p:spPr>
        <p:txBody>
          <a:bodyPr wrap="square">
            <a:spAutoFit/>
          </a:bodyPr>
          <a:lstStyle/>
          <a:p>
            <a:r>
              <a:rPr lang="ru-RU" dirty="0" smtClean="0"/>
              <a:t>В тяжелый для Родины час раса Сияющих продолжает вести смертельную битву. Их враги бесчисленны, а их лидеры бессмертны — ведь сражаются и погибают не сами Правители Тёмных миров, а лишь их </a:t>
            </a:r>
            <a:r>
              <a:rPr lang="ru-RU" dirty="0" err="1" smtClean="0"/>
              <a:t>аватары</a:t>
            </a:r>
            <a:r>
              <a:rPr lang="ru-RU" dirty="0" smtClean="0"/>
              <a:t>. Гибель в бою для них означает не более чем потерю дорогостоящего оборудования, и страха перед смертью они не испытывают. А вот воины Сияющих умирают по-настоящему, и слова "страх" они не знают по иной причине. Могучий ветеран </a:t>
            </a:r>
            <a:r>
              <a:rPr lang="ru-RU" dirty="0" err="1" smtClean="0"/>
              <a:t>Торбранд</a:t>
            </a:r>
            <a:r>
              <a:rPr lang="ru-RU" dirty="0" smtClean="0"/>
              <a:t>, известный как Тринадцатый, и юная Валькирия </a:t>
            </a:r>
            <a:r>
              <a:rPr lang="ru-RU" dirty="0" err="1" smtClean="0"/>
              <a:t>Адельхейд</a:t>
            </a:r>
            <a:r>
              <a:rPr lang="ru-RU" dirty="0" smtClean="0"/>
              <a:t>, совсем недавно ставшая его половинкой, порой могут вдвоем противостоять армадам врагов, - но потоки захватчиков, прибывающие из Тёмных миров, бесконечны…</a:t>
            </a:r>
            <a:endParaRPr lang="ru-RU" dirty="0"/>
          </a:p>
        </p:txBody>
      </p:sp>
    </p:spTree>
    <p:extLst>
      <p:ext uri="{BB962C8B-B14F-4D97-AF65-F5344CB8AC3E}">
        <p14:creationId xmlns:p14="http://schemas.microsoft.com/office/powerpoint/2010/main" val="2034708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92696"/>
            <a:ext cx="3672408" cy="5559347"/>
          </a:xfrm>
          <a:prstGeom prst="rect">
            <a:avLst/>
          </a:prstGeom>
        </p:spPr>
      </p:pic>
      <p:sp>
        <p:nvSpPr>
          <p:cNvPr id="3" name="Прямоугольник 2"/>
          <p:cNvSpPr/>
          <p:nvPr/>
        </p:nvSpPr>
        <p:spPr>
          <a:xfrm>
            <a:off x="4499992" y="826195"/>
            <a:ext cx="4104456" cy="4801314"/>
          </a:xfrm>
          <a:prstGeom prst="rect">
            <a:avLst/>
          </a:prstGeom>
        </p:spPr>
        <p:txBody>
          <a:bodyPr wrap="square">
            <a:spAutoFit/>
          </a:bodyPr>
          <a:lstStyle/>
          <a:p>
            <a:r>
              <a:rPr lang="ru-RU" dirty="0" smtClean="0"/>
              <a:t>Четыреста тридцать лет, посвященных уничтожению врагов Расы. Тысячи жестоких битв без шанса на выживание. Мрачное одиночество половины разбитого надвое целого, что не приносит ни горя, ни радости, лишь бесцветное однообразие. Жизнь, подчиненная единственной и всепоглощающей цели: воздаяние тем, кто отнял у него самое дорогое. Его имя — </a:t>
            </a:r>
            <a:r>
              <a:rPr lang="ru-RU" dirty="0" err="1" smtClean="0"/>
              <a:t>Торбранд</a:t>
            </a:r>
            <a:r>
              <a:rPr lang="ru-RU" dirty="0" smtClean="0"/>
              <a:t>. Легендарный Истинный Ас, существо исполинской мощи, не знающее равных в Галактике. И ныне он чувствует, что близится час решающей битвы. ПРИШЕДШИЕ ЗА НАШИМИ ЗЕМЛЯМИ И НАШИМИ ЖИЗНЯМИ ДА ПОТЕРЯЮТ </a:t>
            </a:r>
            <a:r>
              <a:rPr lang="ru-RU" dirty="0" smtClean="0"/>
              <a:t>СВОИ!</a:t>
            </a:r>
            <a:endParaRPr lang="ru-RU" dirty="0"/>
          </a:p>
        </p:txBody>
      </p:sp>
    </p:spTree>
    <p:extLst>
      <p:ext uri="{BB962C8B-B14F-4D97-AF65-F5344CB8AC3E}">
        <p14:creationId xmlns:p14="http://schemas.microsoft.com/office/powerpoint/2010/main" val="2244907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768" y="797508"/>
            <a:ext cx="3626969" cy="5490561"/>
          </a:xfrm>
          <a:prstGeom prst="rect">
            <a:avLst/>
          </a:prstGeom>
        </p:spPr>
      </p:pic>
      <p:sp>
        <p:nvSpPr>
          <p:cNvPr id="3" name="Прямоугольник 2"/>
          <p:cNvSpPr/>
          <p:nvPr/>
        </p:nvSpPr>
        <p:spPr>
          <a:xfrm>
            <a:off x="4069073" y="797509"/>
            <a:ext cx="4863655" cy="5262979"/>
          </a:xfrm>
          <a:prstGeom prst="rect">
            <a:avLst/>
          </a:prstGeom>
        </p:spPr>
        <p:txBody>
          <a:bodyPr wrap="square">
            <a:spAutoFit/>
          </a:bodyPr>
          <a:lstStyle/>
          <a:p>
            <a:r>
              <a:rPr lang="ru-RU" sz="1600" dirty="0" smtClean="0"/>
              <a:t>"Живущие инстинктами, эгоизмом и жаждой наживы, отчаянно пытаются изобрести рецепт бессмертия, ибо ощущают, что их Сущность обеднела настолько, что после смерти разумными существами им уже не быть. Иначе происходит с Разумом, который посвятил свою жизнь деяниям во имя Рода, Родины и Расы…" Эту книга поклонники легендарной саги "Древней" ждали с момента публикации "Катастрофы", которая когда-то стала настоящей сенсацией и перевернула представление о фантастическом бестселлере, и не только в России. Каждый роман о великом воине Тринадцатом, его сражениях и его любви, дополнял Вселенные Сергея </a:t>
            </a:r>
            <a:r>
              <a:rPr lang="ru-RU" sz="1600" dirty="0" err="1" smtClean="0"/>
              <a:t>Тармашева</a:t>
            </a:r>
            <a:r>
              <a:rPr lang="ru-RU" sz="1600" dirty="0" smtClean="0"/>
              <a:t>, но ставил перед читателями все более и более интригующие вопросы. Противостояние Рас, суть смерти и цена бессмертия, обретение Вечности… И вот, когда интерес как никогда высок, завершение "Предыстории" даст наконец ряд долгожданных разгадок!</a:t>
            </a:r>
            <a:endParaRPr lang="ru-RU" sz="1600" dirty="0"/>
          </a:p>
        </p:txBody>
      </p:sp>
    </p:spTree>
    <p:extLst>
      <p:ext uri="{BB962C8B-B14F-4D97-AF65-F5344CB8AC3E}">
        <p14:creationId xmlns:p14="http://schemas.microsoft.com/office/powerpoint/2010/main" val="2716796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006" y="620688"/>
            <a:ext cx="3644587" cy="5517232"/>
          </a:xfrm>
          <a:prstGeom prst="rect">
            <a:avLst/>
          </a:prstGeom>
        </p:spPr>
      </p:pic>
      <p:sp>
        <p:nvSpPr>
          <p:cNvPr id="3" name="Прямоугольник 2"/>
          <p:cNvSpPr/>
          <p:nvPr/>
        </p:nvSpPr>
        <p:spPr>
          <a:xfrm>
            <a:off x="4355976" y="673660"/>
            <a:ext cx="4680520" cy="5509200"/>
          </a:xfrm>
          <a:prstGeom prst="rect">
            <a:avLst/>
          </a:prstGeom>
        </p:spPr>
        <p:txBody>
          <a:bodyPr wrap="square">
            <a:spAutoFit/>
          </a:bodyPr>
          <a:lstStyle/>
          <a:p>
            <a:r>
              <a:rPr lang="ru-RU" sz="1600" dirty="0" smtClean="0"/>
              <a:t>Со времени окончания Второй Великой Ассы прошло пятьсот лет. Разрушенные грады и усадьбы давно отстроены заново, пострадавшие планеты очищены от отравляющих веществ, выжженные леса взращены под самые небеса, а павшие в боях давно отмщены. У воинской расы нет более серьёзных дел внутри Рубежа, но у эскадры прикрытия системы звезды Ярило хлопот хватает каждый день. Эскадра вынуждена в условиях мирного времени удержать в строжайшей тайне существование целой солнечной системы, населенной миллиардом жизнерадостных, любознательных и излишне деятельных представителей гражданских каст. А тут ещё гражданские ищут способы остаться в галактике низких энергий, из-за Рубежа лезут беженцы низкоэнергетических рас, в соседней галактике оружие Эмиссара Тёмных выжигает целые солнечные системы, а Гармоничная красавица исчезает во время обычного полёта в соседнюю систему…</a:t>
            </a:r>
            <a:endParaRPr lang="ru-RU" sz="1600" dirty="0"/>
          </a:p>
        </p:txBody>
      </p:sp>
    </p:spTree>
    <p:extLst>
      <p:ext uri="{BB962C8B-B14F-4D97-AF65-F5344CB8AC3E}">
        <p14:creationId xmlns:p14="http://schemas.microsoft.com/office/powerpoint/2010/main" val="3947868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48680"/>
            <a:ext cx="4512667" cy="5733256"/>
          </a:xfrm>
          <a:prstGeom prst="rect">
            <a:avLst/>
          </a:prstGeom>
        </p:spPr>
      </p:pic>
      <p:sp>
        <p:nvSpPr>
          <p:cNvPr id="3" name="Прямоугольник 2"/>
          <p:cNvSpPr/>
          <p:nvPr/>
        </p:nvSpPr>
        <p:spPr>
          <a:xfrm>
            <a:off x="5148064" y="2122646"/>
            <a:ext cx="3582144" cy="2585323"/>
          </a:xfrm>
          <a:prstGeom prst="rect">
            <a:avLst/>
          </a:prstGeom>
        </p:spPr>
        <p:txBody>
          <a:bodyPr wrap="square">
            <a:spAutoFit/>
          </a:bodyPr>
          <a:lstStyle/>
          <a:p>
            <a:r>
              <a:rPr lang="ru-RU" dirty="0" smtClean="0"/>
              <a:t>Руководство для новичков, желающих освоить валяние иглой, и опытных мастериц, ищущих новые техники и идеи. С помощью шерстяных волокон и иглы Дани </a:t>
            </a:r>
            <a:r>
              <a:rPr lang="ru-RU" dirty="0" err="1" smtClean="0"/>
              <a:t>Айвс</a:t>
            </a:r>
            <a:r>
              <a:rPr lang="ru-RU" dirty="0" smtClean="0"/>
              <a:t> создает настоящие живописные произведения с восхитительной фактурой и ощущением объема. </a:t>
            </a:r>
            <a:endParaRPr lang="ru-RU" dirty="0"/>
          </a:p>
        </p:txBody>
      </p:sp>
    </p:spTree>
    <p:extLst>
      <p:ext uri="{BB962C8B-B14F-4D97-AF65-F5344CB8AC3E}">
        <p14:creationId xmlns:p14="http://schemas.microsoft.com/office/powerpoint/2010/main" val="9742897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733957"/>
            <a:ext cx="3317794" cy="5157192"/>
          </a:xfrm>
          <a:prstGeom prst="rect">
            <a:avLst/>
          </a:prstGeom>
        </p:spPr>
      </p:pic>
      <p:sp>
        <p:nvSpPr>
          <p:cNvPr id="3" name="Прямоугольник 2"/>
          <p:cNvSpPr/>
          <p:nvPr/>
        </p:nvSpPr>
        <p:spPr>
          <a:xfrm>
            <a:off x="4049434" y="521628"/>
            <a:ext cx="4499992" cy="5355312"/>
          </a:xfrm>
          <a:prstGeom prst="rect">
            <a:avLst/>
          </a:prstGeom>
        </p:spPr>
        <p:txBody>
          <a:bodyPr wrap="square">
            <a:spAutoFit/>
          </a:bodyPr>
          <a:lstStyle/>
          <a:p>
            <a:r>
              <a:rPr lang="ru-RU" dirty="0"/>
              <a:t>Писательница и сценаристка Филиппа Грегори родилась в Кении, а через два года после ее рождения семья переехала в Англию. Филиппа окончила </a:t>
            </a:r>
            <a:r>
              <a:rPr lang="ru-RU" dirty="0" err="1"/>
              <a:t>Эдинбургский</a:t>
            </a:r>
            <a:r>
              <a:rPr lang="ru-RU" dirty="0"/>
              <a:t> университет с докторской степенью по литературе XVIII столетия. Преподавала в нескольких британских университетах. Свои первые литературные гонорары она получила за детские книжки, но знаменитой писательницей сделали ее серии исторических романов, посвященных жизни английского королевского двора. Среди бестселлеров Филиппы Грегори наиболее известен роман «Еще одна из рода Болейн», который был экранизирован с участием таких звезд Голливуда, как Натали </a:t>
            </a:r>
            <a:r>
              <a:rPr lang="ru-RU" dirty="0" err="1"/>
              <a:t>Портман</a:t>
            </a:r>
            <a:r>
              <a:rPr lang="ru-RU" dirty="0"/>
              <a:t>, </a:t>
            </a:r>
            <a:r>
              <a:rPr lang="ru-RU" dirty="0" err="1"/>
              <a:t>Скарлетт</a:t>
            </a:r>
            <a:r>
              <a:rPr lang="ru-RU" dirty="0"/>
              <a:t> </a:t>
            </a:r>
            <a:r>
              <a:rPr lang="ru-RU" dirty="0" err="1"/>
              <a:t>Иоханссон</a:t>
            </a:r>
            <a:r>
              <a:rPr lang="ru-RU" dirty="0"/>
              <a:t> и Эрик </a:t>
            </a:r>
            <a:r>
              <a:rPr lang="ru-RU" dirty="0" err="1"/>
              <a:t>Бана</a:t>
            </a:r>
            <a:r>
              <a:rPr lang="ru-RU" dirty="0"/>
              <a:t>, и стал международной</a:t>
            </a:r>
          </a:p>
          <a:p>
            <a:endParaRPr lang="ru-RU" dirty="0"/>
          </a:p>
        </p:txBody>
      </p:sp>
    </p:spTree>
    <p:extLst>
      <p:ext uri="{BB962C8B-B14F-4D97-AF65-F5344CB8AC3E}">
        <p14:creationId xmlns:p14="http://schemas.microsoft.com/office/powerpoint/2010/main" val="7110948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38976"/>
            <a:ext cx="3393478" cy="5297773"/>
          </a:xfrm>
          <a:prstGeom prst="rect">
            <a:avLst/>
          </a:prstGeom>
        </p:spPr>
      </p:pic>
      <p:sp>
        <p:nvSpPr>
          <p:cNvPr id="3" name="Прямоугольник 2"/>
          <p:cNvSpPr/>
          <p:nvPr/>
        </p:nvSpPr>
        <p:spPr>
          <a:xfrm>
            <a:off x="4142587" y="768139"/>
            <a:ext cx="4572000" cy="5078313"/>
          </a:xfrm>
          <a:prstGeom prst="rect">
            <a:avLst/>
          </a:prstGeom>
        </p:spPr>
        <p:txBody>
          <a:bodyPr>
            <a:spAutoFit/>
          </a:bodyPr>
          <a:lstStyle/>
          <a:p>
            <a:r>
              <a:rPr lang="ru-RU" dirty="0"/>
              <a:t>Даже самый отъявленный повеса со временем превращается в респектабельного джентльмена – вот и </a:t>
            </a:r>
            <a:r>
              <a:rPr lang="ru-RU" dirty="0" err="1"/>
              <a:t>Слоан</a:t>
            </a:r>
            <a:r>
              <a:rPr lang="ru-RU" dirty="0"/>
              <a:t> </a:t>
            </a:r>
            <a:r>
              <a:rPr lang="ru-RU" dirty="0" err="1"/>
              <a:t>Нокс</a:t>
            </a:r>
            <a:r>
              <a:rPr lang="ru-RU" dirty="0"/>
              <a:t>, герцог </a:t>
            </a:r>
            <a:r>
              <a:rPr lang="ru-RU" dirty="0" err="1"/>
              <a:t>Хоксторн</a:t>
            </a:r>
            <a:r>
              <a:rPr lang="ru-RU" dirty="0"/>
              <a:t>, более всего озабочен, как бы подыскать подходящую партию для младшей сестры. Кандидат в женихи имеется, да вот незадача: его упрямая сестрица, мисс </a:t>
            </a:r>
            <a:r>
              <a:rPr lang="ru-RU" dirty="0" err="1"/>
              <a:t>Лоретта</a:t>
            </a:r>
            <a:r>
              <a:rPr lang="ru-RU" dirty="0"/>
              <a:t> </a:t>
            </a:r>
            <a:r>
              <a:rPr lang="ru-RU" dirty="0" err="1"/>
              <a:t>Куик</a:t>
            </a:r>
            <a:r>
              <a:rPr lang="ru-RU" dirty="0"/>
              <a:t>, прямо-таки одержима нелепой мыслью, что сначала ее брат должен девушку полюбить, а уж потом на ней жениться! Поначалу </a:t>
            </a:r>
            <a:r>
              <a:rPr lang="ru-RU" dirty="0" err="1"/>
              <a:t>Хоксторн</a:t>
            </a:r>
            <a:r>
              <a:rPr lang="ru-RU" dirty="0"/>
              <a:t>, скрепя сердце, неохотно соглашается помочь </a:t>
            </a:r>
            <a:r>
              <a:rPr lang="ru-RU" dirty="0" err="1"/>
              <a:t>Лоретте</a:t>
            </a:r>
            <a:r>
              <a:rPr lang="ru-RU" dirty="0"/>
              <a:t> пробудить чувства между будущими супругами. А потом, все лучше узнавая эту поистине замечательную девушку, и сам начинает мечтать жениться по любви… причем именно на </a:t>
            </a:r>
            <a:r>
              <a:rPr lang="ru-RU" dirty="0" smtClean="0"/>
              <a:t>ней</a:t>
            </a:r>
            <a:endParaRPr lang="ru-RU" dirty="0"/>
          </a:p>
        </p:txBody>
      </p:sp>
    </p:spTree>
    <p:extLst>
      <p:ext uri="{BB962C8B-B14F-4D97-AF65-F5344CB8AC3E}">
        <p14:creationId xmlns:p14="http://schemas.microsoft.com/office/powerpoint/2010/main" val="1045197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797" y="909646"/>
            <a:ext cx="3196075" cy="5013176"/>
          </a:xfrm>
          <a:prstGeom prst="rect">
            <a:avLst/>
          </a:prstGeom>
        </p:spPr>
      </p:pic>
      <p:sp>
        <p:nvSpPr>
          <p:cNvPr id="3" name="Прямоугольник 2"/>
          <p:cNvSpPr/>
          <p:nvPr/>
        </p:nvSpPr>
        <p:spPr>
          <a:xfrm>
            <a:off x="3563888" y="291375"/>
            <a:ext cx="5400600" cy="6001643"/>
          </a:xfrm>
          <a:prstGeom prst="rect">
            <a:avLst/>
          </a:prstGeom>
        </p:spPr>
        <p:txBody>
          <a:bodyPr wrap="square">
            <a:spAutoFit/>
          </a:bodyPr>
          <a:lstStyle/>
          <a:p>
            <a:r>
              <a:rPr lang="ru-RU" sz="1600" dirty="0" smtClean="0"/>
              <a:t>Эта книга о том, как известный, всенародно любимый актер нашел свое семейное счастье. О том, что такое – любить. О верности, терпении и надежде, которой так иногда не хватает людям, преодолевших середину земной жизни. Чувства трепета, восторга, восхищения и… желание говорить тихо, когда наблюдаешь за этой бесподобной семейной парой. Бог одарил их всем – красотой, талантом, везением. Валентин Гафт свою жену обожествляет. Он сам признается, что всегда смотрит на нее так, будто первый раз в жизни. Они долго искали друг друга. Слишком долго и трудно, чтобы легкомысленно относиться к тем драгоценным минутам, когда они рядом. Он – народный артист РСФСР, театральный режиссёр, поэт и писатель. Она – народная артистка Российской Федерации, Лауреат государственной премии СССР. Две яркие звезды, у которых каждый может поучиться тому, как любить и быть любимым, как стать счастливым. "…Валентин Гафт разный. Он может быть теплым, нежным, трепетным, а может быть злым, колючим, непримиримым. Мне кажется, это большое счастье, что во второй половине своей жизни он встретился с Ольгой Остроумовой и теперь, наконец, обрел долгожданное семейное счастье". Виталий Вульф, писатель, драматург, театровед, ведущий телепрограммы "Серебряный шар" </a:t>
            </a:r>
            <a:endParaRPr lang="ru-RU" sz="1600" dirty="0"/>
          </a:p>
        </p:txBody>
      </p:sp>
    </p:spTree>
    <p:extLst>
      <p:ext uri="{BB962C8B-B14F-4D97-AF65-F5344CB8AC3E}">
        <p14:creationId xmlns:p14="http://schemas.microsoft.com/office/powerpoint/2010/main" val="21070753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764704"/>
            <a:ext cx="3386941" cy="5328592"/>
          </a:xfrm>
          <a:prstGeom prst="rect">
            <a:avLst/>
          </a:prstGeom>
        </p:spPr>
      </p:pic>
      <p:sp>
        <p:nvSpPr>
          <p:cNvPr id="3" name="Прямоугольник 2"/>
          <p:cNvSpPr/>
          <p:nvPr/>
        </p:nvSpPr>
        <p:spPr>
          <a:xfrm>
            <a:off x="4337538" y="1052736"/>
            <a:ext cx="4572000" cy="4247317"/>
          </a:xfrm>
          <a:prstGeom prst="rect">
            <a:avLst/>
          </a:prstGeom>
        </p:spPr>
        <p:txBody>
          <a:bodyPr>
            <a:spAutoFit/>
          </a:bodyPr>
          <a:lstStyle/>
          <a:p>
            <a:r>
              <a:rPr lang="ru-RU" dirty="0"/>
              <a:t>Субботний вечер должен был стать для </a:t>
            </a:r>
            <a:r>
              <a:rPr lang="ru-RU" dirty="0" err="1"/>
              <a:t>Элисон</a:t>
            </a:r>
            <a:r>
              <a:rPr lang="ru-RU" dirty="0"/>
              <a:t> Тейлор особенным. Недавно расставшись с мужем, она наконец решила сделать шаг навстречу переменам и пойти на свидание с симпатичным незнакомцем… …Но на следующий день жизнь </a:t>
            </a:r>
            <a:r>
              <a:rPr lang="ru-RU" dirty="0" err="1"/>
              <a:t>Элисон</a:t>
            </a:r>
            <a:r>
              <a:rPr lang="ru-RU" dirty="0"/>
              <a:t> круто меняется. Она просыпается дома. Одна. С кровью на руках и раной на голове. Без единого воспоминания о вчерашнем вечере. И с уверенностью, что случилось нечто ужасное. Что хуже всего — ее семья, близкие друзья кажутся ей абсолютно чужими. Кто эти люди? И есть ли среди них тот, кто пытается превратить ее жизнь в настоящий кошмар</a:t>
            </a:r>
            <a:r>
              <a:rPr lang="ru-RU" dirty="0" smtClean="0"/>
              <a:t>?..</a:t>
            </a:r>
            <a:endParaRPr lang="ru-RU" dirty="0"/>
          </a:p>
        </p:txBody>
      </p:sp>
    </p:spTree>
    <p:extLst>
      <p:ext uri="{BB962C8B-B14F-4D97-AF65-F5344CB8AC3E}">
        <p14:creationId xmlns:p14="http://schemas.microsoft.com/office/powerpoint/2010/main" val="14854612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786902"/>
            <a:ext cx="3644877" cy="5234385"/>
          </a:xfrm>
          <a:prstGeom prst="rect">
            <a:avLst/>
          </a:prstGeom>
        </p:spPr>
      </p:pic>
      <p:sp>
        <p:nvSpPr>
          <p:cNvPr id="3" name="Прямоугольник 2"/>
          <p:cNvSpPr/>
          <p:nvPr/>
        </p:nvSpPr>
        <p:spPr>
          <a:xfrm>
            <a:off x="4572000" y="548680"/>
            <a:ext cx="3816424" cy="5355312"/>
          </a:xfrm>
          <a:prstGeom prst="rect">
            <a:avLst/>
          </a:prstGeom>
        </p:spPr>
        <p:txBody>
          <a:bodyPr wrap="square">
            <a:spAutoFit/>
          </a:bodyPr>
          <a:lstStyle/>
          <a:p>
            <a:r>
              <a:rPr lang="ru-RU" dirty="0"/>
              <a:t>Однажды </a:t>
            </a:r>
            <a:r>
              <a:rPr lang="ru-RU" dirty="0" err="1"/>
              <a:t>Изабель</a:t>
            </a:r>
            <a:r>
              <a:rPr lang="ru-RU" dirty="0"/>
              <a:t> и </a:t>
            </a:r>
            <a:r>
              <a:rPr lang="ru-RU" dirty="0" err="1"/>
              <a:t>Октавия</a:t>
            </a:r>
            <a:r>
              <a:rPr lang="ru-RU" dirty="0"/>
              <a:t> заперли на чердаке свою сводную сестру Эллу-</a:t>
            </a:r>
            <a:r>
              <a:rPr lang="ru-RU" dirty="0" err="1"/>
              <a:t>Синдереллу</a:t>
            </a:r>
            <a:r>
              <a:rPr lang="ru-RU" dirty="0"/>
              <a:t>-Золушку и чуть не костьми легли, чтобы влезть в хрустальную туфельку. Все мы знаем, чем это кончилось. Теперь же три Судьбы — дева, мать и старуха — пером из крыла черного лебедя чертят бесценные карты, каждая из которых заключает в себе человеческую жизнь. Но тут Риск, он же Азарт, он же Шанс, </a:t>
            </a:r>
            <a:r>
              <a:rPr lang="ru-RU" dirty="0" err="1"/>
              <a:t>смуглокожий</a:t>
            </a:r>
            <a:r>
              <a:rPr lang="ru-RU" dirty="0"/>
              <a:t> и </a:t>
            </a:r>
            <a:r>
              <a:rPr lang="ru-RU" dirty="0" err="1"/>
              <a:t>янтарноглазый</a:t>
            </a:r>
            <a:r>
              <a:rPr lang="ru-RU" dirty="0"/>
              <a:t>, похищает карту </a:t>
            </a:r>
            <a:r>
              <a:rPr lang="ru-RU" dirty="0" err="1"/>
              <a:t>Изабель</a:t>
            </a:r>
            <a:r>
              <a:rPr lang="ru-RU" dirty="0"/>
              <a:t>. Он верит, что </a:t>
            </a:r>
            <a:r>
              <a:rPr lang="ru-RU" dirty="0" err="1"/>
              <a:t>Изабель</a:t>
            </a:r>
            <a:r>
              <a:rPr lang="ru-RU" dirty="0"/>
              <a:t> найдет в себе силы переломить предначертанное и вершить свою судьбу сама. Ведь даже злой сестрице надо дать шанс исправиться</a:t>
            </a:r>
            <a:r>
              <a:rPr lang="ru-RU" dirty="0" smtClean="0"/>
              <a:t>...</a:t>
            </a:r>
            <a:endParaRPr lang="ru-RU" dirty="0"/>
          </a:p>
        </p:txBody>
      </p:sp>
    </p:spTree>
    <p:extLst>
      <p:ext uri="{BB962C8B-B14F-4D97-AF65-F5344CB8AC3E}">
        <p14:creationId xmlns:p14="http://schemas.microsoft.com/office/powerpoint/2010/main" val="4267533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980728"/>
            <a:ext cx="3391590" cy="5062074"/>
          </a:xfrm>
          <a:prstGeom prst="rect">
            <a:avLst/>
          </a:prstGeom>
        </p:spPr>
      </p:pic>
      <p:sp>
        <p:nvSpPr>
          <p:cNvPr id="3" name="Прямоугольник 2"/>
          <p:cNvSpPr/>
          <p:nvPr/>
        </p:nvSpPr>
        <p:spPr>
          <a:xfrm>
            <a:off x="4211960" y="1299825"/>
            <a:ext cx="4572000" cy="3970318"/>
          </a:xfrm>
          <a:prstGeom prst="rect">
            <a:avLst/>
          </a:prstGeom>
        </p:spPr>
        <p:txBody>
          <a:bodyPr>
            <a:spAutoFit/>
          </a:bodyPr>
          <a:lstStyle/>
          <a:p>
            <a:r>
              <a:rPr lang="ru-RU" dirty="0"/>
              <a:t>Комиссар </a:t>
            </a:r>
            <a:r>
              <a:rPr lang="ru-RU" dirty="0" err="1"/>
              <a:t>Монтальбано</a:t>
            </a:r>
            <a:r>
              <a:rPr lang="ru-RU" dirty="0"/>
              <a:t> в смятении. Пока его сердце мучается вопросом, имеет ли он право — в его-то возрасте — влюбиться в прекрасную, молодую, несвободную женщину и что теперь с этой любовью делать, его ум бьется над очередным </a:t>
            </a:r>
            <a:r>
              <a:rPr lang="ru-RU" dirty="0" err="1"/>
              <a:t>запутаннейшим</a:t>
            </a:r>
            <a:r>
              <a:rPr lang="ru-RU" dirty="0"/>
              <a:t> делом. Зачем случайная попутчица назвалась чужим именем, дав при этом ключи к преступлению? Откуда в порт приплыла лодка со страшным грузом? Что творится на роскошной яхте "Ванесса"? С каждой страницей вы и </a:t>
            </a:r>
            <a:r>
              <a:rPr lang="ru-RU" dirty="0" err="1"/>
              <a:t>Монтальбано</a:t>
            </a:r>
            <a:r>
              <a:rPr lang="ru-RU" dirty="0"/>
              <a:t> будете всё ближе к разгадке. Вот только порадует ли она вас?.. </a:t>
            </a:r>
          </a:p>
        </p:txBody>
      </p:sp>
    </p:spTree>
    <p:extLst>
      <p:ext uri="{BB962C8B-B14F-4D97-AF65-F5344CB8AC3E}">
        <p14:creationId xmlns:p14="http://schemas.microsoft.com/office/powerpoint/2010/main" val="7671403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516" y="980728"/>
            <a:ext cx="3443688" cy="4968552"/>
          </a:xfrm>
          <a:prstGeom prst="rect">
            <a:avLst/>
          </a:prstGeom>
        </p:spPr>
      </p:pic>
      <p:sp>
        <p:nvSpPr>
          <p:cNvPr id="3" name="Прямоугольник 2"/>
          <p:cNvSpPr/>
          <p:nvPr/>
        </p:nvSpPr>
        <p:spPr>
          <a:xfrm>
            <a:off x="4034407" y="332656"/>
            <a:ext cx="5177863" cy="5509200"/>
          </a:xfrm>
          <a:prstGeom prst="rect">
            <a:avLst/>
          </a:prstGeom>
        </p:spPr>
        <p:txBody>
          <a:bodyPr wrap="square">
            <a:spAutoFit/>
          </a:bodyPr>
          <a:lstStyle/>
          <a:p>
            <a:r>
              <a:rPr lang="ru-RU" sz="1600" dirty="0" smtClean="0"/>
              <a:t>Петербург— больше, чем город. Книга, которую вы держите в руках — больше, чем просто истории домов. Это целые жизни, эпохи, воспоминания. Это книга о повседневной жизни в не самых известных, но безусловно интересных домах Петербурга и Ленинграда: от доходного дома Александро-Невской лавры до конструктивистского </a:t>
            </a:r>
            <a:r>
              <a:rPr lang="ru-RU" sz="1600" dirty="0" err="1" smtClean="0"/>
              <a:t>жилмассива</a:t>
            </a:r>
            <a:r>
              <a:rPr lang="ru-RU" sz="1600" dirty="0" smtClean="0"/>
              <a:t> на Тракторной улице. Двадцать пять домов Петербурга и люди, чьи имена с этими домами связаны — герои этой книги. Через судьбы жителей и архитекторов, фасадов и интерьеров мы рассказываем историю города в целом: трагичную, счастливую, важную, курьезную — разную. Эта книга — результат совместной работы трех вдохновленных людей. Юлия Галкина — редактор "</a:t>
            </a:r>
            <a:r>
              <a:rPr lang="ru-RU" sz="1600" dirty="0" err="1" smtClean="0"/>
              <a:t>The</a:t>
            </a:r>
            <a:r>
              <a:rPr lang="ru-RU" sz="1600" dirty="0" smtClean="0"/>
              <a:t> </a:t>
            </a:r>
            <a:r>
              <a:rPr lang="ru-RU" sz="1600" dirty="0" err="1" smtClean="0"/>
              <a:t>Village</a:t>
            </a:r>
            <a:r>
              <a:rPr lang="ru-RU" sz="1600" dirty="0" smtClean="0"/>
              <a:t>. Петербург", Максим Косьмин — автор популярного блога в </a:t>
            </a:r>
            <a:r>
              <a:rPr lang="ru-RU" sz="1600" dirty="0" err="1" smtClean="0"/>
              <a:t>Instagram</a:t>
            </a:r>
            <a:r>
              <a:rPr lang="ru-RU" sz="1600" dirty="0" smtClean="0"/>
              <a:t>, номинированный на премию "ТОП 50. Самые знаменитые люди Петербурга". А также фотограф — Антон Акимов, который снимает на пленку и передает неповторимую атмосферу времени. Вместе они прошлись по родному городу, собирая воспоминания жителей, старые фотографии и архивные документы, исследовали чердаки, балконы и парадные.</a:t>
            </a:r>
            <a:endParaRPr lang="ru-RU" sz="1600" dirty="0"/>
          </a:p>
        </p:txBody>
      </p:sp>
    </p:spTree>
    <p:extLst>
      <p:ext uri="{BB962C8B-B14F-4D97-AF65-F5344CB8AC3E}">
        <p14:creationId xmlns:p14="http://schemas.microsoft.com/office/powerpoint/2010/main" val="902830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59" y="692696"/>
            <a:ext cx="3907499" cy="5600927"/>
          </a:xfrm>
          <a:prstGeom prst="rect">
            <a:avLst/>
          </a:prstGeom>
        </p:spPr>
      </p:pic>
      <p:sp>
        <p:nvSpPr>
          <p:cNvPr id="3" name="Прямоугольник 2"/>
          <p:cNvSpPr/>
          <p:nvPr/>
        </p:nvSpPr>
        <p:spPr>
          <a:xfrm>
            <a:off x="4932040" y="1772816"/>
            <a:ext cx="4032448" cy="3139321"/>
          </a:xfrm>
          <a:prstGeom prst="rect">
            <a:avLst/>
          </a:prstGeom>
        </p:spPr>
        <p:txBody>
          <a:bodyPr wrap="square">
            <a:spAutoFit/>
          </a:bodyPr>
          <a:lstStyle/>
          <a:p>
            <a:r>
              <a:rPr lang="ru-RU" dirty="0" smtClean="0"/>
              <a:t>Как происходило Крещение Руси? Почему Россия решила прорубить окно в Европу, а не в Азию? Комикс охватывает ключевые события в истории России, которые повлияли на ее развитие и культуру. Перед вами предстанут главные лидеры в истории страны: Рюрик, Владимир, Иван Грозный, Петр I, Николай II, Ленин и другие значимые персоналии.</a:t>
            </a:r>
          </a:p>
          <a:p>
            <a:endParaRPr lang="ru-RU" dirty="0"/>
          </a:p>
        </p:txBody>
      </p:sp>
    </p:spTree>
    <p:extLst>
      <p:ext uri="{BB962C8B-B14F-4D97-AF65-F5344CB8AC3E}">
        <p14:creationId xmlns:p14="http://schemas.microsoft.com/office/powerpoint/2010/main" val="3887253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906860"/>
            <a:ext cx="3888432" cy="5059965"/>
          </a:xfrm>
          <a:prstGeom prst="rect">
            <a:avLst/>
          </a:prstGeom>
        </p:spPr>
      </p:pic>
      <p:sp>
        <p:nvSpPr>
          <p:cNvPr id="5" name="Прямоугольник 4"/>
          <p:cNvSpPr/>
          <p:nvPr/>
        </p:nvSpPr>
        <p:spPr>
          <a:xfrm>
            <a:off x="4499992" y="476672"/>
            <a:ext cx="4320480" cy="5632311"/>
          </a:xfrm>
          <a:prstGeom prst="rect">
            <a:avLst/>
          </a:prstGeom>
        </p:spPr>
        <p:txBody>
          <a:bodyPr wrap="square">
            <a:spAutoFit/>
          </a:bodyPr>
          <a:lstStyle/>
          <a:p>
            <a:r>
              <a:rPr lang="ru-RU" dirty="0" smtClean="0"/>
              <a:t>Всем-всем-всем, кто любит животных, все-все-все самые лучшие сказки и рассказы о зверях, птицах, рыбах и не только! В этой большой книжке вас ждут самые лучшие произведения о наших маленьких друзьях, которые живут с нами дома, которых мы встречаем в лесах, полях и водоёмах. Прочитайте русские народные сказки и подружитесь с их героями — Машей и медведем, Лисичкой со скалочкой, </a:t>
            </a:r>
            <a:r>
              <a:rPr lang="ru-RU" dirty="0" err="1" smtClean="0"/>
              <a:t>Заюшкой</a:t>
            </a:r>
            <a:r>
              <a:rPr lang="ru-RU" dirty="0" smtClean="0"/>
              <a:t> и многими другими. А потом вас ждут сказки С. Маршака, В. Бианки, К. Чуковского и других авторов. В конце познакомьтесь с героями рассказов М. Пришвина, К. Паустовского, В. Астафьева и других писателей, которые любят мир животных и передают эту любовь вам через страницы нашей книги! Для дошкольного и младшего школьного возраста. </a:t>
            </a:r>
            <a:endParaRPr lang="ru-RU" dirty="0"/>
          </a:p>
        </p:txBody>
      </p:sp>
    </p:spTree>
    <p:extLst>
      <p:ext uri="{BB962C8B-B14F-4D97-AF65-F5344CB8AC3E}">
        <p14:creationId xmlns:p14="http://schemas.microsoft.com/office/powerpoint/2010/main" val="50717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659977"/>
            <a:ext cx="3456384" cy="5434650"/>
          </a:xfrm>
          <a:prstGeom prst="rect">
            <a:avLst/>
          </a:prstGeom>
        </p:spPr>
      </p:pic>
      <p:sp>
        <p:nvSpPr>
          <p:cNvPr id="3" name="Прямоугольник 2"/>
          <p:cNvSpPr/>
          <p:nvPr/>
        </p:nvSpPr>
        <p:spPr>
          <a:xfrm>
            <a:off x="4208911" y="476672"/>
            <a:ext cx="4943473" cy="6494085"/>
          </a:xfrm>
          <a:prstGeom prst="rect">
            <a:avLst/>
          </a:prstGeom>
        </p:spPr>
        <p:txBody>
          <a:bodyPr wrap="square">
            <a:spAutoFit/>
          </a:bodyPr>
          <a:lstStyle/>
          <a:p>
            <a:r>
              <a:rPr lang="ru-RU" sz="1600" dirty="0"/>
              <a:t>Анна Матвеева — прозаик, финалист премий "Большая книга", "Национальный бестселлер"; автор книг "Завидное чувство Веры </a:t>
            </a:r>
            <a:r>
              <a:rPr lang="ru-RU" sz="1600" dirty="0" err="1"/>
              <a:t>Стениной</a:t>
            </a:r>
            <a:r>
              <a:rPr lang="ru-RU" sz="1600" dirty="0"/>
              <a:t>", "Девять девяностых", "</a:t>
            </a:r>
            <a:r>
              <a:rPr lang="ru-RU" sz="1600" dirty="0" err="1"/>
              <a:t>Лолотта</a:t>
            </a:r>
            <a:r>
              <a:rPr lang="ru-RU" sz="1600" dirty="0"/>
              <a:t> и другие парижские истории", "Спрятанные реки" и других. В книге "Картинные девушки" Анна Матвеева обращается к судьбам натурщиц и муз известных художников. Кем были женщины, которые смотрят на нас с полотен Боттичелли и Брюллова, Матисса и Дали, Рубенса и Мане? Они жили в разные века, имели разное происхождение и такие непохожие характеры; кто-то из них не хотел уступать в мастерстве великим, написавшим их портреты, а кому-то было достаточно просто находиться рядом с ними. "Мои героини не всегда в полном смысле слова натурщицы, они — девушки с картин, "картинные девушки". Судьба каждой из них неразрывно связана с судьбой мастера, и, рассказывая о </a:t>
            </a:r>
            <a:r>
              <a:rPr lang="ru-RU" sz="1600" dirty="0" err="1"/>
              <a:t>Форнарине</a:t>
            </a:r>
            <a:r>
              <a:rPr lang="ru-RU" sz="1600" dirty="0"/>
              <a:t>, нельзя не говорить о Рафаэле, а история Ольги Хохловой не обойдётся без упоминаний Пикассо; совсем другим художником мог стать Боттичелли без своей </a:t>
            </a:r>
            <a:r>
              <a:rPr lang="ru-RU" sz="1600" dirty="0" err="1"/>
              <a:t>Симонетты</a:t>
            </a:r>
            <a:r>
              <a:rPr lang="ru-RU" sz="1600" dirty="0"/>
              <a:t>, Рембрандт — без </a:t>
            </a:r>
            <a:r>
              <a:rPr lang="ru-RU" sz="1600" dirty="0" err="1"/>
              <a:t>Саскии</a:t>
            </a:r>
            <a:r>
              <a:rPr lang="ru-RU" sz="1600" dirty="0"/>
              <a:t>, а Модильяни — без Жанны". </a:t>
            </a:r>
          </a:p>
          <a:p>
            <a:r>
              <a:rPr lang="ru-RU" sz="1600" dirty="0"/>
              <a:t/>
            </a:r>
            <a:br>
              <a:rPr lang="ru-RU" sz="1600" dirty="0"/>
            </a:br>
            <a:endParaRPr lang="ru-RU" sz="1600" dirty="0"/>
          </a:p>
          <a:p>
            <a:r>
              <a:rPr lang="ru-RU" sz="1600" dirty="0"/>
              <a:t/>
            </a:r>
            <a:br>
              <a:rPr lang="ru-RU" sz="1600" dirty="0"/>
            </a:br>
            <a:endParaRPr lang="ru-RU" sz="1600" dirty="0">
              <a:effectLst/>
            </a:endParaRPr>
          </a:p>
        </p:txBody>
      </p:sp>
    </p:spTree>
    <p:extLst>
      <p:ext uri="{BB962C8B-B14F-4D97-AF65-F5344CB8AC3E}">
        <p14:creationId xmlns:p14="http://schemas.microsoft.com/office/powerpoint/2010/main" val="444989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729518"/>
            <a:ext cx="3456384" cy="5445203"/>
          </a:xfrm>
          <a:prstGeom prst="rect">
            <a:avLst/>
          </a:prstGeom>
        </p:spPr>
      </p:pic>
      <p:sp>
        <p:nvSpPr>
          <p:cNvPr id="5" name="Прямоугольник 4"/>
          <p:cNvSpPr/>
          <p:nvPr/>
        </p:nvSpPr>
        <p:spPr>
          <a:xfrm>
            <a:off x="4067944" y="404664"/>
            <a:ext cx="4896544" cy="5693866"/>
          </a:xfrm>
          <a:prstGeom prst="rect">
            <a:avLst/>
          </a:prstGeom>
        </p:spPr>
        <p:txBody>
          <a:bodyPr wrap="square">
            <a:spAutoFit/>
          </a:bodyPr>
          <a:lstStyle/>
          <a:p>
            <a:r>
              <a:rPr lang="ru-RU" sz="1400" dirty="0" smtClean="0"/>
              <a:t>В 1839 году при раскопках в британском </a:t>
            </a:r>
            <a:r>
              <a:rPr lang="ru-RU" sz="1400" dirty="0" err="1" smtClean="0"/>
              <a:t>Ромсийском</a:t>
            </a:r>
            <a:r>
              <a:rPr lang="ru-RU" sz="1400" dirty="0" smtClean="0"/>
              <a:t> аббатстве обнаружили свинцовый гроб, в каких в те времена простых людей не хоронили, только знатных. Так вот, гроб был пуст. Правда, не совсем – там лежал деревянный ларец с длинным локоном женских волос золотисто-каштанового цвета. Привидение Анны Болейн, одной из многочисленных жен Генриха Восьмого, регулярно появляется в Тауэре, в так называемом Доме Королевы, где ее содержали до казни. Все, кто ее видел, уверяют, что королева держала в руке свою отрубленную голову в чепце. Офицер из охраны Тауэра как-то ночью видел даже целую процессию придворных в костюмах тюдоровской эпохи, во главе которой шла обезглавленная королева… История Великобритании, щедро напоенная кровью, интригами и предательством, продолжает шокировать своими мрачными мистическими тайнами, о которых с ледяным спокойствием и глубокой убежденностью рассказывается в этой книге. Это - история безграничной жестокости, изощренного коварства и чудовищных обманов, порожденных Англией. История уникального, неподражаемого, беспощадного колонизатора; страны, которая первой в мире придумала концлагеря. История государства, обладающего едва ли не самой сильной разведкой в мире. История вселенской заговорщицы. Мирового лидера по слежке за населением. Она началась с того дня, когда на продуваемые холодными ветрами берега высадились римские </a:t>
            </a:r>
            <a:r>
              <a:rPr lang="ru-RU" sz="1400" dirty="0" smtClean="0"/>
              <a:t>солдаты…</a:t>
            </a:r>
            <a:endParaRPr lang="ru-RU" sz="1400" dirty="0"/>
          </a:p>
        </p:txBody>
      </p:sp>
    </p:spTree>
    <p:extLst>
      <p:ext uri="{BB962C8B-B14F-4D97-AF65-F5344CB8AC3E}">
        <p14:creationId xmlns:p14="http://schemas.microsoft.com/office/powerpoint/2010/main" val="3576137566"/>
      </p:ext>
    </p:extLst>
  </p:cSld>
  <p:clrMapOvr>
    <a:masterClrMapping/>
  </p:clrMapOvr>
</p:sld>
</file>

<file path=ppt/theme/theme1.xml><?xml version="1.0" encoding="utf-8"?>
<a:theme xmlns:a="http://schemas.openxmlformats.org/drawingml/2006/main" name="Воздушный поток">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371</TotalTime>
  <Words>4852</Words>
  <Application>Microsoft Office PowerPoint</Application>
  <PresentationFormat>Экран (4:3)</PresentationFormat>
  <Paragraphs>54</Paragraphs>
  <Slides>42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Методист</dc:creator>
  <cp:lastModifiedBy>Методист</cp:lastModifiedBy>
  <cp:revision>20</cp:revision>
  <dcterms:created xsi:type="dcterms:W3CDTF">2020-08-11T12:35:19Z</dcterms:created>
  <dcterms:modified xsi:type="dcterms:W3CDTF">2020-08-12T12:59:18Z</dcterms:modified>
</cp:coreProperties>
</file>