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92" r:id="rId2"/>
    <p:sldId id="256" r:id="rId3"/>
    <p:sldId id="257" r:id="rId4"/>
    <p:sldId id="258" r:id="rId5"/>
    <p:sldId id="260" r:id="rId6"/>
    <p:sldId id="261" r:id="rId7"/>
    <p:sldId id="291" r:id="rId8"/>
    <p:sldId id="264" r:id="rId9"/>
    <p:sldId id="265" r:id="rId10"/>
    <p:sldId id="266" r:id="rId11"/>
    <p:sldId id="267" r:id="rId12"/>
    <p:sldId id="268" r:id="rId13"/>
    <p:sldId id="270" r:id="rId14"/>
    <p:sldId id="271" r:id="rId15"/>
    <p:sldId id="272" r:id="rId16"/>
    <p:sldId id="273" r:id="rId17"/>
    <p:sldId id="274" r:id="rId18"/>
    <p:sldId id="275" r:id="rId19"/>
    <p:sldId id="276" r:id="rId20"/>
    <p:sldId id="277" r:id="rId21"/>
    <p:sldId id="279" r:id="rId22"/>
    <p:sldId id="280" r:id="rId23"/>
    <p:sldId id="282" r:id="rId24"/>
    <p:sldId id="283" r:id="rId25"/>
    <p:sldId id="284" r:id="rId26"/>
    <p:sldId id="285" r:id="rId27"/>
    <p:sldId id="286" r:id="rId28"/>
    <p:sldId id="288" r:id="rId29"/>
    <p:sldId id="289" r:id="rId30"/>
    <p:sldId id="290" r:id="rId3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dirty="0"/>
          </a:p>
        </p:txBody>
      </p:sp>
      <p:sp>
        <p:nvSpPr>
          <p:cNvPr id="15" name="Дата 14"/>
          <p:cNvSpPr>
            <a:spLocks noGrp="1"/>
          </p:cNvSpPr>
          <p:nvPr>
            <p:ph type="dt" sz="half" idx="10"/>
          </p:nvPr>
        </p:nvSpPr>
        <p:spPr/>
        <p:txBody>
          <a:bodyPr/>
          <a:lstStyle/>
          <a:p>
            <a:fld id="{6E099E78-0C91-4CCC-B61D-8F392EDBD9D5}" type="datetimeFigureOut">
              <a:rPr lang="ru-RU" smtClean="0"/>
              <a:t>14.06.2023</a:t>
            </a:fld>
            <a:endParaRPr lang="ru-RU" dirty="0"/>
          </a:p>
        </p:txBody>
      </p:sp>
      <p:sp>
        <p:nvSpPr>
          <p:cNvPr id="16" name="Номер слайда 15"/>
          <p:cNvSpPr>
            <a:spLocks noGrp="1"/>
          </p:cNvSpPr>
          <p:nvPr>
            <p:ph type="sldNum" sz="quarter" idx="11"/>
          </p:nvPr>
        </p:nvSpPr>
        <p:spPr/>
        <p:txBody>
          <a:bodyPr/>
          <a:lstStyle/>
          <a:p>
            <a:fld id="{588E4D0A-C810-41E2-9461-439A3A517DA3}" type="slidenum">
              <a:rPr lang="ru-RU" smtClean="0"/>
              <a:t>‹#›</a:t>
            </a:fld>
            <a:endParaRPr lang="ru-RU" dirty="0"/>
          </a:p>
        </p:txBody>
      </p:sp>
      <p:sp>
        <p:nvSpPr>
          <p:cNvPr id="17" name="Нижний колонтитул 16"/>
          <p:cNvSpPr>
            <a:spLocks noGrp="1"/>
          </p:cNvSpPr>
          <p:nvPr>
            <p:ph type="ftr" sz="quarter" idx="12"/>
          </p:nvPr>
        </p:nvSpPr>
        <p:spPr/>
        <p:txBody>
          <a:bodyPr/>
          <a:lstStyle/>
          <a:p>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E099E78-0C91-4CCC-B61D-8F392EDBD9D5}" type="datetimeFigureOut">
              <a:rPr lang="ru-RU" smtClean="0"/>
              <a:t>14.06.2023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588E4D0A-C810-41E2-9461-439A3A517DA3}" type="slidenum">
              <a:rPr lang="ru-RU" smtClean="0"/>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E099E78-0C91-4CCC-B61D-8F392EDBD9D5}" type="datetimeFigureOut">
              <a:rPr lang="ru-RU" smtClean="0"/>
              <a:t>14.06.2023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588E4D0A-C810-41E2-9461-439A3A517DA3}" type="slidenum">
              <a:rPr lang="ru-RU" smtClean="0"/>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Объект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6E099E78-0C91-4CCC-B61D-8F392EDBD9D5}" type="datetimeFigureOut">
              <a:rPr lang="ru-RU" smtClean="0"/>
              <a:t>14.06.2023</a:t>
            </a:fld>
            <a:endParaRPr lang="ru-RU" dirty="0"/>
          </a:p>
        </p:txBody>
      </p:sp>
      <p:sp>
        <p:nvSpPr>
          <p:cNvPr id="15" name="Номер слайда 14"/>
          <p:cNvSpPr>
            <a:spLocks noGrp="1"/>
          </p:cNvSpPr>
          <p:nvPr>
            <p:ph type="sldNum" sz="quarter" idx="15"/>
          </p:nvPr>
        </p:nvSpPr>
        <p:spPr/>
        <p:txBody>
          <a:bodyPr/>
          <a:lstStyle>
            <a:lvl1pPr algn="ctr">
              <a:defRPr/>
            </a:lvl1pPr>
          </a:lstStyle>
          <a:p>
            <a:fld id="{588E4D0A-C810-41E2-9461-439A3A517DA3}" type="slidenum">
              <a:rPr lang="ru-RU" smtClean="0"/>
              <a:t>‹#›</a:t>
            </a:fld>
            <a:endParaRPr lang="ru-RU" dirty="0"/>
          </a:p>
        </p:txBody>
      </p:sp>
      <p:sp>
        <p:nvSpPr>
          <p:cNvPr id="16" name="Нижний колонтитул 15"/>
          <p:cNvSpPr>
            <a:spLocks noGrp="1"/>
          </p:cNvSpPr>
          <p:nvPr>
            <p:ph type="ftr" sz="quarter" idx="16"/>
          </p:nvPr>
        </p:nvSpPr>
        <p:spPr/>
        <p:txBody>
          <a:bodyPr/>
          <a:lstStyle/>
          <a:p>
            <a:endParaRPr lang="ru-RU" dirty="0"/>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6E099E78-0C91-4CCC-B61D-8F392EDBD9D5}" type="datetimeFigureOut">
              <a:rPr lang="ru-RU" smtClean="0"/>
              <a:t>14.06.2023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588E4D0A-C810-41E2-9461-439A3A517DA3}" type="slidenum">
              <a:rPr lang="ru-RU" smtClean="0"/>
              <a:t>‹#›</a:t>
            </a:fld>
            <a:endParaRPr lang="ru-RU" dirty="0"/>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6E099E78-0C91-4CCC-B61D-8F392EDBD9D5}" type="datetimeFigureOut">
              <a:rPr lang="ru-RU" smtClean="0"/>
              <a:t>14.06.2023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588E4D0A-C810-41E2-9461-439A3A517DA3}" type="slidenum">
              <a:rPr lang="ru-RU" smtClean="0"/>
              <a:t>‹#›</a:t>
            </a:fld>
            <a:endParaRPr lang="ru-RU" dirty="0"/>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Объект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588E4D0A-C810-41E2-9461-439A3A517DA3}" type="slidenum">
              <a:rPr lang="ru-RU" smtClean="0"/>
              <a:t>‹#›</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7" name="Дата 6"/>
          <p:cNvSpPr>
            <a:spLocks noGrp="1"/>
          </p:cNvSpPr>
          <p:nvPr>
            <p:ph type="dt" sz="half" idx="10"/>
          </p:nvPr>
        </p:nvSpPr>
        <p:spPr/>
        <p:txBody>
          <a:bodyPr/>
          <a:lstStyle/>
          <a:p>
            <a:fld id="{6E099E78-0C91-4CCC-B61D-8F392EDBD9D5}" type="datetimeFigureOut">
              <a:rPr lang="ru-RU" smtClean="0"/>
              <a:t>14.06.2023</a:t>
            </a:fld>
            <a:endParaRPr lang="ru-RU" dirty="0"/>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Объект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Объект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6E099E78-0C91-4CCC-B61D-8F392EDBD9D5}" type="datetimeFigureOut">
              <a:rPr lang="ru-RU" smtClean="0"/>
              <a:t>14.06.2023</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588E4D0A-C810-41E2-9461-439A3A517DA3}" type="slidenum">
              <a:rPr lang="ru-RU" smtClean="0"/>
              <a:t>‹#›</a:t>
            </a:fld>
            <a:endParaRPr lang="ru-RU" dirty="0"/>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E099E78-0C91-4CCC-B61D-8F392EDBD9D5}" type="datetimeFigureOut">
              <a:rPr lang="ru-RU" smtClean="0"/>
              <a:t>14.06.2023</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588E4D0A-C810-41E2-9461-439A3A517DA3}" type="slidenum">
              <a:rPr lang="ru-RU" smtClean="0"/>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Объект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6E099E78-0C91-4CCC-B61D-8F392EDBD9D5}" type="datetimeFigureOut">
              <a:rPr lang="ru-RU" smtClean="0"/>
              <a:t>14.06.2023</a:t>
            </a:fld>
            <a:endParaRPr lang="ru-RU" dirty="0"/>
          </a:p>
        </p:txBody>
      </p:sp>
      <p:sp>
        <p:nvSpPr>
          <p:cNvPr id="9" name="Номер слайда 8"/>
          <p:cNvSpPr>
            <a:spLocks noGrp="1"/>
          </p:cNvSpPr>
          <p:nvPr>
            <p:ph type="sldNum" sz="quarter" idx="15"/>
          </p:nvPr>
        </p:nvSpPr>
        <p:spPr/>
        <p:txBody>
          <a:bodyPr/>
          <a:lstStyle/>
          <a:p>
            <a:fld id="{588E4D0A-C810-41E2-9461-439A3A517DA3}" type="slidenum">
              <a:rPr lang="ru-RU" smtClean="0"/>
              <a:t>‹#›</a:t>
            </a:fld>
            <a:endParaRPr lang="ru-RU" dirty="0"/>
          </a:p>
        </p:txBody>
      </p:sp>
      <p:sp>
        <p:nvSpPr>
          <p:cNvPr id="10" name="Нижний колонтитул 9"/>
          <p:cNvSpPr>
            <a:spLocks noGrp="1"/>
          </p:cNvSpPr>
          <p:nvPr>
            <p:ph type="ftr" sz="quarter" idx="16"/>
          </p:nvPr>
        </p:nvSpPr>
        <p:spPr/>
        <p:txBody>
          <a:bodyPr/>
          <a:lstStyle/>
          <a:p>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dirty="0" smtClean="0"/>
              <a:t>Вставка рисунка</a:t>
            </a:r>
            <a:endParaRPr kumimoji="0" lang="en-US" dirty="0"/>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6E099E78-0C91-4CCC-B61D-8F392EDBD9D5}" type="datetimeFigureOut">
              <a:rPr lang="ru-RU" smtClean="0"/>
              <a:t>14.06.2023</a:t>
            </a:fld>
            <a:endParaRPr lang="ru-RU" dirty="0"/>
          </a:p>
        </p:txBody>
      </p:sp>
      <p:sp>
        <p:nvSpPr>
          <p:cNvPr id="9" name="Номер слайда 8"/>
          <p:cNvSpPr>
            <a:spLocks noGrp="1"/>
          </p:cNvSpPr>
          <p:nvPr>
            <p:ph type="sldNum" sz="quarter" idx="11"/>
          </p:nvPr>
        </p:nvSpPr>
        <p:spPr/>
        <p:txBody>
          <a:bodyPr/>
          <a:lstStyle/>
          <a:p>
            <a:fld id="{588E4D0A-C810-41E2-9461-439A3A517DA3}" type="slidenum">
              <a:rPr lang="ru-RU" smtClean="0"/>
              <a:t>‹#›</a:t>
            </a:fld>
            <a:endParaRPr lang="ru-RU" dirty="0"/>
          </a:p>
        </p:txBody>
      </p:sp>
      <p:sp>
        <p:nvSpPr>
          <p:cNvPr id="10" name="Нижний колонтитул 9"/>
          <p:cNvSpPr>
            <a:spLocks noGrp="1"/>
          </p:cNvSpPr>
          <p:nvPr>
            <p:ph type="ftr" sz="quarter" idx="12"/>
          </p:nvPr>
        </p:nvSpPr>
        <p:spPr/>
        <p:txBody>
          <a:bodyPr/>
          <a:lstStyle/>
          <a:p>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6E099E78-0C91-4CCC-B61D-8F392EDBD9D5}" type="datetimeFigureOut">
              <a:rPr lang="ru-RU" smtClean="0"/>
              <a:t>14.06.2023</a:t>
            </a:fld>
            <a:endParaRPr lang="ru-RU" dirty="0"/>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dirty="0"/>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588E4D0A-C810-41E2-9461-439A3A517DA3}" type="slidenum">
              <a:rPr lang="ru-RU" smtClean="0"/>
              <a:t>‹#›</a:t>
            </a:fld>
            <a:endParaRPr lang="ru-RU" dirty="0"/>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image" Target="../media/image42.jpeg"/></Relationships>
</file>

<file path=ppt/slides/_rels/slide1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g"/><Relationship Id="rId1" Type="http://schemas.openxmlformats.org/officeDocument/2006/relationships/slideLayout" Target="../slideLayouts/slideLayout7.xml"/><Relationship Id="rId5" Type="http://schemas.openxmlformats.org/officeDocument/2006/relationships/image" Target="../media/image47.jpeg"/><Relationship Id="rId4" Type="http://schemas.openxmlformats.org/officeDocument/2006/relationships/image" Target="../media/image46.jpeg"/></Relationships>
</file>

<file path=ppt/slides/_rels/slide1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g"/><Relationship Id="rId1" Type="http://schemas.openxmlformats.org/officeDocument/2006/relationships/slideLayout" Target="../slideLayouts/slideLayout7.xml"/><Relationship Id="rId5" Type="http://schemas.openxmlformats.org/officeDocument/2006/relationships/image" Target="../media/image51.jpeg"/><Relationship Id="rId4" Type="http://schemas.openxmlformats.org/officeDocument/2006/relationships/image" Target="../media/image50.jpg"/></Relationships>
</file>

<file path=ppt/slides/_rels/slide1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1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7.xml"/><Relationship Id="rId5" Type="http://schemas.openxmlformats.org/officeDocument/2006/relationships/image" Target="../media/image58.jpeg"/><Relationship Id="rId4" Type="http://schemas.openxmlformats.org/officeDocument/2006/relationships/image" Target="../media/image57.jpeg"/></Relationships>
</file>

<file path=ppt/slides/_rels/slide1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7.xml"/><Relationship Id="rId5" Type="http://schemas.openxmlformats.org/officeDocument/2006/relationships/image" Target="../media/image62.jpeg"/><Relationship Id="rId4" Type="http://schemas.openxmlformats.org/officeDocument/2006/relationships/image" Target="../media/image61.jpeg"/></Relationships>
</file>

<file path=ppt/slides/_rels/slide1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g"/><Relationship Id="rId1" Type="http://schemas.openxmlformats.org/officeDocument/2006/relationships/slideLayout" Target="../slideLayouts/slideLayout7.xml"/><Relationship Id="rId5" Type="http://schemas.openxmlformats.org/officeDocument/2006/relationships/image" Target="../media/image66.jpeg"/><Relationship Id="rId4" Type="http://schemas.openxmlformats.org/officeDocument/2006/relationships/image" Target="../media/image65.jpeg"/></Relationships>
</file>

<file path=ppt/slides/_rels/slide1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png"/><Relationship Id="rId1" Type="http://schemas.openxmlformats.org/officeDocument/2006/relationships/slideLayout" Target="../slideLayouts/slideLayout7.xml"/><Relationship Id="rId5" Type="http://schemas.openxmlformats.org/officeDocument/2006/relationships/image" Target="../media/image70.jpeg"/><Relationship Id="rId4" Type="http://schemas.openxmlformats.org/officeDocument/2006/relationships/image" Target="../media/image69.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g"/><Relationship Id="rId1" Type="http://schemas.openxmlformats.org/officeDocument/2006/relationships/slideLayout" Target="../slideLayouts/slideLayout7.xml"/><Relationship Id="rId5" Type="http://schemas.openxmlformats.org/officeDocument/2006/relationships/image" Target="../media/image74.jpeg"/><Relationship Id="rId4" Type="http://schemas.openxmlformats.org/officeDocument/2006/relationships/image" Target="../media/image73.jpeg"/></Relationships>
</file>

<file path=ppt/slides/_rels/slide21.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g"/><Relationship Id="rId1" Type="http://schemas.openxmlformats.org/officeDocument/2006/relationships/slideLayout" Target="../slideLayouts/slideLayout7.xml"/><Relationship Id="rId5" Type="http://schemas.openxmlformats.org/officeDocument/2006/relationships/image" Target="../media/image78.jpeg"/><Relationship Id="rId4" Type="http://schemas.openxmlformats.org/officeDocument/2006/relationships/image" Target="../media/image77.jpeg"/></Relationships>
</file>

<file path=ppt/slides/_rels/slide2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g"/><Relationship Id="rId1" Type="http://schemas.openxmlformats.org/officeDocument/2006/relationships/slideLayout" Target="../slideLayouts/slideLayout7.xml"/><Relationship Id="rId5" Type="http://schemas.openxmlformats.org/officeDocument/2006/relationships/image" Target="../media/image82.jpeg"/><Relationship Id="rId4" Type="http://schemas.openxmlformats.org/officeDocument/2006/relationships/image" Target="../media/image81.jpeg"/></Relationships>
</file>

<file path=ppt/slides/_rels/slide23.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g"/><Relationship Id="rId1" Type="http://schemas.openxmlformats.org/officeDocument/2006/relationships/slideLayout" Target="../slideLayouts/slideLayout7.xml"/><Relationship Id="rId5" Type="http://schemas.openxmlformats.org/officeDocument/2006/relationships/image" Target="../media/image86.jpeg"/><Relationship Id="rId4" Type="http://schemas.openxmlformats.org/officeDocument/2006/relationships/image" Target="../media/image85.jpeg"/></Relationships>
</file>

<file path=ppt/slides/_rels/slide24.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g"/><Relationship Id="rId1" Type="http://schemas.openxmlformats.org/officeDocument/2006/relationships/slideLayout" Target="../slideLayouts/slideLayout7.xml"/><Relationship Id="rId5" Type="http://schemas.openxmlformats.org/officeDocument/2006/relationships/image" Target="../media/image90.jpeg"/><Relationship Id="rId4" Type="http://schemas.openxmlformats.org/officeDocument/2006/relationships/image" Target="../media/image89.jpeg"/></Relationships>
</file>

<file path=ppt/slides/_rels/slide25.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7.xml"/><Relationship Id="rId5" Type="http://schemas.openxmlformats.org/officeDocument/2006/relationships/image" Target="../media/image94.jpeg"/><Relationship Id="rId4" Type="http://schemas.openxmlformats.org/officeDocument/2006/relationships/image" Target="../media/image93.jpeg"/></Relationships>
</file>

<file path=ppt/slides/_rels/slide26.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slideLayout" Target="../slideLayouts/slideLayout7.xml"/><Relationship Id="rId5" Type="http://schemas.openxmlformats.org/officeDocument/2006/relationships/image" Target="../media/image98.jpeg"/><Relationship Id="rId4" Type="http://schemas.openxmlformats.org/officeDocument/2006/relationships/image" Target="../media/image97.jpeg"/></Relationships>
</file>

<file path=ppt/slides/_rels/slide27.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image" Target="../media/image99.jpeg"/><Relationship Id="rId1" Type="http://schemas.openxmlformats.org/officeDocument/2006/relationships/slideLayout" Target="../slideLayouts/slideLayout7.xml"/><Relationship Id="rId5" Type="http://schemas.openxmlformats.org/officeDocument/2006/relationships/image" Target="../media/image102.jpeg"/><Relationship Id="rId4" Type="http://schemas.openxmlformats.org/officeDocument/2006/relationships/image" Target="../media/image101.jpeg"/></Relationships>
</file>

<file path=ppt/slides/_rels/slide28.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g"/><Relationship Id="rId1" Type="http://schemas.openxmlformats.org/officeDocument/2006/relationships/slideLayout" Target="../slideLayouts/slideLayout7.xml"/><Relationship Id="rId5" Type="http://schemas.openxmlformats.org/officeDocument/2006/relationships/image" Target="../media/image106.png"/><Relationship Id="rId4" Type="http://schemas.openxmlformats.org/officeDocument/2006/relationships/image" Target="../media/image105.jpeg"/></Relationships>
</file>

<file path=ppt/slides/_rels/slide29.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g"/><Relationship Id="rId1" Type="http://schemas.openxmlformats.org/officeDocument/2006/relationships/slideLayout" Target="../slideLayouts/slideLayout7.xml"/><Relationship Id="rId5" Type="http://schemas.openxmlformats.org/officeDocument/2006/relationships/image" Target="../media/image110.jpeg"/><Relationship Id="rId4" Type="http://schemas.openxmlformats.org/officeDocument/2006/relationships/image" Target="../media/image109.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jpeg"/></Relationships>
</file>

<file path=ppt/slides/_rels/slide30.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jpg"/><Relationship Id="rId1" Type="http://schemas.openxmlformats.org/officeDocument/2006/relationships/slideLayout" Target="../slideLayouts/slideLayout7.xml"/><Relationship Id="rId6" Type="http://schemas.openxmlformats.org/officeDocument/2006/relationships/image" Target="../media/image115.jpeg"/><Relationship Id="rId5" Type="http://schemas.openxmlformats.org/officeDocument/2006/relationships/image" Target="../media/image114.jpeg"/><Relationship Id="rId4" Type="http://schemas.openxmlformats.org/officeDocument/2006/relationships/image" Target="../media/image113.jpe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jp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7.xml"/><Relationship Id="rId6" Type="http://schemas.openxmlformats.org/officeDocument/2006/relationships/image" Target="../media/image20.jpg"/><Relationship Id="rId5" Type="http://schemas.openxmlformats.org/officeDocument/2006/relationships/image" Target="../media/image19.jpeg"/><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23.jpe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28.jpg"/><Relationship Id="rId4" Type="http://schemas.openxmlformats.org/officeDocument/2006/relationships/image" Target="../media/image27.jpeg"/></Relationships>
</file>

<file path=ppt/slides/_rels/slide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g"/><Relationship Id="rId1" Type="http://schemas.openxmlformats.org/officeDocument/2006/relationships/slideLayout" Target="../slideLayouts/slideLayout7.xml"/><Relationship Id="rId5" Type="http://schemas.openxmlformats.org/officeDocument/2006/relationships/image" Target="../media/image32.jpg"/><Relationship Id="rId4" Type="http://schemas.openxmlformats.org/officeDocument/2006/relationships/image" Target="../media/image31.jpeg"/></Relationships>
</file>

<file path=ppt/slides/_rels/slide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g"/><Relationship Id="rId1" Type="http://schemas.openxmlformats.org/officeDocument/2006/relationships/slideLayout" Target="../slideLayouts/slideLayout7.xml"/><Relationship Id="rId4" Type="http://schemas.openxmlformats.org/officeDocument/2006/relationships/image" Target="../media/image3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66724" cy="6441234"/>
          </a:xfrm>
          <a:prstGeom prst="rect">
            <a:avLst/>
          </a:prstGeom>
        </p:spPr>
      </p:pic>
      <p:sp>
        <p:nvSpPr>
          <p:cNvPr id="4" name="TextBox 3"/>
          <p:cNvSpPr txBox="1"/>
          <p:nvPr/>
        </p:nvSpPr>
        <p:spPr>
          <a:xfrm>
            <a:off x="0" y="836712"/>
            <a:ext cx="8640960" cy="2554545"/>
          </a:xfrm>
          <a:prstGeom prst="rect">
            <a:avLst/>
          </a:prstGeom>
          <a:noFill/>
        </p:spPr>
        <p:txBody>
          <a:bodyPr wrap="square" rtlCol="0">
            <a:spAutoFit/>
          </a:bodyPr>
          <a:lstStyle/>
          <a:p>
            <a:r>
              <a:rPr lang="ru-RU" sz="8000" dirty="0" smtClean="0">
                <a:solidFill>
                  <a:schemeClr val="tx2">
                    <a:lumMod val="75000"/>
                  </a:schemeClr>
                </a:solidFill>
                <a:latin typeface="Times New Roman" panose="02020603050405020304" pitchFamily="18" charset="0"/>
                <a:cs typeface="Times New Roman" panose="02020603050405020304" pitchFamily="18" charset="0"/>
              </a:rPr>
              <a:t>Писатели -     </a:t>
            </a:r>
          </a:p>
          <a:p>
            <a:r>
              <a:rPr lang="ru-RU" sz="8000" dirty="0">
                <a:solidFill>
                  <a:schemeClr val="tx2">
                    <a:lumMod val="75000"/>
                  </a:schemeClr>
                </a:solidFill>
                <a:latin typeface="Times New Roman" panose="02020603050405020304" pitchFamily="18" charset="0"/>
                <a:cs typeface="Times New Roman" panose="02020603050405020304" pitchFamily="18" charset="0"/>
              </a:rPr>
              <a:t> </a:t>
            </a:r>
            <a:r>
              <a:rPr lang="ru-RU" sz="8000" dirty="0" smtClean="0">
                <a:solidFill>
                  <a:schemeClr val="tx2">
                    <a:lumMod val="75000"/>
                  </a:schemeClr>
                </a:solidFill>
                <a:latin typeface="Times New Roman" panose="02020603050405020304" pitchFamily="18" charset="0"/>
                <a:cs typeface="Times New Roman" panose="02020603050405020304" pitchFamily="18" charset="0"/>
              </a:rPr>
              <a:t>   педагоги</a:t>
            </a:r>
            <a:endParaRPr lang="ru-RU" sz="8000" dirty="0">
              <a:solidFill>
                <a:schemeClr val="tx2">
                  <a:lumMod val="75000"/>
                </a:schemeClr>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1583668" y="344446"/>
            <a:ext cx="6984776" cy="523220"/>
          </a:xfrm>
          <a:prstGeom prst="rect">
            <a:avLst/>
          </a:prstGeom>
          <a:noFill/>
        </p:spPr>
        <p:txBody>
          <a:bodyPr wrap="square" rtlCol="0">
            <a:spAutoFit/>
          </a:bodyPr>
          <a:lstStyle/>
          <a:p>
            <a:r>
              <a:rPr lang="ru-RU" sz="2800" dirty="0" smtClean="0">
                <a:solidFill>
                  <a:schemeClr val="accent3">
                    <a:lumMod val="60000"/>
                    <a:lumOff val="40000"/>
                  </a:schemeClr>
                </a:solidFill>
                <a:latin typeface="Times New Roman" panose="02020603050405020304" pitchFamily="18" charset="0"/>
                <a:cs typeface="Times New Roman" panose="02020603050405020304" pitchFamily="18" charset="0"/>
              </a:rPr>
              <a:t>2023 год – </a:t>
            </a:r>
            <a:r>
              <a:rPr lang="ru-RU" sz="2800" dirty="0" smtClean="0">
                <a:solidFill>
                  <a:schemeClr val="accent3">
                    <a:lumMod val="60000"/>
                    <a:lumOff val="40000"/>
                  </a:schemeClr>
                </a:solidFill>
                <a:latin typeface="Times New Roman" panose="02020603050405020304" pitchFamily="18" charset="0"/>
                <a:cs typeface="Times New Roman" panose="02020603050405020304" pitchFamily="18" charset="0"/>
              </a:rPr>
              <a:t>Год </a:t>
            </a:r>
            <a:r>
              <a:rPr lang="ru-RU" sz="2800" dirty="0" smtClean="0">
                <a:solidFill>
                  <a:schemeClr val="accent3">
                    <a:lumMod val="60000"/>
                    <a:lumOff val="40000"/>
                  </a:schemeClr>
                </a:solidFill>
                <a:latin typeface="Times New Roman" panose="02020603050405020304" pitchFamily="18" charset="0"/>
                <a:cs typeface="Times New Roman" panose="02020603050405020304" pitchFamily="18" charset="0"/>
              </a:rPr>
              <a:t>педагога и наставника</a:t>
            </a:r>
            <a:endParaRPr lang="ru-RU" sz="2800" dirty="0">
              <a:solidFill>
                <a:schemeClr val="accent3">
                  <a:lumMod val="60000"/>
                  <a:lumOff val="40000"/>
                </a:schemeClr>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1835696" y="6441234"/>
            <a:ext cx="6480720" cy="369332"/>
          </a:xfrm>
          <a:prstGeom prst="rect">
            <a:avLst/>
          </a:prstGeom>
          <a:noFill/>
        </p:spPr>
        <p:txBody>
          <a:bodyPr wrap="square" rtlCol="0">
            <a:spAutoFit/>
          </a:bodyPr>
          <a:lstStyle/>
          <a:p>
            <a:r>
              <a:rPr lang="ru-RU" dirty="0" smtClean="0">
                <a:solidFill>
                  <a:schemeClr val="accent2">
                    <a:lumMod val="60000"/>
                    <a:lumOff val="40000"/>
                  </a:schemeClr>
                </a:solidFill>
              </a:rPr>
              <a:t>Лужская</a:t>
            </a:r>
            <a:r>
              <a:rPr lang="ru-RU" dirty="0" smtClean="0">
                <a:solidFill>
                  <a:schemeClr val="accent2">
                    <a:lumMod val="60000"/>
                    <a:lumOff val="40000"/>
                  </a:schemeClr>
                </a:solidFill>
              </a:rPr>
              <a:t> </a:t>
            </a:r>
            <a:r>
              <a:rPr lang="ru-RU" dirty="0" smtClean="0">
                <a:solidFill>
                  <a:schemeClr val="accent2">
                    <a:lumMod val="60000"/>
                    <a:lumOff val="40000"/>
                  </a:schemeClr>
                </a:solidFill>
              </a:rPr>
              <a:t>межпоселенческая</a:t>
            </a:r>
            <a:r>
              <a:rPr lang="ru-RU" dirty="0" smtClean="0">
                <a:solidFill>
                  <a:schemeClr val="accent2">
                    <a:lumMod val="60000"/>
                    <a:lumOff val="40000"/>
                  </a:schemeClr>
                </a:solidFill>
              </a:rPr>
              <a:t> районная библиотека</a:t>
            </a:r>
            <a:endParaRPr lang="ru-RU" dirty="0">
              <a:solidFill>
                <a:schemeClr val="accent2">
                  <a:lumMod val="60000"/>
                  <a:lumOff val="40000"/>
                </a:schemeClr>
              </a:solidFill>
            </a:endParaRPr>
          </a:p>
        </p:txBody>
      </p:sp>
    </p:spTree>
    <p:extLst>
      <p:ext uri="{BB962C8B-B14F-4D97-AF65-F5344CB8AC3E}">
        <p14:creationId xmlns:p14="http://schemas.microsoft.com/office/powerpoint/2010/main" val="18270383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11807" y="764704"/>
            <a:ext cx="3168352" cy="5016758"/>
          </a:xfrm>
          <a:prstGeom prst="rect">
            <a:avLst/>
          </a:prstGeom>
        </p:spPr>
        <p:txBody>
          <a:bodyPr wrap="square">
            <a:spAutoFit/>
          </a:bodyPr>
          <a:lstStyle/>
          <a:p>
            <a:pPr algn="ctr"/>
            <a:r>
              <a:rPr lang="ru-RU" sz="1600" dirty="0" smtClean="0">
                <a:latin typeface="Times New Roman" panose="02020603050405020304" pitchFamily="18" charset="0"/>
                <a:cs typeface="Times New Roman" panose="02020603050405020304" pitchFamily="18" charset="0"/>
              </a:rPr>
              <a:t>Державин Гавриил Романович (1743-1816)– русский поэт, государственный деятель.</a:t>
            </a:r>
          </a:p>
          <a:p>
            <a:pPr algn="ctr"/>
            <a:r>
              <a:rPr lang="ru-RU" sz="1600" dirty="0" smtClean="0">
                <a:latin typeface="Times New Roman" panose="02020603050405020304" pitchFamily="18" charset="0"/>
                <a:cs typeface="Times New Roman" panose="02020603050405020304" pitchFamily="18" charset="0"/>
              </a:rPr>
              <a:t>Был убежденным сторонником идеи просвещенного самодержавия. Считал, что темный, угнетенный народ нужно просвещать. Именно это направляло деятельность Державина на ниве образования. Сам он не преподавал, но во время его службы правителем Тамбовского наместничества (1786-1788 гг.) в Тамбове и уездных городах были созданы Главное и малые народные училища, семинария с классами риторики, философии и богословия. Были открыты двухклассные народные училища.</a:t>
            </a:r>
            <a:endParaRPr lang="ru-RU" sz="16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498811"/>
            <a:ext cx="2626742" cy="3337507"/>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72200" y="2492896"/>
            <a:ext cx="2520280" cy="4030298"/>
          </a:xfrm>
          <a:prstGeom prst="rect">
            <a:avLst/>
          </a:prstGeom>
        </p:spPr>
      </p:pic>
    </p:spTree>
    <p:extLst>
      <p:ext uri="{BB962C8B-B14F-4D97-AF65-F5344CB8AC3E}">
        <p14:creationId xmlns:p14="http://schemas.microsoft.com/office/powerpoint/2010/main" val="36461457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03848" y="721130"/>
            <a:ext cx="2638097" cy="5262979"/>
          </a:xfrm>
          <a:prstGeom prst="rect">
            <a:avLst/>
          </a:prstGeom>
        </p:spPr>
        <p:txBody>
          <a:bodyPr wrap="square">
            <a:spAutoFit/>
          </a:bodyPr>
          <a:lstStyle/>
          <a:p>
            <a:pPr algn="ctr"/>
            <a:r>
              <a:rPr lang="ru-RU" sz="1600" dirty="0" smtClean="0">
                <a:latin typeface="Times New Roman" panose="02020603050405020304" pitchFamily="18" charset="0"/>
                <a:cs typeface="Times New Roman" panose="02020603050405020304" pitchFamily="18" charset="0"/>
              </a:rPr>
              <a:t>Ершов Пётр Павлович(1815-1869)– русский поэт, прозаик, драматург, автор знаменитой стихотворной сказки «Конёк-Горбунок».</a:t>
            </a:r>
          </a:p>
          <a:p>
            <a:pPr algn="ctr"/>
            <a:r>
              <a:rPr lang="ru-RU" sz="1600" dirty="0" smtClean="0">
                <a:latin typeface="Times New Roman" panose="02020603050405020304" pitchFamily="18" charset="0"/>
                <a:cs typeface="Times New Roman" panose="02020603050405020304" pitchFamily="18" charset="0"/>
              </a:rPr>
              <a:t>В 1831-1835 гг. учился на философско-юридическом отделении Петербургского университета. </a:t>
            </a:r>
          </a:p>
          <a:p>
            <a:pPr algn="ctr"/>
            <a:r>
              <a:rPr lang="ru-RU" sz="1600" dirty="0" smtClean="0">
                <a:latin typeface="Times New Roman" panose="02020603050405020304" pitchFamily="18" charset="0"/>
                <a:cs typeface="Times New Roman" panose="02020603050405020304" pitchFamily="18" charset="0"/>
              </a:rPr>
              <a:t>Вернувшись по окончании университета на родину (1836 г.), работал учителем Тобольской гимназии, затем стал инспектором (с 1844 г.) и директором (с 1857 г.) гимназии и дирекции училищ Тобольской губернии. Один из его учеников – Дмитрий Иванович Менделеев.</a:t>
            </a:r>
            <a:endParaRPr lang="ru-RU" sz="16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0408" y="750840"/>
            <a:ext cx="2821382" cy="4058499"/>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0395" y="2063349"/>
            <a:ext cx="3069691" cy="3990306"/>
          </a:xfrm>
          <a:prstGeom prst="rect">
            <a:avLst/>
          </a:prstGeom>
        </p:spPr>
      </p:pic>
    </p:spTree>
    <p:extLst>
      <p:ext uri="{BB962C8B-B14F-4D97-AF65-F5344CB8AC3E}">
        <p14:creationId xmlns:p14="http://schemas.microsoft.com/office/powerpoint/2010/main" val="17013995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91880" y="188640"/>
            <a:ext cx="5132895" cy="3785652"/>
          </a:xfrm>
          <a:prstGeom prst="rect">
            <a:avLst/>
          </a:prstGeom>
        </p:spPr>
        <p:txBody>
          <a:bodyPr wrap="square">
            <a:spAutoFit/>
          </a:bodyPr>
          <a:lstStyle/>
          <a:p>
            <a:pPr algn="ctr"/>
            <a:r>
              <a:rPr lang="ru-RU" sz="1600" dirty="0" smtClean="0">
                <a:latin typeface="Times New Roman" panose="02020603050405020304" pitchFamily="18" charset="0"/>
                <a:cs typeface="Times New Roman" panose="02020603050405020304" pitchFamily="18" charset="0"/>
              </a:rPr>
              <a:t>Жуковский Василий Андреевич (1783-1852) – русский поэт, переводчик, критик, основоположник романтизма в русской поэзии.</a:t>
            </a:r>
          </a:p>
          <a:p>
            <a:pPr algn="ctr"/>
            <a:r>
              <a:rPr lang="ru-RU" sz="1600" dirty="0" smtClean="0">
                <a:latin typeface="Times New Roman" panose="02020603050405020304" pitchFamily="18" charset="0"/>
                <a:cs typeface="Times New Roman" panose="02020603050405020304" pitchFamily="18" charset="0"/>
              </a:rPr>
              <a:t>Учился в Московском университетском благородном пансионе.</a:t>
            </a:r>
          </a:p>
          <a:p>
            <a:pPr algn="ctr"/>
            <a:r>
              <a:rPr lang="ru-RU" sz="1600" dirty="0" smtClean="0">
                <a:latin typeface="Times New Roman" panose="02020603050405020304" pitchFamily="18" charset="0"/>
                <a:cs typeface="Times New Roman" panose="02020603050405020304" pitchFamily="18" charset="0"/>
              </a:rPr>
              <a:t>В 1817 году стал учителем русского языка великих княгинь Александры Федоровны (будущей императрицы) и Елены Павловны. Осенью 1826 года назначен на должность воспитателя наследника престола, будущего императора Александра II.</a:t>
            </a:r>
          </a:p>
          <a:p>
            <a:pPr algn="ctr"/>
            <a:r>
              <a:rPr lang="ru-RU" sz="1600" dirty="0" smtClean="0">
                <a:latin typeface="Times New Roman" panose="02020603050405020304" pitchFamily="18" charset="0"/>
                <a:cs typeface="Times New Roman" panose="02020603050405020304" pitchFamily="18" charset="0"/>
              </a:rPr>
              <a:t>Своим учителем считал Жуковского А. С. Пушкин. В сентябре 1815 года Жуковский дарит ему в честь окончания поэмы «Руслан и Людмила» свой портрет с надписью «Победителю-ученику от побежденного учителя».</a:t>
            </a:r>
            <a:endParaRPr lang="ru-RU" sz="16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332656"/>
            <a:ext cx="2712720" cy="3694176"/>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0232" y="4108341"/>
            <a:ext cx="1526170" cy="2389619"/>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3047" y="4171292"/>
            <a:ext cx="1482689" cy="2419305"/>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35896" y="4115324"/>
            <a:ext cx="1584176" cy="2475274"/>
          </a:xfrm>
          <a:prstGeom prst="rect">
            <a:avLst/>
          </a:prstGeom>
        </p:spPr>
      </p:pic>
    </p:spTree>
    <p:extLst>
      <p:ext uri="{BB962C8B-B14F-4D97-AF65-F5344CB8AC3E}">
        <p14:creationId xmlns:p14="http://schemas.microsoft.com/office/powerpoint/2010/main" val="15232121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03848" y="257067"/>
            <a:ext cx="5652120" cy="3785652"/>
          </a:xfrm>
          <a:prstGeom prst="rect">
            <a:avLst/>
          </a:prstGeom>
        </p:spPr>
        <p:txBody>
          <a:bodyPr wrap="square">
            <a:spAutoFit/>
          </a:bodyPr>
          <a:lstStyle/>
          <a:p>
            <a:pPr algn="ctr"/>
            <a:r>
              <a:rPr lang="ru-RU" sz="1600" dirty="0" smtClean="0">
                <a:latin typeface="Times New Roman" panose="02020603050405020304" pitchFamily="18" charset="0"/>
                <a:cs typeface="Times New Roman" panose="02020603050405020304" pitchFamily="18" charset="0"/>
              </a:rPr>
              <a:t>Коваль Юрий Иосифович(1938-1995)– детский писатель, сценарист, художник, автор песен.</a:t>
            </a:r>
          </a:p>
          <a:p>
            <a:pPr algn="ctr"/>
            <a:r>
              <a:rPr lang="ru-RU" sz="1600" dirty="0" smtClean="0">
                <a:latin typeface="Times New Roman" panose="02020603050405020304" pitchFamily="18" charset="0"/>
                <a:cs typeface="Times New Roman" panose="02020603050405020304" pitchFamily="18" charset="0"/>
              </a:rPr>
              <a:t>Окончил историко-филологический факультет Московского государственного педагогического института имени В. И. Ленина, получив диплом учителя русского языка, литературы и истории, а также диплом учителя рисования. Работал учителем в сельской школе в Татарии до 1963 года. Преподавал там русский язык и литературу, географию, историю, пение и др. Иногда составлял для учеников диктанты в стихотворной форме. Например, четверостишие на правописание шипящих:</a:t>
            </a:r>
          </a:p>
          <a:p>
            <a:pPr algn="ctr"/>
            <a:r>
              <a:rPr lang="ru-RU" sz="1600" dirty="0" smtClean="0">
                <a:latin typeface="Times New Roman" panose="02020603050405020304" pitchFamily="18" charset="0"/>
                <a:cs typeface="Times New Roman" panose="02020603050405020304" pitchFamily="18" charset="0"/>
              </a:rPr>
              <a:t>На полу сидела мышь.</a:t>
            </a:r>
          </a:p>
          <a:p>
            <a:pPr algn="ctr"/>
            <a:r>
              <a:rPr lang="ru-RU" sz="1600" dirty="0" smtClean="0">
                <a:latin typeface="Times New Roman" panose="02020603050405020304" pitchFamily="18" charset="0"/>
                <a:cs typeface="Times New Roman" panose="02020603050405020304" pitchFamily="18" charset="0"/>
              </a:rPr>
              <a:t>Вдруг вбегает грозный муж</a:t>
            </a:r>
          </a:p>
          <a:p>
            <a:pPr algn="ctr"/>
            <a:r>
              <a:rPr lang="ru-RU" sz="1600" dirty="0" smtClean="0">
                <a:latin typeface="Times New Roman" panose="02020603050405020304" pitchFamily="18" charset="0"/>
                <a:cs typeface="Times New Roman" panose="02020603050405020304" pitchFamily="18" charset="0"/>
              </a:rPr>
              <a:t>И, схватив огромный нож,</a:t>
            </a:r>
          </a:p>
          <a:p>
            <a:pPr algn="ctr"/>
            <a:r>
              <a:rPr lang="ru-RU" sz="1600" dirty="0" smtClean="0">
                <a:latin typeface="Times New Roman" panose="02020603050405020304" pitchFamily="18" charset="0"/>
                <a:cs typeface="Times New Roman" panose="02020603050405020304" pitchFamily="18" charset="0"/>
              </a:rPr>
              <a:t>К мыши он ползёт, как уж..</a:t>
            </a:r>
            <a:endParaRPr lang="ru-RU" sz="16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260648"/>
            <a:ext cx="2499360" cy="3810000"/>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6132" y="4160461"/>
            <a:ext cx="1639147" cy="2508899"/>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79912" y="4202971"/>
            <a:ext cx="1640776" cy="2466389"/>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5153" y="4195102"/>
            <a:ext cx="1592803" cy="2474258"/>
          </a:xfrm>
          <a:prstGeom prst="rect">
            <a:avLst/>
          </a:prstGeom>
        </p:spPr>
      </p:pic>
    </p:spTree>
    <p:extLst>
      <p:ext uri="{BB962C8B-B14F-4D97-AF65-F5344CB8AC3E}">
        <p14:creationId xmlns:p14="http://schemas.microsoft.com/office/powerpoint/2010/main" val="37536458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92825" y="332656"/>
            <a:ext cx="5364088" cy="2554545"/>
          </a:xfrm>
          <a:prstGeom prst="rect">
            <a:avLst/>
          </a:prstGeom>
        </p:spPr>
        <p:txBody>
          <a:bodyPr wrap="square">
            <a:spAutoFit/>
          </a:bodyPr>
          <a:lstStyle/>
          <a:p>
            <a:pPr algn="ctr"/>
            <a:r>
              <a:rPr lang="ru-RU" sz="1600" dirty="0" smtClean="0">
                <a:latin typeface="Times New Roman" panose="02020603050405020304" pitchFamily="18" charset="0"/>
                <a:cs typeface="Times New Roman" panose="02020603050405020304" pitchFamily="18" charset="0"/>
              </a:rPr>
              <a:t>Короленко Владимир Галактионович (1853-1921) – русский писатель, журналист, публицист, общественный деятель.</a:t>
            </a:r>
          </a:p>
          <a:p>
            <a:pPr algn="ctr"/>
            <a:r>
              <a:rPr lang="ru-RU" sz="1600" dirty="0" smtClean="0">
                <a:latin typeface="Times New Roman" panose="02020603050405020304" pitchFamily="18" charset="0"/>
                <a:cs typeface="Times New Roman" panose="02020603050405020304" pitchFamily="18" charset="0"/>
              </a:rPr>
              <a:t>За активное участие в революционном народническом движении находился под полицейским надзором, неоднократно отбывал политическую ссылку. Именно с одним из этих непростых периодов его жизни и был связан педагогический опыт Короленко. В 1880-1881 гг. он жил в Перми в качестве политического ссыльного. Помимо службы табельщиком и письмоводителем, давал частные уроки пермским учащимся.</a:t>
            </a:r>
            <a:endParaRPr lang="ru-RU" sz="16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221" y="188640"/>
            <a:ext cx="2433047" cy="3488766"/>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1652" y="3933056"/>
            <a:ext cx="1656184" cy="2632460"/>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92825" y="2996952"/>
            <a:ext cx="2088232" cy="3282005"/>
          </a:xfrm>
          <a:prstGeom prst="rect">
            <a:avLst/>
          </a:prstGeom>
        </p:spPr>
      </p:pic>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32240" y="3228165"/>
            <a:ext cx="2028474" cy="2819578"/>
          </a:xfrm>
          <a:prstGeom prst="rect">
            <a:avLst/>
          </a:prstGeom>
        </p:spPr>
      </p:pic>
    </p:spTree>
    <p:extLst>
      <p:ext uri="{BB962C8B-B14F-4D97-AF65-F5344CB8AC3E}">
        <p14:creationId xmlns:p14="http://schemas.microsoft.com/office/powerpoint/2010/main" val="41687472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67944" y="201487"/>
            <a:ext cx="4680519" cy="3539430"/>
          </a:xfrm>
          <a:prstGeom prst="rect">
            <a:avLst/>
          </a:prstGeom>
        </p:spPr>
        <p:txBody>
          <a:bodyPr wrap="square">
            <a:spAutoFit/>
          </a:bodyPr>
          <a:lstStyle/>
          <a:p>
            <a:pPr algn="ctr"/>
            <a:r>
              <a:rPr lang="ru-RU" sz="1600" dirty="0" smtClean="0">
                <a:latin typeface="Times New Roman" panose="02020603050405020304" pitchFamily="18" charset="0"/>
                <a:cs typeface="Times New Roman" panose="02020603050405020304" pitchFamily="18" charset="0"/>
              </a:rPr>
              <a:t>Корчак Януш (1878-1942)– польский писатель, педагог, врач.</a:t>
            </a:r>
          </a:p>
          <a:p>
            <a:pPr algn="ctr"/>
            <a:r>
              <a:rPr lang="ru-RU" sz="1600" dirty="0" smtClean="0">
                <a:latin typeface="Times New Roman" panose="02020603050405020304" pitchFamily="18" charset="0"/>
                <a:cs typeface="Times New Roman" panose="02020603050405020304" pitchFamily="18" charset="0"/>
              </a:rPr>
              <a:t>Написал свыше 20 книг о воспитании, в том числе «Как любить ребенка», «Право ребёнка на уважение» и детские повести, в том числе «Король Матиуш Первый».</a:t>
            </a:r>
          </a:p>
          <a:p>
            <a:pPr algn="ctr"/>
            <a:r>
              <a:rPr lang="ru-RU" sz="1600" dirty="0" smtClean="0">
                <a:latin typeface="Times New Roman" panose="02020603050405020304" pitchFamily="18" charset="0"/>
                <a:cs typeface="Times New Roman" panose="02020603050405020304" pitchFamily="18" charset="0"/>
              </a:rPr>
              <a:t>Получив профессию врача, в 1911 году основывает «Дом сирот» для еврейских детей. С 1918 года руководит детскими приютами, преподаёт, читает лекции в Свободном польском университете и на Высших еврейских педагогических курсах.</a:t>
            </a:r>
          </a:p>
          <a:p>
            <a:pPr algn="ctr"/>
            <a:r>
              <a:rPr lang="ru-RU" sz="1600" dirty="0" smtClean="0">
                <a:latin typeface="Times New Roman" panose="02020603050405020304" pitchFamily="18" charset="0"/>
                <a:cs typeface="Times New Roman" panose="02020603050405020304" pitchFamily="18" charset="0"/>
              </a:rPr>
              <a:t>Во время Второй мировой войны остался с детьми, приняв с ними смерть в нацистской газовой камере.</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5684" y="188640"/>
            <a:ext cx="3096344" cy="3667838"/>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8144" y="3985840"/>
            <a:ext cx="1748922" cy="2749166"/>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79712" y="4077072"/>
            <a:ext cx="1688996" cy="2657934"/>
          </a:xfrm>
          <a:prstGeom prst="rect">
            <a:avLst/>
          </a:prstGeom>
        </p:spPr>
      </p:pic>
    </p:spTree>
    <p:extLst>
      <p:ext uri="{BB962C8B-B14F-4D97-AF65-F5344CB8AC3E}">
        <p14:creationId xmlns:p14="http://schemas.microsoft.com/office/powerpoint/2010/main" val="1426318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347864" y="404664"/>
            <a:ext cx="5148064" cy="2800767"/>
          </a:xfrm>
          <a:prstGeom prst="rect">
            <a:avLst/>
          </a:prstGeom>
        </p:spPr>
        <p:txBody>
          <a:bodyPr wrap="square">
            <a:spAutoFit/>
          </a:bodyPr>
          <a:lstStyle/>
          <a:p>
            <a:pPr algn="ctr"/>
            <a:r>
              <a:rPr lang="ru-RU" sz="1600" dirty="0" smtClean="0">
                <a:latin typeface="Times New Roman" panose="02020603050405020304" pitchFamily="18" charset="0"/>
                <a:cs typeface="Times New Roman" panose="02020603050405020304" pitchFamily="18" charset="0"/>
              </a:rPr>
              <a:t>Крапивин Владислав Петрович (1938-2020) – советский и российский детский писатель.</a:t>
            </a:r>
          </a:p>
          <a:p>
            <a:pPr algn="ctr"/>
            <a:r>
              <a:rPr lang="ru-RU" sz="1600" dirty="0" smtClean="0">
                <a:latin typeface="Times New Roman" panose="02020603050405020304" pitchFamily="18" charset="0"/>
                <a:cs typeface="Times New Roman" panose="02020603050405020304" pitchFamily="18" charset="0"/>
              </a:rPr>
              <a:t>Родился в семье педагогов. В 1956 году поступил на факультет журналистики Уральского государственного университета имени А. М. Горького.</a:t>
            </a:r>
          </a:p>
          <a:p>
            <a:pPr algn="ct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Исследователи творчества В</a:t>
            </a:r>
            <a:r>
              <a:rPr lang="ru-RU" sz="1600" dirty="0" smtClean="0">
                <a:latin typeface="Times New Roman" panose="02020603050405020304" pitchFamily="18" charset="0"/>
                <a:cs typeface="Times New Roman" panose="02020603050405020304" pitchFamily="18" charset="0"/>
              </a:rPr>
              <a:t>. Крапивина </a:t>
            </a:r>
            <a:r>
              <a:rPr lang="ru-RU" sz="1600" dirty="0">
                <a:latin typeface="Times New Roman" panose="02020603050405020304" pitchFamily="18" charset="0"/>
                <a:cs typeface="Times New Roman" panose="02020603050405020304" pitchFamily="18" charset="0"/>
              </a:rPr>
              <a:t>отмечают неразрывную связь литературного труда писателя с его педагогической деятельностью. Отряд «Каравелла» стал реальным воплощением в жизнь педагогических </a:t>
            </a:r>
            <a:r>
              <a:rPr lang="ru-RU" sz="1600" dirty="0" smtClean="0">
                <a:latin typeface="Times New Roman" panose="02020603050405020304" pitchFamily="18" charset="0"/>
                <a:cs typeface="Times New Roman" panose="02020603050405020304" pitchFamily="18" charset="0"/>
              </a:rPr>
              <a:t>идей</a:t>
            </a:r>
          </a:p>
          <a:p>
            <a:pPr algn="ct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В. Крапивина.</a:t>
            </a:r>
          </a:p>
          <a:p>
            <a:pPr algn="ctr"/>
            <a:r>
              <a:rPr lang="ru-RU" sz="1600" dirty="0" smtClean="0">
                <a:latin typeface="Times New Roman" panose="02020603050405020304" pitchFamily="18" charset="0"/>
                <a:cs typeface="Times New Roman" panose="02020603050405020304" pitchFamily="18" charset="0"/>
              </a:rPr>
              <a:t> </a:t>
            </a:r>
            <a:endParaRPr lang="ru-RU" sz="16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63" y="188641"/>
            <a:ext cx="2418411" cy="3627617"/>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584" y="4149080"/>
            <a:ext cx="2082656" cy="2489612"/>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20272" y="3501008"/>
            <a:ext cx="1930996" cy="3046748"/>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17648" y="3000220"/>
            <a:ext cx="2074736" cy="3017798"/>
          </a:xfrm>
          <a:prstGeom prst="rect">
            <a:avLst/>
          </a:prstGeom>
        </p:spPr>
      </p:pic>
    </p:spTree>
    <p:extLst>
      <p:ext uri="{BB962C8B-B14F-4D97-AF65-F5344CB8AC3E}">
        <p14:creationId xmlns:p14="http://schemas.microsoft.com/office/powerpoint/2010/main" val="13644454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30216" y="423756"/>
            <a:ext cx="4139952" cy="2062103"/>
          </a:xfrm>
          <a:prstGeom prst="rect">
            <a:avLst/>
          </a:prstGeom>
        </p:spPr>
        <p:txBody>
          <a:bodyPr wrap="square">
            <a:spAutoFit/>
          </a:bodyPr>
          <a:lstStyle/>
          <a:p>
            <a:pPr algn="ctr"/>
            <a:r>
              <a:rPr lang="ru-RU" sz="1600" dirty="0" smtClean="0">
                <a:latin typeface="Times New Roman" panose="02020603050405020304" pitchFamily="18" charset="0"/>
                <a:cs typeface="Times New Roman" panose="02020603050405020304" pitchFamily="18" charset="0"/>
              </a:rPr>
              <a:t>Крылов Иван Андреевич(1769-1844)– русский писатель, поэт, баснописец, издатель. Известен как автор более 200 басен.</a:t>
            </a:r>
          </a:p>
          <a:p>
            <a:pPr algn="ctr"/>
            <a:r>
              <a:rPr lang="ru-RU" sz="1600" dirty="0" smtClean="0">
                <a:latin typeface="Times New Roman" panose="02020603050405020304" pitchFamily="18" charset="0"/>
                <a:cs typeface="Times New Roman" panose="02020603050405020304" pitchFamily="18" charset="0"/>
              </a:rPr>
              <a:t>После смерти Екатерины II поступил на службу к князю С. Ф. Голицыну не только в качестве личного секретаря, но и учителя русского языка и словесности у его детей.</a:t>
            </a:r>
            <a:endParaRPr lang="ru-RU" sz="16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0745" y="363829"/>
            <a:ext cx="2687080" cy="3286697"/>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8184" y="2636912"/>
            <a:ext cx="2746246" cy="3618772"/>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03024" y="3541278"/>
            <a:ext cx="2330602" cy="3056074"/>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4107" y="3861048"/>
            <a:ext cx="1760355" cy="2736304"/>
          </a:xfrm>
          <a:prstGeom prst="rect">
            <a:avLst/>
          </a:prstGeom>
        </p:spPr>
      </p:pic>
    </p:spTree>
    <p:extLst>
      <p:ext uri="{BB962C8B-B14F-4D97-AF65-F5344CB8AC3E}">
        <p14:creationId xmlns:p14="http://schemas.microsoft.com/office/powerpoint/2010/main" val="12711852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60974" y="215801"/>
            <a:ext cx="5039772" cy="3293209"/>
          </a:xfrm>
          <a:prstGeom prst="rect">
            <a:avLst/>
          </a:prstGeom>
        </p:spPr>
        <p:txBody>
          <a:bodyPr wrap="square">
            <a:spAutoFit/>
          </a:bodyPr>
          <a:lstStyle/>
          <a:p>
            <a:pPr algn="ctr"/>
            <a:r>
              <a:rPr lang="ru-RU" sz="1600" dirty="0" smtClean="0">
                <a:latin typeface="Times New Roman" panose="02020603050405020304" pitchFamily="18" charset="0"/>
                <a:cs typeface="Times New Roman" panose="02020603050405020304" pitchFamily="18" charset="0"/>
              </a:rPr>
              <a:t>Кушнер Александр Семенович (р. 1936)– русский поэт.</a:t>
            </a:r>
          </a:p>
          <a:p>
            <a:pPr algn="ctr"/>
            <a:r>
              <a:rPr lang="ru-RU" sz="1600" dirty="0" smtClean="0">
                <a:latin typeface="Times New Roman" panose="02020603050405020304" pitchFamily="18" charset="0"/>
                <a:cs typeface="Times New Roman" panose="02020603050405020304" pitchFamily="18" charset="0"/>
              </a:rPr>
              <a:t>Учился на филологическом факультете Педагогического института им. А. Герцена (Ленинград). В 1959-1969 годах преподавал в школе русский язык и литературу.</a:t>
            </a:r>
          </a:p>
          <a:p>
            <a:pPr algn="ctr"/>
            <a:r>
              <a:rPr lang="ru-RU" sz="1600" dirty="0" smtClean="0">
                <a:latin typeface="Times New Roman" panose="02020603050405020304" pitchFamily="18" charset="0"/>
                <a:cs typeface="Times New Roman" panose="02020603050405020304" pitchFamily="18" charset="0"/>
              </a:rPr>
              <a:t>«Знаете, всегда интересно говорить о том, что любишь – о Пушкине, русском языке. Кроме того, молодые люди – это всегда приятная компания. И, наконец, я считаю, что человек, пишущий книги, прозу, должен хотя бы какое-то время поработать, пожить нормальной человеческой жизнью. Что такое вставать в семь утра, в восемь утра быть на остановке и в девять – уже в школе? Вы знаете, это многое дает человеку». </a:t>
            </a:r>
            <a:endParaRPr lang="ru-RU" sz="16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692" y="260648"/>
            <a:ext cx="2236084" cy="3643314"/>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78390" y="3546355"/>
            <a:ext cx="2303468" cy="3096060"/>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63888" y="3712127"/>
            <a:ext cx="1935162" cy="2764516"/>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7655" y="4118600"/>
            <a:ext cx="1720157" cy="2463886"/>
          </a:xfrm>
          <a:prstGeom prst="rect">
            <a:avLst/>
          </a:prstGeom>
        </p:spPr>
      </p:pic>
    </p:spTree>
    <p:extLst>
      <p:ext uri="{BB962C8B-B14F-4D97-AF65-F5344CB8AC3E}">
        <p14:creationId xmlns:p14="http://schemas.microsoft.com/office/powerpoint/2010/main" val="32799366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03848" y="186738"/>
            <a:ext cx="5760640" cy="3539430"/>
          </a:xfrm>
          <a:prstGeom prst="rect">
            <a:avLst/>
          </a:prstGeom>
        </p:spPr>
        <p:txBody>
          <a:bodyPr wrap="square">
            <a:spAutoFit/>
          </a:bodyPr>
          <a:lstStyle/>
          <a:p>
            <a:pPr algn="ctr"/>
            <a:r>
              <a:rPr lang="ru-RU" sz="1600" dirty="0" smtClean="0">
                <a:latin typeface="Times New Roman" panose="02020603050405020304" pitchFamily="18" charset="0"/>
                <a:cs typeface="Times New Roman" panose="02020603050405020304" pitchFamily="18" charset="0"/>
              </a:rPr>
              <a:t>Лажечников Иван Иванович (1792-1869) – русский писатель, один из основоположников русского исторического романа.</a:t>
            </a:r>
          </a:p>
          <a:p>
            <a:pPr algn="ctr"/>
            <a:r>
              <a:rPr lang="ru-RU" sz="1600" dirty="0" smtClean="0">
                <a:latin typeface="Times New Roman" panose="02020603050405020304" pitchFamily="18" charset="0"/>
                <a:cs typeface="Times New Roman" panose="02020603050405020304" pitchFamily="18" charset="0"/>
              </a:rPr>
              <a:t>Автор романов «Последний Новик», «Ледяной дом», «Басурман». Также писал пьесы, мемуары, публицистику. Участник Отечественной войны 1812 года.</a:t>
            </a:r>
          </a:p>
          <a:p>
            <a:pPr algn="ctr"/>
            <a:r>
              <a:rPr lang="ru-RU" sz="1600" dirty="0" smtClean="0">
                <a:latin typeface="Times New Roman" panose="02020603050405020304" pitchFamily="18" charset="0"/>
                <a:cs typeface="Times New Roman" panose="02020603050405020304" pitchFamily="18" charset="0"/>
              </a:rPr>
              <a:t>В 1819 году начал службу по министерству народного просвещения, которую продолжал с перерывами до 1837 г. В течение трёх лет возглавлял Пензенскую мужскую гимназию. Способствовал открытию училища в Чембаре, откуда в 1823 году в Пензу приехал продолжать образование В. Г. Белинский. С 1823 г. был директором Казанской гимназии и директором казанских училищ, инспектором студентов Казанского университета. В 1831 году Лажечников назначен директором училищ Тверской губернии.</a:t>
            </a:r>
            <a:endParaRPr lang="ru-RU" sz="16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88640"/>
            <a:ext cx="2766300" cy="3452159"/>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3838" y="3852821"/>
            <a:ext cx="1728192" cy="2876325"/>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03739" y="3933056"/>
            <a:ext cx="1819569" cy="2788610"/>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13615" y="4068095"/>
            <a:ext cx="1535244" cy="2518532"/>
          </a:xfrm>
          <a:prstGeom prst="rect">
            <a:avLst/>
          </a:prstGeom>
        </p:spPr>
      </p:pic>
    </p:spTree>
    <p:extLst>
      <p:ext uri="{BB962C8B-B14F-4D97-AF65-F5344CB8AC3E}">
        <p14:creationId xmlns:p14="http://schemas.microsoft.com/office/powerpoint/2010/main" val="16985023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499992" y="116632"/>
            <a:ext cx="4572000" cy="3108543"/>
          </a:xfrm>
          <a:prstGeom prst="rect">
            <a:avLst/>
          </a:prstGeom>
        </p:spPr>
        <p:txBody>
          <a:bodyPr>
            <a:spAutoFit/>
          </a:bodyPr>
          <a:lstStyle/>
          <a:p>
            <a:pPr algn="ctr"/>
            <a:endParaRPr lang="ru-RU" sz="1400" dirty="0" smtClean="0">
              <a:latin typeface="Times New Roman" panose="02020603050405020304" pitchFamily="18" charset="0"/>
              <a:cs typeface="Times New Roman" panose="02020603050405020304" pitchFamily="18" charset="0"/>
            </a:endParaRPr>
          </a:p>
          <a:p>
            <a:pPr algn="ctr"/>
            <a:r>
              <a:rPr lang="ru-RU" sz="1400" dirty="0" smtClean="0">
                <a:latin typeface="Times New Roman" panose="02020603050405020304" pitchFamily="18" charset="0"/>
                <a:cs typeface="Times New Roman" panose="02020603050405020304" pitchFamily="18" charset="0"/>
              </a:rPr>
              <a:t>Абрамов Федор Александрович(1920-1983)– русский советский писатель, публицист, литературовед.</a:t>
            </a:r>
          </a:p>
          <a:p>
            <a:pPr algn="ctr"/>
            <a:r>
              <a:rPr lang="ru-RU" sz="1400" dirty="0" smtClean="0">
                <a:latin typeface="Times New Roman" panose="02020603050405020304" pitchFamily="18" charset="0"/>
                <a:cs typeface="Times New Roman" panose="02020603050405020304" pitchFamily="18" charset="0"/>
              </a:rPr>
              <a:t>Окончил с отличием филологический факультет Ленинградского государственного университета. В 1951-1960 гг. был старшим преподавателем, затем доцентом и заведующим кафедрой советской литературы ЛГУ.</a:t>
            </a:r>
          </a:p>
          <a:p>
            <a:pPr algn="ctr"/>
            <a:r>
              <a:rPr lang="ru-RU" sz="1400" dirty="0" smtClean="0">
                <a:latin typeface="Times New Roman" panose="02020603050405020304" pitchFamily="18" charset="0"/>
                <a:cs typeface="Times New Roman" panose="02020603050405020304" pitchFamily="18" charset="0"/>
              </a:rPr>
              <a:t>«Великое это дело – школа. Нет в нашем обществе фигуры более важной, чем учитель. И как тут не вспомнить слова моего старого Учителя, который любил в торжественные минуты говорить: - Учитель – это человек, который держит в своих руках завтрашний день страны, будущее планеты». (из очерка «О первом учителе»)</a:t>
            </a:r>
            <a:endParaRPr lang="ru-RU" sz="14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16632"/>
            <a:ext cx="3243999" cy="4176464"/>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64658" y="3441655"/>
            <a:ext cx="2165664" cy="3252828"/>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07904" y="3579491"/>
            <a:ext cx="2017199" cy="3140968"/>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53439" y="4408514"/>
            <a:ext cx="1440160" cy="2285969"/>
          </a:xfrm>
          <a:prstGeom prst="rect">
            <a:avLst/>
          </a:prstGeom>
        </p:spPr>
      </p:pic>
    </p:spTree>
    <p:extLst>
      <p:ext uri="{BB962C8B-B14F-4D97-AF65-F5344CB8AC3E}">
        <p14:creationId xmlns:p14="http://schemas.microsoft.com/office/powerpoint/2010/main" val="27600082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23928" y="188640"/>
            <a:ext cx="5076056" cy="3539430"/>
          </a:xfrm>
          <a:prstGeom prst="rect">
            <a:avLst/>
          </a:prstGeom>
        </p:spPr>
        <p:txBody>
          <a:bodyPr wrap="square">
            <a:spAutoFit/>
          </a:bodyPr>
          <a:lstStyle/>
          <a:p>
            <a:pPr algn="ctr"/>
            <a:r>
              <a:rPr lang="ru-RU" sz="1600" dirty="0" smtClean="0">
                <a:latin typeface="Times New Roman" panose="02020603050405020304" pitchFamily="18" charset="0"/>
                <a:cs typeface="Times New Roman" panose="02020603050405020304" pitchFamily="18" charset="0"/>
              </a:rPr>
              <a:t>Макаренко Антон Семенович (1888-1939) – советский педагог и писатель.</a:t>
            </a:r>
          </a:p>
          <a:p>
            <a:pPr algn="ctr"/>
            <a:r>
              <a:rPr lang="ru-RU" sz="1600" dirty="0" smtClean="0">
                <a:latin typeface="Times New Roman" panose="02020603050405020304" pitchFamily="18" charset="0"/>
                <a:cs typeface="Times New Roman" panose="02020603050405020304" pitchFamily="18" charset="0"/>
              </a:rPr>
              <a:t>Решением ЮНЕСКО (1988) вошел в число четырех выдающихся педагогов, определивших способ педагогического мышления в ХХ веке. Окончив в 1904 г. четырёхклассное училище в Кременчуге, с 1905 г. начал работать учителем.</a:t>
            </a:r>
          </a:p>
          <a:p>
            <a:pPr algn="ctr"/>
            <a:r>
              <a:rPr lang="ru-RU" sz="1600" dirty="0" smtClean="0">
                <a:latin typeface="Times New Roman" panose="02020603050405020304" pitchFamily="18" charset="0"/>
                <a:cs typeface="Times New Roman" panose="02020603050405020304" pitchFamily="18" charset="0"/>
              </a:rPr>
              <a:t>Организовал и заведовал трудовой колонией для несовершеннолетних правонарушителей в селе Ковалёвка, близ Полтавы (с 1921 г. носила имя М. Горького). В 1927-1935 гг. Макаренко был одним из руководителей детской трудовой коммуны ОГПУ имени Ф. Э. Дзержинского в пригороде Харькова, на практике воплощая свою педагогическую систему.</a:t>
            </a:r>
            <a:endParaRPr lang="ru-RU" sz="16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88640"/>
            <a:ext cx="3096344" cy="3096344"/>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8295" y="3763716"/>
            <a:ext cx="1814802" cy="2861338"/>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39715" y="3728070"/>
            <a:ext cx="1896550" cy="2861174"/>
          </a:xfrm>
          <a:prstGeom prst="rect">
            <a:avLst/>
          </a:prstGeom>
        </p:spPr>
      </p:pic>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95936" y="3911709"/>
            <a:ext cx="1872208" cy="2713345"/>
          </a:xfrm>
          <a:prstGeom prst="rect">
            <a:avLst/>
          </a:prstGeom>
        </p:spPr>
      </p:pic>
    </p:spTree>
    <p:extLst>
      <p:ext uri="{BB962C8B-B14F-4D97-AF65-F5344CB8AC3E}">
        <p14:creationId xmlns:p14="http://schemas.microsoft.com/office/powerpoint/2010/main" val="19311036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23928" y="281709"/>
            <a:ext cx="4572000" cy="2554545"/>
          </a:xfrm>
          <a:prstGeom prst="rect">
            <a:avLst/>
          </a:prstGeom>
        </p:spPr>
        <p:txBody>
          <a:bodyPr>
            <a:spAutoFit/>
          </a:bodyPr>
          <a:lstStyle/>
          <a:p>
            <a:pPr algn="ctr"/>
            <a:r>
              <a:rPr lang="ru-RU" sz="1600" dirty="0" smtClean="0">
                <a:latin typeface="Times New Roman" panose="02020603050405020304" pitchFamily="18" charset="0"/>
                <a:cs typeface="Times New Roman" panose="02020603050405020304" pitchFamily="18" charset="0"/>
              </a:rPr>
              <a:t>Паустовский Константин Георгиевич (1892-1968)– русский советский писатель.</a:t>
            </a:r>
          </a:p>
          <a:p>
            <a:pPr algn="ctr"/>
            <a:r>
              <a:rPr lang="ru-RU" sz="1600" dirty="0" smtClean="0">
                <a:latin typeface="Times New Roman" panose="02020603050405020304" pitchFamily="18" charset="0"/>
                <a:cs typeface="Times New Roman" panose="02020603050405020304" pitchFamily="18" charset="0"/>
              </a:rPr>
              <a:t>Педагогической деятельностью писатель начал заниматься в очень юном возрасте.</a:t>
            </a:r>
          </a:p>
          <a:p>
            <a:pPr algn="ctr"/>
            <a:r>
              <a:rPr lang="ru-RU" sz="1600" dirty="0" smtClean="0">
                <a:latin typeface="Times New Roman" panose="02020603050405020304" pitchFamily="18" charset="0"/>
                <a:cs typeface="Times New Roman" panose="02020603050405020304" pitchFamily="18" charset="0"/>
              </a:rPr>
              <a:t>«Когда я был в шестом классе, семья наша распалась, и с тех пор я сам должен был зарабатывать себе на жизнь и ученье. Перебивался я довольно тяжелым трудом, так называемым репетиторством». (Из автобиографии)</a:t>
            </a:r>
            <a:endParaRPr lang="ru-RU" sz="16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9" y="260648"/>
            <a:ext cx="2808312" cy="3510390"/>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9912" y="3330516"/>
            <a:ext cx="2016224" cy="3346932"/>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44208" y="2857766"/>
            <a:ext cx="2499017" cy="3414711"/>
          </a:xfrm>
          <a:prstGeom prst="rect">
            <a:avLst/>
          </a:prstGeom>
        </p:spPr>
      </p:pic>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3113" y="4005064"/>
            <a:ext cx="1943876" cy="2701988"/>
          </a:xfrm>
          <a:prstGeom prst="rect">
            <a:avLst/>
          </a:prstGeom>
        </p:spPr>
      </p:pic>
    </p:spTree>
    <p:extLst>
      <p:ext uri="{BB962C8B-B14F-4D97-AF65-F5344CB8AC3E}">
        <p14:creationId xmlns:p14="http://schemas.microsoft.com/office/powerpoint/2010/main" val="17434509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347864" y="236959"/>
            <a:ext cx="5544616" cy="3539430"/>
          </a:xfrm>
          <a:prstGeom prst="rect">
            <a:avLst/>
          </a:prstGeom>
        </p:spPr>
        <p:txBody>
          <a:bodyPr wrap="square">
            <a:spAutoFit/>
          </a:bodyPr>
          <a:lstStyle/>
          <a:p>
            <a:pPr algn="ctr"/>
            <a:r>
              <a:rPr lang="ru-RU" sz="1600" dirty="0" smtClean="0">
                <a:latin typeface="Times New Roman" panose="02020603050405020304" pitchFamily="18" charset="0"/>
                <a:cs typeface="Times New Roman" panose="02020603050405020304" pitchFamily="18" charset="0"/>
              </a:rPr>
              <a:t>Погорельский Антон (Алексей Алексеевич Перовский, 1787-1836) – русский писатель.</a:t>
            </a:r>
          </a:p>
          <a:p>
            <a:pPr algn="ctr"/>
            <a:r>
              <a:rPr lang="ru-RU" sz="1600" dirty="0" smtClean="0">
                <a:latin typeface="Times New Roman" panose="02020603050405020304" pitchFamily="18" charset="0"/>
                <a:cs typeface="Times New Roman" panose="02020603050405020304" pitchFamily="18" charset="0"/>
              </a:rPr>
              <a:t>Наиболее известен как автор волшебной повести «Чёрная курица, или Подземные жители» (1829), считающейся в истории русской литературы первой книгой о детстве и написанной для племянника Алеши, будущего писателя А. К. Толстого, воспитанию которого посвятил свое время А. А. Перовский.</a:t>
            </a:r>
          </a:p>
          <a:p>
            <a:pPr algn="ctr"/>
            <a:r>
              <a:rPr lang="ru-RU" sz="1600" dirty="0" smtClean="0">
                <a:latin typeface="Times New Roman" panose="02020603050405020304" pitchFamily="18" charset="0"/>
                <a:cs typeface="Times New Roman" panose="02020603050405020304" pitchFamily="18" charset="0"/>
              </a:rPr>
              <a:t>Учился в Московском университете (1805-1807), получив по окончании его степень доктора философских и словесных наук.</a:t>
            </a:r>
          </a:p>
          <a:p>
            <a:pPr algn="ctr"/>
            <a:r>
              <a:rPr lang="ru-RU" sz="1600" dirty="0" smtClean="0">
                <a:latin typeface="Times New Roman" panose="02020603050405020304" pitchFamily="18" charset="0"/>
                <a:cs typeface="Times New Roman" panose="02020603050405020304" pitchFamily="18" charset="0"/>
              </a:rPr>
              <a:t>Служил попечителем Харьковского учебного округа (1825-1830), членом комитета, занимающегося устройством учебных заведений в Петербурге.</a:t>
            </a:r>
            <a:endParaRPr lang="ru-RU" sz="16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83549"/>
            <a:ext cx="2808312" cy="3647910"/>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208" y="3811838"/>
            <a:ext cx="2177657" cy="2920229"/>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08966" y="3861048"/>
            <a:ext cx="1759052" cy="2736304"/>
          </a:xfrm>
          <a:prstGeom prst="rect">
            <a:avLst/>
          </a:prstGeom>
        </p:spPr>
      </p:pic>
      <p:pic>
        <p:nvPicPr>
          <p:cNvPr id="4" name="Рисунок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1560" y="4016346"/>
            <a:ext cx="2088232" cy="2694493"/>
          </a:xfrm>
          <a:prstGeom prst="rect">
            <a:avLst/>
          </a:prstGeom>
        </p:spPr>
      </p:pic>
    </p:spTree>
    <p:extLst>
      <p:ext uri="{BB962C8B-B14F-4D97-AF65-F5344CB8AC3E}">
        <p14:creationId xmlns:p14="http://schemas.microsoft.com/office/powerpoint/2010/main" val="6368912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63888" y="270358"/>
            <a:ext cx="5292080" cy="3754874"/>
          </a:xfrm>
          <a:prstGeom prst="rect">
            <a:avLst/>
          </a:prstGeom>
        </p:spPr>
        <p:txBody>
          <a:bodyPr wrap="square">
            <a:spAutoFit/>
          </a:bodyPr>
          <a:lstStyle/>
          <a:p>
            <a:pPr algn="ctr"/>
            <a:r>
              <a:rPr lang="ru-RU" sz="1400" dirty="0" smtClean="0">
                <a:latin typeface="Times New Roman" panose="02020603050405020304" pitchFamily="18" charset="0"/>
                <a:cs typeface="Times New Roman" panose="02020603050405020304" pitchFamily="18" charset="0"/>
              </a:rPr>
              <a:t>Сологуб Федор Кузьмич (1863-1927)– русский писатель, поэт, драматург, публицист.</a:t>
            </a:r>
          </a:p>
          <a:p>
            <a:pPr algn="ctr"/>
            <a:r>
              <a:rPr lang="ru-RU" sz="1400" dirty="0" smtClean="0">
                <a:latin typeface="Times New Roman" panose="02020603050405020304" pitchFamily="18" charset="0"/>
                <a:cs typeface="Times New Roman" panose="02020603050405020304" pitchFamily="18" charset="0"/>
              </a:rPr>
              <a:t>Много лет отдал педагогической деятельности. Самое знаменитое его произведение – роман «Мелкий бес», главный герой которого провинциальный учитель-садист Ардальон Борисыч Передонов.</a:t>
            </a:r>
          </a:p>
          <a:p>
            <a:pPr algn="ctr"/>
            <a:r>
              <a:rPr lang="ru-RU" sz="1400" dirty="0" smtClean="0">
                <a:latin typeface="Times New Roman" panose="02020603050405020304" pitchFamily="18" charset="0"/>
                <a:cs typeface="Times New Roman" panose="02020603050405020304" pitchFamily="18" charset="0"/>
              </a:rPr>
              <a:t>В 1878 г. он поступил в Санкт-Петербургский учительский институт. Через четыре года окончил его и уехал учительствовать в северные губернии в Новгородскую, Псковскую и Вологодскую области, – в общей сложности проведя десять лет в провинции. Вернулся в Петербург осенью 1892 года. Сологуб и здесь стал работать учителем. Сначала в Рождественском городском училище на Песках, затем перевёлся из Рождественского в Андреевское городское училище на Васильевском острове (1899). В нём он стал не только учителем (физики и геометрии), но и инспектором с полагающейся по статусу казённой квартирой при училище. Продолжал педагогическую деятельность до выхода в отставку в 1907 году.</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116632"/>
            <a:ext cx="3096344" cy="3908600"/>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4886" y="4098281"/>
            <a:ext cx="1588881" cy="2613709"/>
          </a:xfrm>
          <a:prstGeom prst="rect">
            <a:avLst/>
          </a:prstGeom>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32240" y="4017752"/>
            <a:ext cx="1966882" cy="2648735"/>
          </a:xfrm>
          <a:prstGeom prst="rect">
            <a:avLst/>
          </a:prstGeom>
        </p:spPr>
      </p:pic>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51920" y="4091253"/>
            <a:ext cx="1512168" cy="2631172"/>
          </a:xfrm>
          <a:prstGeom prst="rect">
            <a:avLst/>
          </a:prstGeom>
        </p:spPr>
      </p:pic>
    </p:spTree>
    <p:extLst>
      <p:ext uri="{BB962C8B-B14F-4D97-AF65-F5344CB8AC3E}">
        <p14:creationId xmlns:p14="http://schemas.microsoft.com/office/powerpoint/2010/main" val="36175384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79912" y="3388643"/>
            <a:ext cx="5076056" cy="3046988"/>
          </a:xfrm>
          <a:prstGeom prst="rect">
            <a:avLst/>
          </a:prstGeom>
        </p:spPr>
        <p:txBody>
          <a:bodyPr wrap="square">
            <a:spAutoFit/>
          </a:bodyPr>
          <a:lstStyle/>
          <a:p>
            <a:pPr algn="ctr"/>
            <a:r>
              <a:rPr lang="ru-RU" sz="1200" dirty="0" smtClean="0">
                <a:latin typeface="Times New Roman" panose="02020603050405020304" pitchFamily="18" charset="0"/>
                <a:cs typeface="Times New Roman" panose="02020603050405020304" pitchFamily="18" charset="0"/>
              </a:rPr>
              <a:t>Сухомлинский Василий Александрович (1918-1970) – советский педагог-новатор, писатель.</a:t>
            </a:r>
          </a:p>
          <a:p>
            <a:pPr algn="ctr"/>
            <a:r>
              <a:rPr lang="ru-RU" sz="1200" dirty="0" smtClean="0">
                <a:latin typeface="Times New Roman" panose="02020603050405020304" pitchFamily="18" charset="0"/>
                <a:cs typeface="Times New Roman" panose="02020603050405020304" pitchFamily="18" charset="0"/>
              </a:rPr>
              <a:t>Автор более 30 книг, среди которых «Сердце отдаю детям», «О воспитании» и др. Также писал рассказы и сказки.</a:t>
            </a:r>
          </a:p>
          <a:p>
            <a:pPr algn="ctr"/>
            <a:r>
              <a:rPr lang="ru-RU" sz="1200" dirty="0" smtClean="0">
                <a:latin typeface="Times New Roman" panose="02020603050405020304" pitchFamily="18" charset="0"/>
                <a:cs typeface="Times New Roman" panose="02020603050405020304" pitchFamily="18" charset="0"/>
              </a:rPr>
              <a:t>С отличием окончил Полтавский педагогический институт и стал преподавать украинский язык и литературу в онуфриевской средней школе Кировоградской области Украины.</a:t>
            </a:r>
          </a:p>
          <a:p>
            <a:pPr algn="ctr"/>
            <a:r>
              <a:rPr lang="ru-RU" sz="1200" dirty="0" smtClean="0">
                <a:latin typeface="Times New Roman" panose="02020603050405020304" pitchFamily="18" charset="0"/>
                <a:cs typeface="Times New Roman" panose="02020603050405020304" pitchFamily="18" charset="0"/>
              </a:rPr>
              <a:t>Участвовал в Великой Отечественной войне, с 1944 г. работал заведующим Онуфриевским районным отделом народного образования. В 1948 году стал директором средней школы поселка Павлыш, которой руководил до конца своей жизни.</a:t>
            </a:r>
          </a:p>
          <a:p>
            <a:pPr algn="ctr"/>
            <a:r>
              <a:rPr lang="ru-RU" sz="1200" dirty="0" smtClean="0">
                <a:latin typeface="Times New Roman" panose="02020603050405020304" pitchFamily="18" charset="0"/>
                <a:cs typeface="Times New Roman" panose="02020603050405020304" pitchFamily="18" charset="0"/>
              </a:rPr>
              <a:t>«Если учитель имеет только любовь к делу, — он будет хороший учитель. Если учитель имеет только любовь к ученику, как отец, мать, — он будет лучше того учителя, который прочел все книги, но не имеет любви ни к делу, ни к ученикам. Если учитель соединяет в себе любовь к делу и к ученикам, он — совершенный учитель».</a:t>
            </a:r>
            <a:endParaRPr lang="ru-RU" sz="12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260648"/>
            <a:ext cx="3744416" cy="2808312"/>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1437" y="327662"/>
            <a:ext cx="1944531" cy="3005185"/>
          </a:xfrm>
          <a:prstGeom prst="rect">
            <a:avLst/>
          </a:prstGeom>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1600" y="3388643"/>
            <a:ext cx="2198840" cy="3233588"/>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55976" y="327662"/>
            <a:ext cx="2051481" cy="2927202"/>
          </a:xfrm>
          <a:prstGeom prst="rect">
            <a:avLst/>
          </a:prstGeom>
        </p:spPr>
      </p:pic>
    </p:spTree>
    <p:extLst>
      <p:ext uri="{BB962C8B-B14F-4D97-AF65-F5344CB8AC3E}">
        <p14:creationId xmlns:p14="http://schemas.microsoft.com/office/powerpoint/2010/main" val="34939298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347864" y="188640"/>
            <a:ext cx="5718129" cy="3970318"/>
          </a:xfrm>
          <a:prstGeom prst="rect">
            <a:avLst/>
          </a:prstGeom>
        </p:spPr>
        <p:txBody>
          <a:bodyPr wrap="square">
            <a:spAutoFit/>
          </a:bodyPr>
          <a:lstStyle/>
          <a:p>
            <a:pPr algn="ctr"/>
            <a:r>
              <a:rPr lang="ru-RU" sz="1200" dirty="0" smtClean="0"/>
              <a:t>Толстой Лев Николаевич (1828-1910)–русский писатель, публицист, мыслитель.</a:t>
            </a:r>
          </a:p>
          <a:p>
            <a:pPr algn="ctr"/>
            <a:r>
              <a:rPr lang="ru-RU" sz="1200" dirty="0" smtClean="0"/>
              <a:t>Толстой предпринимал попытки получить университетское образование, но довести их до конца ему так и не довелось, что не мешало ему живо интересоваться вопросами просвещения. Известно, что в поездках по Западной Европе (Германия, Франция) в 1860-1861 гг. он уделял большое внимание изучению местного опыта народного образования и тамошних образовательных учреждений. Еще в 1859 году Толстой деятельно занялся устройством школ в своей Ясной Поляне и в Крапивенском уезде.</a:t>
            </a:r>
          </a:p>
          <a:p>
            <a:pPr algn="ctr"/>
            <a:r>
              <a:rPr lang="ru-RU" sz="1200" dirty="0" smtClean="0"/>
              <a:t>Яснополянская школа явилась его оригинальным педагогическим экспериментом. Толстой сам вёл занятия вместе с несколькими постоянными учителями. В начале 1870-х он приступил к созданию собственной «Азбуки» (опубликована в 1872 г.), затем выпустил «Новую азбуку» и серию из четырёх «Русских книг для чтения», одобренных Министерством народного просвещения в качестве пособий для начальных учебных заведений. К этому же периоду относится возобновление занятий в яснополянской школе, хотя и ненадолго.</a:t>
            </a:r>
          </a:p>
          <a:p>
            <a:pPr algn="ctr"/>
            <a:r>
              <a:rPr lang="ru-RU" sz="1200" dirty="0" smtClean="0"/>
              <a:t>Толстой оставил уникальное педагогическое наследие: статьи, письма, дневники, написанные им учебники и Яснополянскую школу. Занятие педагогикой он считал самым радостным и счастливым временем своей жизни.</a:t>
            </a:r>
          </a:p>
          <a:p>
            <a:pPr algn="ctr"/>
            <a:r>
              <a:rPr lang="ru-RU" sz="1200" dirty="0" smtClean="0"/>
              <a:t>«Я хочу образования для народа… только для того, чтобы спасти тонущих там Пушкиных… Ломоносовых…»</a:t>
            </a:r>
            <a:endParaRPr lang="ru-RU" sz="1200"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188640"/>
            <a:ext cx="3024336" cy="3514667"/>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1" y="3983419"/>
            <a:ext cx="1742621" cy="2613933"/>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21378" y="4050044"/>
            <a:ext cx="1966671" cy="2547307"/>
          </a:xfrm>
          <a:prstGeom prst="rect">
            <a:avLst/>
          </a:prstGeom>
        </p:spPr>
      </p:pic>
      <p:pic>
        <p:nvPicPr>
          <p:cNvPr id="7" name="Рисунок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32240" y="3974292"/>
            <a:ext cx="1737042" cy="2731499"/>
          </a:xfrm>
          <a:prstGeom prst="rect">
            <a:avLst/>
          </a:prstGeom>
        </p:spPr>
      </p:pic>
    </p:spTree>
    <p:extLst>
      <p:ext uri="{BB962C8B-B14F-4D97-AF65-F5344CB8AC3E}">
        <p14:creationId xmlns:p14="http://schemas.microsoft.com/office/powerpoint/2010/main" val="27632384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347864" y="332656"/>
            <a:ext cx="5400600" cy="2893100"/>
          </a:xfrm>
          <a:prstGeom prst="rect">
            <a:avLst/>
          </a:prstGeom>
        </p:spPr>
        <p:txBody>
          <a:bodyPr wrap="square">
            <a:spAutoFit/>
          </a:bodyPr>
          <a:lstStyle/>
          <a:p>
            <a:pPr algn="ctr"/>
            <a:r>
              <a:rPr lang="ru-RU" sz="1400" dirty="0" smtClean="0">
                <a:latin typeface="Times New Roman" panose="02020603050405020304" pitchFamily="18" charset="0"/>
                <a:cs typeface="Times New Roman" panose="02020603050405020304" pitchFamily="18" charset="0"/>
              </a:rPr>
              <a:t>Тургенев Иван Сергеевич (1818-1883)– великий русский писатель, поэт, драматург, публицист, переводчик.</a:t>
            </a:r>
          </a:p>
          <a:p>
            <a:pPr algn="ctr"/>
            <a:r>
              <a:rPr lang="ru-RU" sz="1400" dirty="0" smtClean="0">
                <a:latin typeface="Times New Roman" panose="02020603050405020304" pitchFamily="18" charset="0"/>
                <a:cs typeface="Times New Roman" panose="02020603050405020304" pitchFamily="18" charset="0"/>
              </a:rPr>
              <a:t>Сам писатель не занимался преподаванием, но приложил руку к просвещению народа. Одним из его дел было составление проекта «Общества для распространения грамотности и первоначального образования. Тургенев считал своей обязанностью практически способствовать просвещению собственных крестьян. Вскоре после отмены крепостного права, в 1862 г., своим распоряжением подарил барский дом в Грибовке для школы. А в 1863 г. учредил и открыл школу в имении в Спасском. Иван Сергеевич отпускал средства на ее содержание (жалованье учителям и покупку учебников и учебных пособий), следил за тем, чтобы в ней преподавали хорошие педагоги, и за тем, какие успехи показывают ее ученики.</a:t>
            </a:r>
            <a:endParaRPr lang="ru-RU" sz="14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163" y="188640"/>
            <a:ext cx="2287991" cy="3651191"/>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18792" y="3382202"/>
            <a:ext cx="2085655" cy="3279383"/>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25560" y="3452486"/>
            <a:ext cx="2398518" cy="3244893"/>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4374" y="3992714"/>
            <a:ext cx="1718480" cy="2704665"/>
          </a:xfrm>
          <a:prstGeom prst="rect">
            <a:avLst/>
          </a:prstGeom>
        </p:spPr>
      </p:pic>
    </p:spTree>
    <p:extLst>
      <p:ext uri="{BB962C8B-B14F-4D97-AF65-F5344CB8AC3E}">
        <p14:creationId xmlns:p14="http://schemas.microsoft.com/office/powerpoint/2010/main" val="42538186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07904" y="172136"/>
            <a:ext cx="5328592" cy="3231654"/>
          </a:xfrm>
          <a:prstGeom prst="rect">
            <a:avLst/>
          </a:prstGeom>
        </p:spPr>
        <p:txBody>
          <a:bodyPr wrap="square">
            <a:spAutoFit/>
          </a:bodyPr>
          <a:lstStyle/>
          <a:p>
            <a:pPr algn="ctr"/>
            <a:r>
              <a:rPr lang="ru-RU" sz="1200" dirty="0" smtClean="0">
                <a:latin typeface="Times New Roman" panose="02020603050405020304" pitchFamily="18" charset="0"/>
                <a:cs typeface="Times New Roman" panose="02020603050405020304" pitchFamily="18" charset="0"/>
              </a:rPr>
              <a:t>Ушинский Константин Дмитриевич (1824-1870/71) – русский писатель, педагог, основоположник научной педагогики в России, общественный деятель.</a:t>
            </a:r>
          </a:p>
          <a:p>
            <a:pPr algn="ctr"/>
            <a:r>
              <a:rPr lang="ru-RU" sz="1200" dirty="0" smtClean="0">
                <a:latin typeface="Times New Roman" panose="02020603050405020304" pitchFamily="18" charset="0"/>
                <a:cs typeface="Times New Roman" panose="02020603050405020304" pitchFamily="18" charset="0"/>
              </a:rPr>
              <a:t>Автор колоссального наследия: учебников для начальной школы, трудов по педагогике. Писал рассказы и сказки для детей.</a:t>
            </a:r>
          </a:p>
          <a:p>
            <a:pPr algn="ctr"/>
            <a:r>
              <a:rPr lang="ru-RU" sz="1200" dirty="0" smtClean="0">
                <a:latin typeface="Times New Roman" panose="02020603050405020304" pitchFamily="18" charset="0"/>
                <a:cs typeface="Times New Roman" panose="02020603050405020304" pitchFamily="18" charset="0"/>
              </a:rPr>
              <a:t>С отличием окончив юридический факультет Московского университета, продолжил там же подготовку к сдаче магистерского экзамена. В 1854 г. ему удалось получить работу преподавателя русской словесности в Гатчинском сиротском институте. В 1859 году Ушинского пригласили на должность инспектора классов Смольного института благородных девиц. Одновременно он редактирует «Журнал Министерства народного просвещения».</a:t>
            </a:r>
          </a:p>
          <a:p>
            <a:pPr algn="ctr"/>
            <a:r>
              <a:rPr lang="ru-RU" sz="1200" dirty="0" smtClean="0">
                <a:latin typeface="Times New Roman" panose="02020603050405020304" pitchFamily="18" charset="0"/>
                <a:cs typeface="Times New Roman" panose="02020603050405020304" pitchFamily="18" charset="0"/>
              </a:rPr>
              <a:t>С 1862 г. Ушинский проводит пять лет за границей для лечения и изучения школьного дела. В Швейцарии, Германии, Франции, Бельгии и Италии Ушинский знакомится с передовыми учебными заведениями различного типа (школами, в том числе женскими, детскими садами и приютами), что дает ему материал для дальнейшей деятельности по созданию отечественной научной педагогики.</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172136"/>
            <a:ext cx="2901410" cy="3489392"/>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2398" y="3403790"/>
            <a:ext cx="2088232" cy="3222580"/>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1962" y="3753655"/>
            <a:ext cx="1939838" cy="2986735"/>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66300" y="3469695"/>
            <a:ext cx="2091104" cy="3055649"/>
          </a:xfrm>
          <a:prstGeom prst="rect">
            <a:avLst/>
          </a:prstGeom>
        </p:spPr>
      </p:pic>
    </p:spTree>
    <p:extLst>
      <p:ext uri="{BB962C8B-B14F-4D97-AF65-F5344CB8AC3E}">
        <p14:creationId xmlns:p14="http://schemas.microsoft.com/office/powerpoint/2010/main" val="17842510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139952" y="204209"/>
            <a:ext cx="4788024" cy="3046988"/>
          </a:xfrm>
          <a:prstGeom prst="rect">
            <a:avLst/>
          </a:prstGeom>
        </p:spPr>
        <p:txBody>
          <a:bodyPr wrap="square">
            <a:spAutoFit/>
          </a:bodyPr>
          <a:lstStyle/>
          <a:p>
            <a:pPr algn="ctr"/>
            <a:r>
              <a:rPr lang="ru-RU" sz="1600" dirty="0" smtClean="0">
                <a:latin typeface="Times New Roman" panose="02020603050405020304" pitchFamily="18" charset="0"/>
                <a:cs typeface="Times New Roman" panose="02020603050405020304" pitchFamily="18" charset="0"/>
              </a:rPr>
              <a:t>Чехов Антон Павлович (1860-1904)– русский писатель, драматург.</a:t>
            </a:r>
          </a:p>
          <a:p>
            <a:pPr algn="ctr"/>
            <a:r>
              <a:rPr lang="ru-RU" sz="1600" dirty="0" smtClean="0">
                <a:latin typeface="Times New Roman" panose="02020603050405020304" pitchFamily="18" charset="0"/>
                <a:cs typeface="Times New Roman" panose="02020603050405020304" pitchFamily="18" charset="0"/>
              </a:rPr>
              <a:t>Во время учебы в гимназии в занимался репетиторством в родном Таганроге, а затем в первые годы в Москве. Скорее всего, собственный опыт отразил в рассказе «Репетитор».</a:t>
            </a:r>
          </a:p>
          <a:p>
            <a:pPr algn="ctr"/>
            <a:r>
              <a:rPr lang="ru-RU" sz="1600" dirty="0" smtClean="0">
                <a:latin typeface="Times New Roman" panose="02020603050405020304" pitchFamily="18" charset="0"/>
                <a:cs typeface="Times New Roman" panose="02020603050405020304" pitchFamily="18" charset="0"/>
              </a:rPr>
              <a:t>Став известным писателем, Чехов вновь внес вклад в образование: в окрестностях своей усадьбы построил три школы для крестьянских детей – в Талеже, Новосёлках и Мелихове.</a:t>
            </a:r>
          </a:p>
          <a:p>
            <a:pPr algn="ctr"/>
            <a:r>
              <a:rPr lang="ru-RU" sz="1600" dirty="0" smtClean="0">
                <a:latin typeface="Times New Roman" panose="02020603050405020304" pitchFamily="18" charset="0"/>
                <a:cs typeface="Times New Roman" panose="02020603050405020304" pitchFamily="18" charset="0"/>
              </a:rPr>
              <a:t>"Учитель должен быть артист, художник, горячо влюблённый в своё дело" (А.П.Чехов).</a:t>
            </a:r>
            <a:endParaRPr lang="ru-RU" sz="16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232464"/>
            <a:ext cx="3168352" cy="3390827"/>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3928" y="3587571"/>
            <a:ext cx="2231191" cy="2850966"/>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608" y="3848117"/>
            <a:ext cx="1883180" cy="2821243"/>
          </a:xfrm>
          <a:prstGeom prst="rect">
            <a:avLst/>
          </a:prstGeom>
        </p:spPr>
      </p:pic>
      <p:pic>
        <p:nvPicPr>
          <p:cNvPr id="7" name="Рисунок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32240" y="3384073"/>
            <a:ext cx="2016224" cy="3257962"/>
          </a:xfrm>
          <a:prstGeom prst="rect">
            <a:avLst/>
          </a:prstGeom>
        </p:spPr>
      </p:pic>
    </p:spTree>
    <p:extLst>
      <p:ext uri="{BB962C8B-B14F-4D97-AF65-F5344CB8AC3E}">
        <p14:creationId xmlns:p14="http://schemas.microsoft.com/office/powerpoint/2010/main" val="28920596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07904" y="116632"/>
            <a:ext cx="5328592" cy="4278094"/>
          </a:xfrm>
          <a:prstGeom prst="rect">
            <a:avLst/>
          </a:prstGeom>
        </p:spPr>
        <p:txBody>
          <a:bodyPr wrap="square">
            <a:spAutoFit/>
          </a:bodyPr>
          <a:lstStyle/>
          <a:p>
            <a:pPr algn="ctr"/>
            <a:r>
              <a:rPr lang="ru-RU" sz="1600" dirty="0" smtClean="0">
                <a:latin typeface="Times New Roman" panose="02020603050405020304" pitchFamily="18" charset="0"/>
                <a:cs typeface="Times New Roman" panose="02020603050405020304" pitchFamily="18" charset="0"/>
              </a:rPr>
              <a:t>Шукшин Василий Макарович (1929-1974)– писатель, актёр, режиссер, сценарист.</a:t>
            </a:r>
          </a:p>
          <a:p>
            <a:pPr algn="ctr"/>
            <a:r>
              <a:rPr lang="ru-RU" sz="1600" dirty="0" smtClean="0">
                <a:latin typeface="Times New Roman" panose="02020603050405020304" pitchFamily="18" charset="0"/>
                <a:cs typeface="Times New Roman" panose="02020603050405020304" pitchFamily="18" charset="0"/>
              </a:rPr>
              <a:t>В 1953-1954 гг. работал учителем истории, литературы и русского языка в Сростинской школе сельской молодёжи. По совместительству был директором этой школы.</a:t>
            </a:r>
          </a:p>
          <a:p>
            <a:pPr algn="ctr"/>
            <a:r>
              <a:rPr lang="ru-RU" sz="1600" dirty="0" smtClean="0">
                <a:latin typeface="Times New Roman" panose="02020603050405020304" pitchFamily="18" charset="0"/>
                <a:cs typeface="Times New Roman" panose="02020603050405020304" pitchFamily="18" charset="0"/>
              </a:rPr>
              <a:t>«Одно время я был учителем сельской школы для взрослых. Учитель я был, честно говоря, неважнецкий (без специального образования, без опыта), но не могу и теперь забыть, как хорошо, благодарно смотрели на меня наработавшиеся за день парни и девушки, когда мне удавалось рассказать им что-нибудь важное, интересное и интересно (я преподавал русский язык и литературу). Я любил их в такие минуты. И в глубине души не без гордости и счастья верил: вот теперь, в эти минуты, я делаю настоящее, хорошее дело. Жалко, мало у нас в жизни таких минут. Из них составляется счастье»(из статьи «Монолог на лестнице»).</a:t>
            </a:r>
            <a:endParaRPr lang="ru-RU" sz="16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1" y="188640"/>
            <a:ext cx="3312368" cy="3974841"/>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64288" y="4509120"/>
            <a:ext cx="1440160" cy="2204147"/>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1974" y="4293096"/>
            <a:ext cx="1499786" cy="2361481"/>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39952" y="4458192"/>
            <a:ext cx="1440160" cy="2339007"/>
          </a:xfrm>
          <a:prstGeom prst="rect">
            <a:avLst/>
          </a:prstGeom>
        </p:spPr>
      </p:pic>
    </p:spTree>
    <p:extLst>
      <p:ext uri="{BB962C8B-B14F-4D97-AF65-F5344CB8AC3E}">
        <p14:creationId xmlns:p14="http://schemas.microsoft.com/office/powerpoint/2010/main" val="501703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424314" y="272596"/>
            <a:ext cx="3635896" cy="2554545"/>
          </a:xfrm>
          <a:prstGeom prst="rect">
            <a:avLst/>
          </a:prstGeom>
        </p:spPr>
        <p:txBody>
          <a:bodyPr wrap="square">
            <a:spAutoFit/>
          </a:bodyPr>
          <a:lstStyle/>
          <a:p>
            <a:pPr algn="ctr"/>
            <a:r>
              <a:rPr lang="ru-RU" sz="1600" dirty="0" smtClean="0">
                <a:latin typeface="Times New Roman" panose="02020603050405020304" pitchFamily="18" charset="0"/>
                <a:cs typeface="Times New Roman" panose="02020603050405020304" pitchFamily="18" charset="0"/>
              </a:rPr>
              <a:t>Анненский Иннокентий Федорович(1855-1909)– русский поэт, драматург, переводчик, критик.</a:t>
            </a:r>
          </a:p>
          <a:p>
            <a:pPr algn="ctr"/>
            <a:r>
              <a:rPr lang="ru-RU" sz="1600" dirty="0" smtClean="0">
                <a:latin typeface="Times New Roman" panose="02020603050405020304" pitchFamily="18" charset="0"/>
                <a:cs typeface="Times New Roman" panose="02020603050405020304" pitchFamily="18" charset="0"/>
              </a:rPr>
              <a:t>В 1879 году окончил историко-филологический факультет Петербургского университета. Служил преподавателем древних языков и русской словесности в гимназии Гуревича, был директором гимназии в Царском Селе (1896-1906).</a:t>
            </a:r>
            <a:endParaRPr lang="ru-RU" sz="16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272596"/>
            <a:ext cx="3119487" cy="4164516"/>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30620" y="2827141"/>
            <a:ext cx="2154836" cy="3030979"/>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23928" y="3420829"/>
            <a:ext cx="2030302" cy="3196803"/>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03648" y="4509120"/>
            <a:ext cx="1440160" cy="2244405"/>
          </a:xfrm>
          <a:prstGeom prst="rect">
            <a:avLst/>
          </a:prstGeom>
        </p:spPr>
      </p:pic>
    </p:spTree>
    <p:extLst>
      <p:ext uri="{BB962C8B-B14F-4D97-AF65-F5344CB8AC3E}">
        <p14:creationId xmlns:p14="http://schemas.microsoft.com/office/powerpoint/2010/main" val="33084561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12206" y="312728"/>
            <a:ext cx="4067944" cy="3293209"/>
          </a:xfrm>
          <a:prstGeom prst="rect">
            <a:avLst/>
          </a:prstGeom>
        </p:spPr>
        <p:txBody>
          <a:bodyPr wrap="square">
            <a:spAutoFit/>
          </a:bodyPr>
          <a:lstStyle/>
          <a:p>
            <a:pPr algn="ctr"/>
            <a:r>
              <a:rPr lang="ru-RU" sz="1600" dirty="0" smtClean="0">
                <a:latin typeface="Times New Roman" panose="02020603050405020304" pitchFamily="18" charset="0"/>
                <a:cs typeface="Times New Roman" panose="02020603050405020304" pitchFamily="18" charset="0"/>
              </a:rPr>
              <a:t>Щербакова Галина Николаевна (1932-2010)– советская и российская писательница, сценарист.</a:t>
            </a:r>
          </a:p>
          <a:p>
            <a:pPr algn="ctr"/>
            <a:r>
              <a:rPr lang="ru-RU" sz="1600" dirty="0" smtClean="0">
                <a:latin typeface="Times New Roman" panose="02020603050405020304" pitchFamily="18" charset="0"/>
                <a:cs typeface="Times New Roman" panose="02020603050405020304" pitchFamily="18" charset="0"/>
              </a:rPr>
              <a:t>Самым известным ее произведением стала повесть «Вам и не снилось» (1979), по которой в 1980 году был снят одноименный художественный фильм.</a:t>
            </a:r>
          </a:p>
          <a:p>
            <a:pPr algn="ctr"/>
            <a:r>
              <a:rPr lang="ru-RU" sz="1600" dirty="0" smtClean="0">
                <a:latin typeface="Times New Roman" panose="02020603050405020304" pitchFamily="18" charset="0"/>
                <a:cs typeface="Times New Roman" panose="02020603050405020304" pitchFamily="18" charset="0"/>
              </a:rPr>
              <a:t>Поступила в Ростовский государственный университет, затем по семейным обстоятельствам перевелась в Челябинский педагогический институт. После его окончания работала в школе учительницей русского языка и литературы.</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5258" y="312729"/>
            <a:ext cx="2280518" cy="3235964"/>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1880" y="3603668"/>
            <a:ext cx="2016224" cy="3090861"/>
          </a:xfrm>
          <a:prstGeom prst="rect">
            <a:avLst/>
          </a:prstGeom>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16216" y="3817145"/>
            <a:ext cx="1956048" cy="2904731"/>
          </a:xfrm>
          <a:prstGeom prst="rect">
            <a:avLst/>
          </a:prstGeom>
        </p:spPr>
      </p:pic>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84698" y="312729"/>
            <a:ext cx="1875334" cy="3000536"/>
          </a:xfrm>
          <a:prstGeom prst="rect">
            <a:avLst/>
          </a:prstGeom>
        </p:spPr>
      </p:pic>
      <p:pic>
        <p:nvPicPr>
          <p:cNvPr id="7" name="Рисунок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9382" y="3817145"/>
            <a:ext cx="2102408" cy="2877384"/>
          </a:xfrm>
          <a:prstGeom prst="rect">
            <a:avLst/>
          </a:prstGeom>
        </p:spPr>
      </p:pic>
    </p:spTree>
    <p:extLst>
      <p:ext uri="{BB962C8B-B14F-4D97-AF65-F5344CB8AC3E}">
        <p14:creationId xmlns:p14="http://schemas.microsoft.com/office/powerpoint/2010/main" val="2237901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23636" y="188640"/>
            <a:ext cx="4592779" cy="3046988"/>
          </a:xfrm>
          <a:prstGeom prst="rect">
            <a:avLst/>
          </a:prstGeom>
        </p:spPr>
        <p:txBody>
          <a:bodyPr wrap="square">
            <a:spAutoFit/>
          </a:bodyPr>
          <a:lstStyle/>
          <a:p>
            <a:pPr algn="ctr"/>
            <a:r>
              <a:rPr lang="ru-RU" sz="1600" dirty="0" smtClean="0">
                <a:latin typeface="Times New Roman" panose="02020603050405020304" pitchFamily="18" charset="0"/>
                <a:cs typeface="Times New Roman" panose="02020603050405020304" pitchFamily="18" charset="0"/>
              </a:rPr>
              <a:t>Аствацатуров Андрей Алексеевич(р. 1969)– российский писатель.</a:t>
            </a:r>
          </a:p>
          <a:p>
            <a:pPr algn="ctr"/>
            <a:r>
              <a:rPr lang="ru-RU" sz="1600" dirty="0" smtClean="0">
                <a:latin typeface="Times New Roman" panose="02020603050405020304" pitchFamily="18" charset="0"/>
                <a:cs typeface="Times New Roman" panose="02020603050405020304" pitchFamily="18" charset="0"/>
              </a:rPr>
              <a:t>Доцент кафедры истории зарубежной литературы филологического факультета Санкт-Петербургского государственного университета.</a:t>
            </a:r>
          </a:p>
          <a:p>
            <a:pPr algn="ctr"/>
            <a:r>
              <a:rPr lang="ru-RU" sz="1600" dirty="0" smtClean="0">
                <a:latin typeface="Times New Roman" panose="02020603050405020304" pitchFamily="18" charset="0"/>
                <a:cs typeface="Times New Roman" panose="02020603050405020304" pitchFamily="18" charset="0"/>
              </a:rPr>
              <a:t>«Я, прежде всего, – преподаватель, а потом уже писатель. Моя первая книга вышла, когда мой педагогический стаж насчитывал уже 15 лет, и писательство вошло в мою жизнь позже, нежели преподавание. Я главным образом именно преподаю, а не сочиняю, сочиняю в свободное от преподавания время».</a:t>
            </a:r>
            <a:endParaRPr lang="ru-RU" sz="16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199388"/>
            <a:ext cx="2468880" cy="3703320"/>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2240" y="3356991"/>
            <a:ext cx="2262699" cy="3041755"/>
          </a:xfrm>
          <a:prstGeom prst="rect">
            <a:avLst/>
          </a:prstGeom>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4865" y="3631740"/>
            <a:ext cx="1970113" cy="3053675"/>
          </a:xfrm>
          <a:prstGeom prst="rect">
            <a:avLst/>
          </a:prstGeom>
        </p:spPr>
      </p:pic>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608" y="4201031"/>
            <a:ext cx="1578964" cy="2484384"/>
          </a:xfrm>
          <a:prstGeom prst="rect">
            <a:avLst/>
          </a:prstGeom>
        </p:spPr>
      </p:pic>
    </p:spTree>
    <p:extLst>
      <p:ext uri="{BB962C8B-B14F-4D97-AF65-F5344CB8AC3E}">
        <p14:creationId xmlns:p14="http://schemas.microsoft.com/office/powerpoint/2010/main" val="30763766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51492" y="460854"/>
            <a:ext cx="3059832" cy="2554545"/>
          </a:xfrm>
          <a:prstGeom prst="rect">
            <a:avLst/>
          </a:prstGeom>
        </p:spPr>
        <p:txBody>
          <a:bodyPr wrap="square">
            <a:spAutoFit/>
          </a:bodyPr>
          <a:lstStyle/>
          <a:p>
            <a:pPr algn="ctr"/>
            <a:r>
              <a:rPr lang="ru-RU" sz="1600" dirty="0" smtClean="0">
                <a:latin typeface="Times New Roman" panose="02020603050405020304" pitchFamily="18" charset="0"/>
                <a:cs typeface="Times New Roman" panose="02020603050405020304" pitchFamily="18" charset="0"/>
              </a:rPr>
              <a:t>Бажов Павел Петрович(1879-1950). Работал учителем русского языка в духовных училищах Екатеринбурга и Камышлова. В первые послереволюционные годы занимался созданием учительских курсов и организацией школ по ликвидации неграмотности. </a:t>
            </a:r>
            <a:endParaRPr lang="ru-RU" sz="16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7584" y="238052"/>
            <a:ext cx="3202287" cy="4251035"/>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85045" y="3429000"/>
            <a:ext cx="2434849" cy="3171156"/>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51920" y="3688223"/>
            <a:ext cx="2445601" cy="3067700"/>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26794" y="263279"/>
            <a:ext cx="2072581" cy="2949697"/>
          </a:xfrm>
          <a:prstGeom prst="rect">
            <a:avLst/>
          </a:prstGeom>
        </p:spPr>
      </p:pic>
      <p:pic>
        <p:nvPicPr>
          <p:cNvPr id="7" name="Рисунок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1871" y="4710715"/>
            <a:ext cx="3048000" cy="2045208"/>
          </a:xfrm>
          <a:prstGeom prst="rect">
            <a:avLst/>
          </a:prstGeom>
        </p:spPr>
      </p:pic>
    </p:spTree>
    <p:extLst>
      <p:ext uri="{BB962C8B-B14F-4D97-AF65-F5344CB8AC3E}">
        <p14:creationId xmlns:p14="http://schemas.microsoft.com/office/powerpoint/2010/main" val="22167070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51920" y="116632"/>
            <a:ext cx="4536504" cy="3293209"/>
          </a:xfrm>
          <a:prstGeom prst="rect">
            <a:avLst/>
          </a:prstGeom>
        </p:spPr>
        <p:txBody>
          <a:bodyPr wrap="square">
            <a:spAutoFit/>
          </a:bodyPr>
          <a:lstStyle/>
          <a:p>
            <a:endParaRPr lang="ru-RU" sz="1600" dirty="0" smtClean="0">
              <a:latin typeface="Times New Roman" panose="02020603050405020304" pitchFamily="18" charset="0"/>
              <a:cs typeface="Times New Roman" panose="02020603050405020304" pitchFamily="18" charset="0"/>
            </a:endParaRPr>
          </a:p>
          <a:p>
            <a:r>
              <a:rPr lang="ru-RU" sz="1600" dirty="0" smtClean="0">
                <a:latin typeface="Times New Roman" panose="02020603050405020304" pitchFamily="18" charset="0"/>
                <a:cs typeface="Times New Roman" panose="02020603050405020304" pitchFamily="18" charset="0"/>
              </a:rPr>
              <a:t>Бианки Виталий Валентинович (1894-1959)– советский писатель, автор произведений о природе для детей.</a:t>
            </a:r>
          </a:p>
          <a:p>
            <a:r>
              <a:rPr lang="ru-RU" sz="1600" dirty="0" smtClean="0">
                <a:latin typeface="Times New Roman" panose="02020603050405020304" pitchFamily="18" charset="0"/>
                <a:cs typeface="Times New Roman" panose="02020603050405020304" pitchFamily="18" charset="0"/>
              </a:rPr>
              <a:t>В 1915 году поступил на естественное отделение физико-математического факультета Петроградского университета. После установления Советской власти Бианки стал работать в Бийске в отделе народного образования по музейной части. Работая в отделе народного образования, был назначен заведующим музеем. Позднее стал также и преподавателем школы имени III Коминтерна.</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260648"/>
            <a:ext cx="3187226" cy="4073166"/>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0232" y="3470828"/>
            <a:ext cx="2123728" cy="2894061"/>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51921" y="3645024"/>
            <a:ext cx="2376264" cy="2860671"/>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7369" y="4541630"/>
            <a:ext cx="1644432" cy="2104872"/>
          </a:xfrm>
          <a:prstGeom prst="rect">
            <a:avLst/>
          </a:prstGeom>
        </p:spPr>
      </p:pic>
    </p:spTree>
    <p:extLst>
      <p:ext uri="{BB962C8B-B14F-4D97-AF65-F5344CB8AC3E}">
        <p14:creationId xmlns:p14="http://schemas.microsoft.com/office/powerpoint/2010/main" val="14298986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06497" y="3379644"/>
            <a:ext cx="2285055" cy="3022787"/>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06466" y="3509025"/>
            <a:ext cx="2173802" cy="2921172"/>
          </a:xfrm>
          <a:prstGeom prst="rect">
            <a:avLst/>
          </a:prstGeom>
        </p:spPr>
      </p:pic>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4611" y="3717032"/>
            <a:ext cx="1800200" cy="2826314"/>
          </a:xfrm>
          <a:prstGeom prst="rect">
            <a:avLst/>
          </a:prstGeom>
        </p:spPr>
      </p:pic>
      <p:pic>
        <p:nvPicPr>
          <p:cNvPr id="5" name="Рисунок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2811" y="80025"/>
            <a:ext cx="2456021" cy="3428999"/>
          </a:xfrm>
          <a:prstGeom prst="rect">
            <a:avLst/>
          </a:prstGeom>
        </p:spPr>
      </p:pic>
      <p:sp>
        <p:nvSpPr>
          <p:cNvPr id="6" name="Прямоугольник 5"/>
          <p:cNvSpPr/>
          <p:nvPr/>
        </p:nvSpPr>
        <p:spPr>
          <a:xfrm>
            <a:off x="3876382" y="332656"/>
            <a:ext cx="5015170" cy="2800767"/>
          </a:xfrm>
          <a:prstGeom prst="rect">
            <a:avLst/>
          </a:prstGeom>
        </p:spPr>
        <p:txBody>
          <a:bodyPr wrap="square">
            <a:spAutoFit/>
          </a:bodyPr>
          <a:lstStyle/>
          <a:p>
            <a:pPr algn="ctr"/>
            <a:r>
              <a:rPr lang="ru-RU" sz="1600" dirty="0">
                <a:latin typeface="Times New Roman" panose="02020603050405020304" pitchFamily="18" charset="0"/>
                <a:cs typeface="Times New Roman" panose="02020603050405020304" pitchFamily="18" charset="0"/>
              </a:rPr>
              <a:t>Геласимов Андрей Валерьевич(р. 1966)– российский писатель.</a:t>
            </a:r>
          </a:p>
          <a:p>
            <a:pPr algn="ctr"/>
            <a:r>
              <a:rPr lang="ru-RU" sz="1600" dirty="0">
                <a:latin typeface="Times New Roman" panose="02020603050405020304" pitchFamily="18" charset="0"/>
                <a:cs typeface="Times New Roman" panose="02020603050405020304" pitchFamily="18" charset="0"/>
              </a:rPr>
              <a:t>Окончил Якутский государственный университет. По образованию филолог.</a:t>
            </a:r>
          </a:p>
          <a:p>
            <a:pPr algn="ctr"/>
            <a:r>
              <a:rPr lang="ru-RU" sz="1600" dirty="0">
                <a:latin typeface="Times New Roman" panose="02020603050405020304" pitchFamily="18" charset="0"/>
                <a:cs typeface="Times New Roman" panose="02020603050405020304" pitchFamily="18" charset="0"/>
              </a:rPr>
              <a:t>Работал доцентом кафедры английской филологии Якутского университета, преподавал стилистику английского языка и анализ художественного текста. Ведет семинар в Литературном институте.</a:t>
            </a:r>
          </a:p>
          <a:p>
            <a:pPr algn="ctr"/>
            <a:r>
              <a:rPr lang="ru-RU" sz="1600" dirty="0">
                <a:latin typeface="Times New Roman" panose="02020603050405020304" pitchFamily="18" charset="0"/>
                <a:cs typeface="Times New Roman" panose="02020603050405020304" pitchFamily="18" charset="0"/>
              </a:rPr>
              <a:t>"Учителя были, но научили немногому. Скорее, подтолкнули. Впрочем, возможно, в этом и состоит суть педагогики</a:t>
            </a:r>
            <a:r>
              <a:rPr lang="ru-RU" sz="1600" dirty="0" smtClean="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6858000" y="2132856"/>
            <a:ext cx="184731" cy="369332"/>
          </a:xfrm>
          <a:prstGeom prst="rect">
            <a:avLst/>
          </a:prstGeom>
          <a:noFill/>
        </p:spPr>
        <p:txBody>
          <a:bodyPr wrap="none" rtlCol="0">
            <a:spAutoFit/>
          </a:bodyPr>
          <a:lstStyle/>
          <a:p>
            <a:endParaRPr lang="ru-RU" dirty="0"/>
          </a:p>
        </p:txBody>
      </p:sp>
    </p:spTree>
    <p:extLst>
      <p:ext uri="{BB962C8B-B14F-4D97-AF65-F5344CB8AC3E}">
        <p14:creationId xmlns:p14="http://schemas.microsoft.com/office/powerpoint/2010/main" val="1558135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07904" y="107915"/>
            <a:ext cx="5112569" cy="3970318"/>
          </a:xfrm>
          <a:prstGeom prst="rect">
            <a:avLst/>
          </a:prstGeom>
        </p:spPr>
        <p:txBody>
          <a:bodyPr wrap="square">
            <a:spAutoFit/>
          </a:bodyPr>
          <a:lstStyle/>
          <a:p>
            <a:pPr algn="ctr"/>
            <a:r>
              <a:rPr lang="ru-RU" sz="1400" dirty="0" smtClean="0">
                <a:latin typeface="Times New Roman" panose="02020603050405020304" pitchFamily="18" charset="0"/>
                <a:cs typeface="Times New Roman" panose="02020603050405020304" pitchFamily="18" charset="0"/>
              </a:rPr>
              <a:t> Гоголь Николай Васильевич (1809-1852).</a:t>
            </a:r>
          </a:p>
          <a:p>
            <a:pPr algn="ctr"/>
            <a:r>
              <a:rPr lang="ru-RU" sz="1400" dirty="0" smtClean="0">
                <a:latin typeface="Times New Roman" panose="02020603050405020304" pitchFamily="18" charset="0"/>
                <a:cs typeface="Times New Roman" panose="02020603050405020304" pitchFamily="18" charset="0"/>
              </a:rPr>
              <a:t>Проходил обучение в Гимназии высших наук князя Безбородко в Нежине (позже Нежинский историко-филологический институт князя А. А. Безбродко, а затем Нежинский государственный университет имени Николая Гоголя).</a:t>
            </a:r>
          </a:p>
          <a:p>
            <a:pPr algn="ctr"/>
            <a:r>
              <a:rPr lang="ru-RU" sz="1400" dirty="0" smtClean="0">
                <a:latin typeface="Times New Roman" panose="02020603050405020304" pitchFamily="18" charset="0"/>
                <a:cs typeface="Times New Roman" panose="02020603050405020304" pitchFamily="18" charset="0"/>
              </a:rPr>
              <a:t>Одним из эпизодов жизни будущего писателя, только переехавшего в Петербург, стала его работа преподавателем истории в Патриотическом институте (женское учебное заведение). Кроме места в институте, Гоголь получил возможность вести частные занятия (в аристократических семействах Лонгиновых, Балабиных, Васильчиковых). В 1834 году его назначили на должность адъюнкта по кафедре истории в Петербургском университете. Мечтал занять кафедру истории в открывающемся Киевском университете, но не был туда принят, однако ему предложена была такая же кафедра в Петербургском университете. Гоголь был единственным преподавателем на университетской кафедре истории, который читал авторский курс</a:t>
            </a:r>
            <a:endParaRPr lang="ru-RU" sz="14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260648"/>
            <a:ext cx="2985452" cy="3888432"/>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04248" y="4177710"/>
            <a:ext cx="1560918" cy="2454312"/>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7584" y="4195472"/>
            <a:ext cx="1584176" cy="2489797"/>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35904" y="4188557"/>
            <a:ext cx="1573854" cy="2468789"/>
          </a:xfrm>
          <a:prstGeom prst="rect">
            <a:avLst/>
          </a:prstGeom>
        </p:spPr>
      </p:pic>
    </p:spTree>
    <p:extLst>
      <p:ext uri="{BB962C8B-B14F-4D97-AF65-F5344CB8AC3E}">
        <p14:creationId xmlns:p14="http://schemas.microsoft.com/office/powerpoint/2010/main" val="3844167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56925" y="188640"/>
            <a:ext cx="5436096" cy="3539430"/>
          </a:xfrm>
          <a:prstGeom prst="rect">
            <a:avLst/>
          </a:prstGeom>
        </p:spPr>
        <p:txBody>
          <a:bodyPr wrap="square">
            <a:spAutoFit/>
          </a:bodyPr>
          <a:lstStyle/>
          <a:p>
            <a:pPr algn="ctr"/>
            <a:r>
              <a:rPr lang="ru-RU" sz="1600" dirty="0" smtClean="0">
                <a:latin typeface="Times New Roman" panose="02020603050405020304" pitchFamily="18" charset="0"/>
                <a:cs typeface="Times New Roman" panose="02020603050405020304" pitchFamily="18" charset="0"/>
              </a:rPr>
              <a:t>Гончаров Иван Александрович(1812-1891)– писатель, литературный критик.</a:t>
            </a:r>
          </a:p>
          <a:p>
            <a:pPr algn="ctr"/>
            <a:r>
              <a:rPr lang="ru-RU" sz="1600" dirty="0" smtClean="0">
                <a:latin typeface="Times New Roman" panose="02020603050405020304" pitchFamily="18" charset="0"/>
                <a:cs typeface="Times New Roman" panose="02020603050405020304" pitchFamily="18" charset="0"/>
              </a:rPr>
              <a:t>Учился на словесном факультете Московского университета. Гончаров был домашним учителем двух старших сыновей художника Майкова – Аполлона (будущий поэт) и Валериана (будущий литературный критик и публицист), которым преподает латинский язык и русскую словесность.</a:t>
            </a:r>
          </a:p>
          <a:p>
            <a:pPr algn="ctr"/>
            <a:r>
              <a:rPr lang="ru-RU" sz="1600" dirty="0" smtClean="0">
                <a:latin typeface="Times New Roman" panose="02020603050405020304" pitchFamily="18" charset="0"/>
                <a:cs typeface="Times New Roman" panose="02020603050405020304" pitchFamily="18" charset="0"/>
              </a:rPr>
              <a:t>«Образовательное и воспитательное влияние школы на учащихся у нас мало значительно; школа, средняя и высшая, сообщает у нас лишь агрегат знаний, представляющий нередко полный хаос... У нас учатся в гимназиях и в университетах лишь для прав, для аттестатов и приобретают таковые без большого труда...»</a:t>
            </a:r>
            <a:endParaRPr lang="ru-RU" sz="16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3" y="188640"/>
            <a:ext cx="3043694" cy="4896544"/>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76256" y="3803851"/>
            <a:ext cx="1818456" cy="2860040"/>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35896" y="3835361"/>
            <a:ext cx="1758702" cy="2752751"/>
          </a:xfrm>
          <a:prstGeom prst="rect">
            <a:avLst/>
          </a:prstGeom>
        </p:spPr>
      </p:pic>
    </p:spTree>
    <p:extLst>
      <p:ext uri="{BB962C8B-B14F-4D97-AF65-F5344CB8AC3E}">
        <p14:creationId xmlns:p14="http://schemas.microsoft.com/office/powerpoint/2010/main" val="77261485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861</TotalTime>
  <Words>1944</Words>
  <Application>Microsoft Office PowerPoint</Application>
  <PresentationFormat>Экран (4:3)</PresentationFormat>
  <Paragraphs>100</Paragraphs>
  <Slides>30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Бумажная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Методист</dc:creator>
  <cp:lastModifiedBy>Методист</cp:lastModifiedBy>
  <cp:revision>61</cp:revision>
  <dcterms:created xsi:type="dcterms:W3CDTF">2023-02-10T11:36:57Z</dcterms:created>
  <dcterms:modified xsi:type="dcterms:W3CDTF">2023-06-14T08:37:58Z</dcterms:modified>
</cp:coreProperties>
</file>