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39" r:id="rId2"/>
    <p:sldId id="284" r:id="rId3"/>
    <p:sldId id="270" r:id="rId4"/>
    <p:sldId id="319" r:id="rId5"/>
    <p:sldId id="257" r:id="rId6"/>
    <p:sldId id="258" r:id="rId7"/>
    <p:sldId id="261" r:id="rId8"/>
    <p:sldId id="306" r:id="rId9"/>
    <p:sldId id="262" r:id="rId10"/>
    <p:sldId id="263" r:id="rId11"/>
    <p:sldId id="332" r:id="rId12"/>
    <p:sldId id="260" r:id="rId13"/>
    <p:sldId id="322" r:id="rId14"/>
    <p:sldId id="299" r:id="rId15"/>
    <p:sldId id="320" r:id="rId16"/>
    <p:sldId id="290" r:id="rId17"/>
    <p:sldId id="302" r:id="rId18"/>
    <p:sldId id="303" r:id="rId19"/>
    <p:sldId id="296" r:id="rId20"/>
    <p:sldId id="278" r:id="rId21"/>
    <p:sldId id="256" r:id="rId22"/>
    <p:sldId id="264" r:id="rId23"/>
    <p:sldId id="271" r:id="rId24"/>
    <p:sldId id="275" r:id="rId25"/>
    <p:sldId id="335" r:id="rId26"/>
    <p:sldId id="298" r:id="rId27"/>
    <p:sldId id="259" r:id="rId28"/>
    <p:sldId id="266" r:id="rId29"/>
    <p:sldId id="267" r:id="rId30"/>
    <p:sldId id="268" r:id="rId31"/>
    <p:sldId id="269" r:id="rId32"/>
    <p:sldId id="291" r:id="rId33"/>
    <p:sldId id="288" r:id="rId34"/>
    <p:sldId id="281" r:id="rId35"/>
    <p:sldId id="279" r:id="rId36"/>
    <p:sldId id="333" r:id="rId37"/>
    <p:sldId id="321" r:id="rId38"/>
    <p:sldId id="272" r:id="rId39"/>
    <p:sldId id="280" r:id="rId40"/>
    <p:sldId id="282" r:id="rId41"/>
    <p:sldId id="294" r:id="rId42"/>
    <p:sldId id="283" r:id="rId43"/>
    <p:sldId id="293" r:id="rId44"/>
    <p:sldId id="273" r:id="rId45"/>
    <p:sldId id="327" r:id="rId46"/>
    <p:sldId id="300" r:id="rId47"/>
    <p:sldId id="317" r:id="rId48"/>
    <p:sldId id="337" r:id="rId49"/>
    <p:sldId id="285" r:id="rId50"/>
    <p:sldId id="301" r:id="rId51"/>
    <p:sldId id="325" r:id="rId52"/>
    <p:sldId id="276" r:id="rId53"/>
    <p:sldId id="277" r:id="rId54"/>
    <p:sldId id="274" r:id="rId55"/>
    <p:sldId id="309" r:id="rId56"/>
    <p:sldId id="304" r:id="rId57"/>
    <p:sldId id="311" r:id="rId58"/>
    <p:sldId id="310" r:id="rId59"/>
    <p:sldId id="312" r:id="rId60"/>
    <p:sldId id="313" r:id="rId61"/>
    <p:sldId id="316" r:id="rId62"/>
    <p:sldId id="315" r:id="rId63"/>
    <p:sldId id="318" r:id="rId64"/>
    <p:sldId id="307" r:id="rId65"/>
    <p:sldId id="314" r:id="rId66"/>
    <p:sldId id="323" r:id="rId67"/>
    <p:sldId id="265" r:id="rId68"/>
    <p:sldId id="336" r:id="rId69"/>
    <p:sldId id="328" r:id="rId70"/>
    <p:sldId id="289" r:id="rId71"/>
    <p:sldId id="287" r:id="rId72"/>
    <p:sldId id="286" r:id="rId73"/>
    <p:sldId id="292" r:id="rId74"/>
    <p:sldId id="324" r:id="rId75"/>
    <p:sldId id="329" r:id="rId76"/>
    <p:sldId id="308" r:id="rId77"/>
    <p:sldId id="334" r:id="rId78"/>
    <p:sldId id="297" r:id="rId79"/>
    <p:sldId id="326" r:id="rId80"/>
    <p:sldId id="330" r:id="rId81"/>
    <p:sldId id="331" r:id="rId8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B5A3D6F-03A1-4FBE-BE69-7EAE588FA613}" type="datetimeFigureOut">
              <a:rPr lang="ru-RU" smtClean="0"/>
              <a:t>14.12.2021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20893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B5A3D6F-03A1-4FBE-BE69-7EAE588FA613}" type="datetimeFigureOut">
              <a:rPr lang="ru-RU" smtClean="0"/>
              <a:t>14.12.2021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3566651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B5A3D6F-03A1-4FBE-BE69-7EAE588FA613}" type="datetimeFigureOut">
              <a:rPr lang="ru-RU" smtClean="0"/>
              <a:t>14.12.2021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1930803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B5A3D6F-03A1-4FBE-BE69-7EAE588FA613}" type="datetimeFigureOut">
              <a:rPr lang="ru-RU" smtClean="0"/>
              <a:t>14.12.2021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1481410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B5A3D6F-03A1-4FBE-BE69-7EAE588FA613}" type="datetimeFigureOut">
              <a:rPr lang="ru-RU" smtClean="0"/>
              <a:t>14.12.2021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2145967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B5A3D6F-03A1-4FBE-BE69-7EAE588FA613}" type="datetimeFigureOut">
              <a:rPr lang="ru-RU" smtClean="0"/>
              <a:t>14.12.2021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2971615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B5A3D6F-03A1-4FBE-BE69-7EAE588FA613}" type="datetimeFigureOut">
              <a:rPr lang="ru-RU" smtClean="0"/>
              <a:t>14.12.2021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12356466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B5A3D6F-03A1-4FBE-BE69-7EAE588FA613}" type="datetimeFigureOut">
              <a:rPr lang="ru-RU" smtClean="0"/>
              <a:t>14.12.2021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109484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B5A3D6F-03A1-4FBE-BE69-7EAE588FA613}" type="datetimeFigureOut">
              <a:rPr lang="ru-RU" smtClean="0"/>
              <a:t>14.12.2021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23508358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B5A3D6F-03A1-4FBE-BE69-7EAE588FA613}" type="datetimeFigureOut">
              <a:rPr lang="ru-RU" smtClean="0"/>
              <a:t>14.12.2021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1355394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B5A3D6F-03A1-4FBE-BE69-7EAE588FA613}" type="datetimeFigureOut">
              <a:rPr lang="ru-RU" smtClean="0"/>
              <a:t>14.12.2021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51DC687-25F0-48D2-910C-73706513E2CF}" type="slidenum">
              <a:rPr lang="ru-RU" smtClean="0"/>
              <a:t>‹#›</a:t>
            </a:fld>
            <a:endParaRPr lang="ru-RU"/>
          </a:p>
        </p:txBody>
      </p:sp>
    </p:spTree>
    <p:extLst>
      <p:ext uri="{BB962C8B-B14F-4D97-AF65-F5344CB8AC3E}">
        <p14:creationId xmlns:p14="http://schemas.microsoft.com/office/powerpoint/2010/main" val="3982704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5A3D6F-03A1-4FBE-BE69-7EAE588FA613}" type="datetimeFigureOut">
              <a:rPr lang="ru-RU" smtClean="0"/>
              <a:t>14.12.2021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1DC687-25F0-48D2-910C-73706513E2CF}" type="slidenum">
              <a:rPr lang="ru-RU" smtClean="0"/>
              <a:t>‹#›</a:t>
            </a:fld>
            <a:endParaRPr lang="ru-RU"/>
          </a:p>
        </p:txBody>
      </p:sp>
    </p:spTree>
    <p:extLst>
      <p:ext uri="{BB962C8B-B14F-4D97-AF65-F5344CB8AC3E}">
        <p14:creationId xmlns:p14="http://schemas.microsoft.com/office/powerpoint/2010/main" val="1935427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34675"/>
            <a:ext cx="7568097" cy="4524315"/>
          </a:xfrm>
          <a:prstGeom prst="rect">
            <a:avLst/>
          </a:prstGeom>
          <a:noFill/>
        </p:spPr>
        <p:txBody>
          <a:bodyPr wrap="none" rtlCol="0">
            <a:spAutoFit/>
          </a:bodyPr>
          <a:lstStyle/>
          <a:p>
            <a:r>
              <a:rPr lang="ru-RU" sz="9600" b="1" dirty="0" smtClean="0">
                <a:solidFill>
                  <a:schemeClr val="accent4"/>
                </a:solidFill>
                <a:latin typeface="Book Antiqua" panose="02040602050305030304" pitchFamily="18" charset="0"/>
              </a:rPr>
              <a:t>КНИЖНЫЕ</a:t>
            </a:r>
          </a:p>
          <a:p>
            <a:r>
              <a:rPr lang="ru-RU" sz="9600" b="1" dirty="0" smtClean="0">
                <a:solidFill>
                  <a:schemeClr val="accent4"/>
                </a:solidFill>
                <a:latin typeface="Book Antiqua" panose="02040602050305030304" pitchFamily="18" charset="0"/>
              </a:rPr>
              <a:t>НОВИНКИ </a:t>
            </a:r>
          </a:p>
          <a:p>
            <a:r>
              <a:rPr lang="ru-RU" sz="9600" b="1" dirty="0" smtClean="0">
                <a:solidFill>
                  <a:schemeClr val="accent4"/>
                </a:solidFill>
                <a:latin typeface="Book Antiqua" panose="02040602050305030304" pitchFamily="18" charset="0"/>
              </a:rPr>
              <a:t>МБА</a:t>
            </a:r>
            <a:endParaRPr lang="ru-RU" sz="9600" b="1" dirty="0">
              <a:solidFill>
                <a:schemeClr val="accent4"/>
              </a:solidFill>
              <a:latin typeface="Book Antiqua" panose="02040602050305030304" pitchFamily="18" charset="0"/>
            </a:endParaRPr>
          </a:p>
        </p:txBody>
      </p:sp>
      <p:sp>
        <p:nvSpPr>
          <p:cNvPr id="3" name="TextBox 2"/>
          <p:cNvSpPr txBox="1"/>
          <p:nvPr/>
        </p:nvSpPr>
        <p:spPr>
          <a:xfrm>
            <a:off x="2847451" y="5964701"/>
            <a:ext cx="3174139" cy="646331"/>
          </a:xfrm>
          <a:prstGeom prst="rect">
            <a:avLst/>
          </a:prstGeom>
          <a:noFill/>
        </p:spPr>
        <p:txBody>
          <a:bodyPr wrap="square" rtlCol="0">
            <a:spAutoFit/>
          </a:bodyPr>
          <a:lstStyle/>
          <a:p>
            <a:r>
              <a:rPr lang="ru-RU" sz="3600" b="1" dirty="0" smtClean="0">
                <a:solidFill>
                  <a:schemeClr val="accent4">
                    <a:lumMod val="75000"/>
                  </a:schemeClr>
                </a:solidFill>
              </a:rPr>
              <a:t>Декабрь 2021</a:t>
            </a:r>
            <a:endParaRPr lang="ru-RU" sz="3600" b="1" dirty="0">
              <a:solidFill>
                <a:schemeClr val="accent4">
                  <a:lumMod val="75000"/>
                </a:schemeClr>
              </a:solidFill>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18128" y="3212976"/>
            <a:ext cx="3506667" cy="3506667"/>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9205" y="4825276"/>
            <a:ext cx="1891691" cy="1891691"/>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65732" y="3277128"/>
            <a:ext cx="1898539" cy="1898539"/>
          </a:xfrm>
          <a:prstGeom prst="rect">
            <a:avLst/>
          </a:prstGeom>
        </p:spPr>
      </p:pic>
    </p:spTree>
    <p:extLst>
      <p:ext uri="{BB962C8B-B14F-4D97-AF65-F5344CB8AC3E}">
        <p14:creationId xmlns:p14="http://schemas.microsoft.com/office/powerpoint/2010/main" val="2913538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125" y="548680"/>
            <a:ext cx="3519975" cy="5328592"/>
          </a:xfrm>
          <a:prstGeom prst="rect">
            <a:avLst/>
          </a:prstGeom>
        </p:spPr>
      </p:pic>
      <p:sp>
        <p:nvSpPr>
          <p:cNvPr id="3" name="Прямоугольник 2"/>
          <p:cNvSpPr/>
          <p:nvPr/>
        </p:nvSpPr>
        <p:spPr>
          <a:xfrm>
            <a:off x="4067944" y="2060848"/>
            <a:ext cx="4572000" cy="3754874"/>
          </a:xfrm>
          <a:prstGeom prst="rect">
            <a:avLst/>
          </a:prstGeom>
        </p:spPr>
        <p:txBody>
          <a:bodyPr>
            <a:spAutoFit/>
          </a:bodyPr>
          <a:lstStyle/>
          <a:p>
            <a:r>
              <a:rPr lang="ru-RU" sz="1400" dirty="0" smtClean="0"/>
              <a:t>Чопорная Англия — книга, в которой собраны увлекательные исторические зарисовки о самых легендарных, жестоких и революционных личностях в истории Англии. Существовал ли Робин Гуд на самом деле? Почему королева Елизавета держала при дворе пирата? Были ли прокляты короли из династии </a:t>
            </a:r>
            <a:r>
              <a:rPr lang="ru-RU" sz="1400" dirty="0" err="1" smtClean="0"/>
              <a:t>Стюар</a:t>
            </a:r>
            <a:r>
              <a:rPr lang="ru-RU" sz="1400" dirty="0" smtClean="0"/>
              <a:t>- </a:t>
            </a:r>
            <a:r>
              <a:rPr lang="ru-RU" sz="1400" dirty="0" err="1" smtClean="0"/>
              <a:t>тов</a:t>
            </a:r>
            <a:r>
              <a:rPr lang="ru-RU" sz="1400" dirty="0" smtClean="0"/>
              <a:t>? Почему XIX век называют Викторианской эпохой? Многочисленные жены Генриха VIII, "кровавое" правление его дочери — Марии Тюдор, праздник жизни "Веселого" короля Карла II и "золотой век" королевы Вик- тории — далеко не все события, оставившие свой неизгладимый след в культурном облике архипелага. Пылкие герои и отчаянные мечтатели в повествовании Наталии </a:t>
            </a:r>
            <a:r>
              <a:rPr lang="ru-RU" sz="1400" dirty="0" err="1" smtClean="0"/>
              <a:t>Басовской</a:t>
            </a:r>
            <a:r>
              <a:rPr lang="ru-RU" sz="1400" dirty="0" smtClean="0"/>
              <a:t> оживают на книжных страницах и вдребезги разбивают стереотип о "чопорном" англичанине.   </a:t>
            </a:r>
          </a:p>
          <a:p>
            <a:endParaRPr lang="ru-RU" sz="1400" dirty="0"/>
          </a:p>
        </p:txBody>
      </p:sp>
      <p:sp>
        <p:nvSpPr>
          <p:cNvPr id="4" name="Прямоугольник 3"/>
          <p:cNvSpPr/>
          <p:nvPr/>
        </p:nvSpPr>
        <p:spPr>
          <a:xfrm>
            <a:off x="4092422" y="353965"/>
            <a:ext cx="4572000" cy="1169551"/>
          </a:xfrm>
          <a:prstGeom prst="rect">
            <a:avLst/>
          </a:prstGeom>
        </p:spPr>
        <p:txBody>
          <a:bodyPr>
            <a:spAutoFit/>
          </a:bodyPr>
          <a:lstStyle/>
          <a:p>
            <a:endParaRPr lang="ru-RU" sz="1400" dirty="0"/>
          </a:p>
          <a:p>
            <a:r>
              <a:rPr lang="ru-RU" sz="1400" dirty="0"/>
              <a:t>    </a:t>
            </a:r>
            <a:r>
              <a:rPr lang="ru-RU" sz="1400" dirty="0" err="1"/>
              <a:t>Басовская</a:t>
            </a:r>
            <a:r>
              <a:rPr lang="ru-RU" sz="1400" dirty="0"/>
              <a:t>, Наталия Ивановна (1941-2019).</a:t>
            </a:r>
          </a:p>
          <a:p>
            <a:r>
              <a:rPr lang="ru-RU" sz="1400" dirty="0"/>
              <a:t>    Чопорная Англия [Текст] : историческая литература / Наталия </a:t>
            </a:r>
            <a:r>
              <a:rPr lang="ru-RU" sz="1400" dirty="0" err="1"/>
              <a:t>Басовская</a:t>
            </a:r>
            <a:r>
              <a:rPr lang="ru-RU" sz="1400" dirty="0"/>
              <a:t>. - Москва : Времена : АСТ, 2020. - 318, [1] с. : ил. - (История с Наталией </a:t>
            </a:r>
            <a:r>
              <a:rPr lang="ru-RU" sz="1400" dirty="0" err="1"/>
              <a:t>Басовской</a:t>
            </a:r>
            <a:r>
              <a:rPr lang="ru-RU" sz="1400" dirty="0"/>
              <a:t>).</a:t>
            </a:r>
          </a:p>
        </p:txBody>
      </p:sp>
    </p:spTree>
    <p:extLst>
      <p:ext uri="{BB962C8B-B14F-4D97-AF65-F5344CB8AC3E}">
        <p14:creationId xmlns:p14="http://schemas.microsoft.com/office/powerpoint/2010/main" val="16155936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404664"/>
            <a:ext cx="3744416" cy="5361187"/>
          </a:xfrm>
          <a:prstGeom prst="rect">
            <a:avLst/>
          </a:prstGeom>
        </p:spPr>
      </p:pic>
      <p:sp>
        <p:nvSpPr>
          <p:cNvPr id="3" name="Прямоугольник 2"/>
          <p:cNvSpPr/>
          <p:nvPr/>
        </p:nvSpPr>
        <p:spPr>
          <a:xfrm>
            <a:off x="4484929" y="2371017"/>
            <a:ext cx="4211960" cy="3754874"/>
          </a:xfrm>
          <a:prstGeom prst="rect">
            <a:avLst/>
          </a:prstGeom>
        </p:spPr>
        <p:txBody>
          <a:bodyPr wrap="square">
            <a:spAutoFit/>
          </a:bodyPr>
          <a:lstStyle/>
          <a:p>
            <a:r>
              <a:rPr lang="ru-RU" sz="1400" dirty="0"/>
              <a:t>Турция — многогранная страна, на ее территории зародились многие великие цивилизации. Она славится архитектурными памятниками, а ее земли хранят многовековую историю. Эта книга покажет, что Турция — не только пакетные туры, но и необыкновенная природа, а также удивительное смешение культур, традиций и религий. Анжелика Щербакова живет в Турции более 10 лет. Она показывает места съемок турецких сериалов, ведет сайт и группу </a:t>
            </a:r>
            <a:r>
              <a:rPr lang="ru-RU" sz="1400" dirty="0" err="1"/>
              <a:t>ВКонтакте</a:t>
            </a:r>
            <a:r>
              <a:rPr lang="ru-RU" sz="1400" dirty="0"/>
              <a:t>, где собрана вся полезная информация о Турции, а также блог в </a:t>
            </a:r>
            <a:r>
              <a:rPr lang="ru-RU" sz="1400" dirty="0" err="1"/>
              <a:t>инстаграме</a:t>
            </a:r>
            <a:r>
              <a:rPr lang="ru-RU" sz="1400" dirty="0"/>
              <a:t>, в котором рассказывает о жизни в стране контрастов. Из личного опыта Анжелика поделится тем, как турки проводят свободное время, какие у них привычки, что для них значат кухня и религия и многое другое.</a:t>
            </a:r>
          </a:p>
          <a:p>
            <a:endParaRPr lang="ru-RU" sz="1400" dirty="0"/>
          </a:p>
        </p:txBody>
      </p:sp>
      <p:sp>
        <p:nvSpPr>
          <p:cNvPr id="4" name="Прямоугольник 3"/>
          <p:cNvSpPr/>
          <p:nvPr/>
        </p:nvSpPr>
        <p:spPr>
          <a:xfrm>
            <a:off x="4319972" y="332656"/>
            <a:ext cx="4572000" cy="1384995"/>
          </a:xfrm>
          <a:prstGeom prst="rect">
            <a:avLst/>
          </a:prstGeom>
        </p:spPr>
        <p:txBody>
          <a:bodyPr>
            <a:spAutoFit/>
          </a:bodyPr>
          <a:lstStyle/>
          <a:p>
            <a:r>
              <a:rPr lang="ru-RU" sz="1400" dirty="0"/>
              <a:t> Щербакова, Анжелика Николаевна.</a:t>
            </a:r>
          </a:p>
          <a:p>
            <a:r>
              <a:rPr lang="ru-RU" sz="1400" dirty="0"/>
              <a:t>    Турция изнутри. Как на самом деле живут в стране контрастов на стыке религий и культур? [Текст] : издания для досуга / Анжелика Щербакова. - Москва : </a:t>
            </a:r>
            <a:r>
              <a:rPr lang="ru-RU" sz="1400" dirty="0" err="1"/>
              <a:t>Бомбора</a:t>
            </a:r>
            <a:r>
              <a:rPr lang="ru-RU" sz="1400" dirty="0"/>
              <a:t> : </a:t>
            </a:r>
            <a:r>
              <a:rPr lang="ru-RU" sz="1400" dirty="0" err="1"/>
              <a:t>Эксмо</a:t>
            </a:r>
            <a:r>
              <a:rPr lang="ru-RU" sz="1400" dirty="0"/>
              <a:t>, 2021. - 217, [1] с. : [16] л. фот. </a:t>
            </a:r>
            <a:r>
              <a:rPr lang="ru-RU" sz="1400" dirty="0" err="1"/>
              <a:t>цв</a:t>
            </a:r>
            <a:r>
              <a:rPr lang="ru-RU" sz="1400" dirty="0"/>
              <a:t>. - (Глазами других. Как на самом деле живут в разных странах?).</a:t>
            </a:r>
          </a:p>
        </p:txBody>
      </p:sp>
    </p:spTree>
    <p:extLst>
      <p:ext uri="{BB962C8B-B14F-4D97-AF65-F5344CB8AC3E}">
        <p14:creationId xmlns:p14="http://schemas.microsoft.com/office/powerpoint/2010/main" val="1494965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404664"/>
            <a:ext cx="3565628" cy="5606420"/>
          </a:xfrm>
          <a:prstGeom prst="rect">
            <a:avLst/>
          </a:prstGeom>
        </p:spPr>
      </p:pic>
      <p:sp>
        <p:nvSpPr>
          <p:cNvPr id="5" name="Прямоугольник 4"/>
          <p:cNvSpPr/>
          <p:nvPr/>
        </p:nvSpPr>
        <p:spPr>
          <a:xfrm>
            <a:off x="4006521" y="1395596"/>
            <a:ext cx="4752528" cy="5047536"/>
          </a:xfrm>
          <a:prstGeom prst="rect">
            <a:avLst/>
          </a:prstGeom>
        </p:spPr>
        <p:txBody>
          <a:bodyPr wrap="square">
            <a:spAutoFit/>
          </a:bodyPr>
          <a:lstStyle/>
          <a:p>
            <a:r>
              <a:rPr lang="ru-RU" sz="1400" dirty="0" smtClean="0"/>
              <a:t>Мы до сих пор не знаем, что такое Дальний Восток. Можем ли мы использовать это странное обозначение, соединившее чукотскую тундру и приморские субтропики, якутский полюс холода и курильский бамбук? Понимаем ли, что земля эта появилась у России в ходе соперничества не с Востоком, а с Западом? В чём уникальность этой территории особого назначения, подлинной границы Европы и Азии, стыка материка и океана, малонаселённой провинции? На все эти вопросы пытается ответить писатель и журналист Василий Авченко, обращаясь к тем, кто торил первые тропы, осваивал и отстаивал, жил на Дальнем Востоке. Это не учебник истории и не краеведение. Скорее — </a:t>
            </a:r>
            <a:r>
              <a:rPr lang="ru-RU" sz="1400" dirty="0" err="1" smtClean="0"/>
              <a:t>геолирика</a:t>
            </a:r>
            <a:r>
              <a:rPr lang="ru-RU" sz="1400" dirty="0" smtClean="0"/>
              <a:t>, попытка расшифровать иероглиф пространства, понять феномен территории и человека, живущего на ней. Василий Авченко продолжает исследовать очень важную для меня тему идентификации человека Дальнего Востока. Неважно, родился ты тут, жил и работал какое-то время или всю жизнь… Мне кажется, что "</a:t>
            </a:r>
            <a:r>
              <a:rPr lang="ru-RU" sz="1400" dirty="0" err="1" smtClean="0"/>
              <a:t>Дальвосток</a:t>
            </a:r>
            <a:r>
              <a:rPr lang="ru-RU" sz="1400" dirty="0" smtClean="0"/>
              <a:t>" — это больше чем карма, это какой-то пожизненный "приворот", от которого нет антидота. С этим просто нужно уметь жить и научиться объяснить всё про себя не только другим, но и самому себе.</a:t>
            </a:r>
          </a:p>
          <a:p>
            <a:r>
              <a:rPr lang="ru-RU" sz="1400" dirty="0" smtClean="0"/>
              <a:t> Илья Лагутенко </a:t>
            </a:r>
            <a:endParaRPr lang="ru-RU" sz="1400" dirty="0"/>
          </a:p>
        </p:txBody>
      </p:sp>
      <p:sp>
        <p:nvSpPr>
          <p:cNvPr id="3" name="Прямоугольник 2"/>
          <p:cNvSpPr/>
          <p:nvPr/>
        </p:nvSpPr>
        <p:spPr>
          <a:xfrm>
            <a:off x="4224707" y="223480"/>
            <a:ext cx="4572000" cy="954107"/>
          </a:xfrm>
          <a:prstGeom prst="rect">
            <a:avLst/>
          </a:prstGeom>
        </p:spPr>
        <p:txBody>
          <a:bodyPr>
            <a:spAutoFit/>
          </a:bodyPr>
          <a:lstStyle/>
          <a:p>
            <a:r>
              <a:rPr lang="ru-RU" sz="1400" dirty="0"/>
              <a:t> Авченко, Василий Олегович.</a:t>
            </a:r>
          </a:p>
          <a:p>
            <a:r>
              <a:rPr lang="ru-RU" sz="1400" dirty="0"/>
              <a:t>    Дальний Восток: иероглиф пространства [Текст] / Василий Авченко. - Москва : Редакция Елены Шубиной : АСТ, 2021. - 509, [1] с. : [4] л. </a:t>
            </a:r>
            <a:r>
              <a:rPr lang="ru-RU" sz="1400" dirty="0" err="1"/>
              <a:t>цв</a:t>
            </a:r>
            <a:r>
              <a:rPr lang="ru-RU" sz="1400" dirty="0"/>
              <a:t>. ил</a:t>
            </a:r>
          </a:p>
        </p:txBody>
      </p:sp>
    </p:spTree>
    <p:extLst>
      <p:ext uri="{BB962C8B-B14F-4D97-AF65-F5344CB8AC3E}">
        <p14:creationId xmlns:p14="http://schemas.microsoft.com/office/powerpoint/2010/main" val="1238045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1919" y="620688"/>
            <a:ext cx="3610859" cy="5472608"/>
          </a:xfrm>
          <a:prstGeom prst="rect">
            <a:avLst/>
          </a:prstGeom>
        </p:spPr>
      </p:pic>
      <p:sp>
        <p:nvSpPr>
          <p:cNvPr id="3" name="Прямоугольник 2"/>
          <p:cNvSpPr/>
          <p:nvPr/>
        </p:nvSpPr>
        <p:spPr>
          <a:xfrm>
            <a:off x="4045172" y="1551677"/>
            <a:ext cx="4824536" cy="5078313"/>
          </a:xfrm>
          <a:prstGeom prst="rect">
            <a:avLst/>
          </a:prstGeom>
        </p:spPr>
        <p:txBody>
          <a:bodyPr wrap="square">
            <a:spAutoFit/>
          </a:bodyPr>
          <a:lstStyle/>
          <a:p>
            <a:r>
              <a:rPr lang="ru-RU" sz="1200" dirty="0"/>
              <a:t>Журналист, </a:t>
            </a:r>
            <a:r>
              <a:rPr lang="ru-RU" sz="1200" dirty="0" err="1"/>
              <a:t>колумнист</a:t>
            </a:r>
            <a:r>
              <a:rPr lang="ru-RU" sz="1200" dirty="0"/>
              <a:t>, писатель Маша </a:t>
            </a:r>
            <a:r>
              <a:rPr lang="ru-RU" sz="1200" dirty="0" err="1"/>
              <a:t>Трауб</a:t>
            </a:r>
            <a:r>
              <a:rPr lang="ru-RU" sz="1200" dirty="0"/>
              <a:t>, человек исключительно гуманитарный, замахнулась на предмет, казалось бы, очень далекий от ее интересов - физику! А помог ей в написании этой книги сын -- Василий Колесников. Василий -- студент физического факультета МГУ, с детства любит естественные науки, Конечно, дочь Маши -- Сима не могла остаться в стороне и тоже активно включилась в обсуждение тем школьной программы по физике. В общем, в результате получилась семейная книга по физике со спорами, примерами и шутками. Текст Маши и Васи прекрасно оформила художник Виктория </a:t>
            </a:r>
            <a:r>
              <a:rPr lang="ru-RU" sz="1200" dirty="0" err="1"/>
              <a:t>Китавина</a:t>
            </a:r>
            <a:r>
              <a:rPr lang="ru-RU" sz="1200" dirty="0"/>
              <a:t>. Цитаты из книги "Физика с Машей </a:t>
            </a:r>
            <a:r>
              <a:rPr lang="ru-RU" sz="1200" dirty="0" err="1"/>
              <a:t>Трауб</a:t>
            </a:r>
            <a:r>
              <a:rPr lang="ru-RU" sz="1200" dirty="0"/>
              <a:t> и Василием Колесниковым": — А что такое физика? — спросила Сима у брата. — Жизнь. Все мы, все, что вокруг нас. Это наука про жизнь, — ответил Василий. — Разве это не философия? — удивилась я. — В этом и секрет. В физике есть все — философия, литература, мате- </a:t>
            </a:r>
            <a:r>
              <a:rPr lang="ru-RU" sz="1200" dirty="0" err="1"/>
              <a:t>матика</a:t>
            </a:r>
            <a:r>
              <a:rPr lang="ru-RU" sz="1200" dirty="0"/>
              <a:t>, история и география, химия и биология. Я по-прежнему с восхищением смотрю на собственного сына, который занимается наукой. Настоящей. Он способен разгадать тайны Вселенной и совершить великое открытие. Эту энциклопедию я решила написать в первую очередь для себя. И конечно, для таких же мам, как я. Для которых Ом звучит как "</a:t>
            </a:r>
            <a:r>
              <a:rPr lang="ru-RU" sz="1200" dirty="0" err="1"/>
              <a:t>оммм</a:t>
            </a:r>
            <a:r>
              <a:rPr lang="ru-RU" sz="1200" dirty="0"/>
              <a:t>" и имеет отношение к йоге, а не к физике. Энциклопедия рассчитана на </a:t>
            </a:r>
            <a:r>
              <a:rPr lang="ru-RU" sz="1200" dirty="0" err="1"/>
              <a:t>школьников,которых</a:t>
            </a:r>
            <a:r>
              <a:rPr lang="ru-RU" sz="1200" dirty="0"/>
              <a:t> пугает один вид страшных формул и сложных фраз. И на родителей, которым однажды поставили диагноз "гуманитарий". Василий помог мне написать эту книгу, став полноправным соавтором. Он развлекал сестру физическими экспериментами, рассказывал про ток, энергию, атомы, а я сидела рядом и записывала его рассказы. И физика меня увлекла</a:t>
            </a:r>
            <a:r>
              <a:rPr lang="ru-RU" sz="1200" dirty="0" smtClean="0"/>
              <a:t>.</a:t>
            </a:r>
            <a:endParaRPr lang="ru-RU" sz="1200" dirty="0"/>
          </a:p>
        </p:txBody>
      </p:sp>
      <p:sp>
        <p:nvSpPr>
          <p:cNvPr id="4" name="Прямоугольник 3"/>
          <p:cNvSpPr/>
          <p:nvPr/>
        </p:nvSpPr>
        <p:spPr>
          <a:xfrm>
            <a:off x="4297708" y="40858"/>
            <a:ext cx="4572000" cy="1200329"/>
          </a:xfrm>
          <a:prstGeom prst="rect">
            <a:avLst/>
          </a:prstGeom>
        </p:spPr>
        <p:txBody>
          <a:bodyPr>
            <a:spAutoFit/>
          </a:bodyPr>
          <a:lstStyle/>
          <a:p>
            <a:endParaRPr lang="ru-RU" sz="1200" dirty="0"/>
          </a:p>
          <a:p>
            <a:r>
              <a:rPr lang="ru-RU" sz="1200" dirty="0"/>
              <a:t>    </a:t>
            </a:r>
            <a:r>
              <a:rPr lang="ru-RU" sz="1200" dirty="0" err="1"/>
              <a:t>Трауб</a:t>
            </a:r>
            <a:r>
              <a:rPr lang="ru-RU" sz="1200" dirty="0"/>
              <a:t>, Маша.</a:t>
            </a:r>
          </a:p>
          <a:p>
            <a:r>
              <a:rPr lang="ru-RU" sz="1200" dirty="0"/>
              <a:t>    Физика с Машей </a:t>
            </a:r>
            <a:r>
              <a:rPr lang="ru-RU" sz="1200" dirty="0" err="1"/>
              <a:t>Трауб</a:t>
            </a:r>
            <a:r>
              <a:rPr lang="ru-RU" sz="1200" dirty="0"/>
              <a:t> и Василием Колесниковым [Текст] : научно-популярная литература / Маша </a:t>
            </a:r>
            <a:r>
              <a:rPr lang="ru-RU" sz="1200" dirty="0" err="1"/>
              <a:t>Трауб</a:t>
            </a:r>
            <a:r>
              <a:rPr lang="ru-RU" sz="1200" dirty="0"/>
              <a:t>, Василий Колесников ; иллюстрации Виктории </a:t>
            </a:r>
            <a:r>
              <a:rPr lang="ru-RU" sz="1200" dirty="0" err="1"/>
              <a:t>Китавиной</a:t>
            </a:r>
            <a:r>
              <a:rPr lang="ru-RU" sz="1200" dirty="0"/>
              <a:t>. - Москва : </a:t>
            </a:r>
            <a:r>
              <a:rPr lang="ru-RU" sz="1200" dirty="0" err="1"/>
              <a:t>Аванта</a:t>
            </a:r>
            <a:r>
              <a:rPr lang="ru-RU" sz="1200" dirty="0"/>
              <a:t> : АСТ, 2021. - 139, [4] с. : </a:t>
            </a:r>
            <a:r>
              <a:rPr lang="ru-RU" sz="1200" dirty="0" err="1"/>
              <a:t>цв</a:t>
            </a:r>
            <a:r>
              <a:rPr lang="ru-RU" sz="1200" dirty="0"/>
              <a:t>. ил. - (Звездный </a:t>
            </a:r>
            <a:r>
              <a:rPr lang="ru-RU" sz="1200" dirty="0" err="1"/>
              <a:t>научпоп</a:t>
            </a:r>
            <a:r>
              <a:rPr lang="ru-RU" sz="1200" dirty="0"/>
              <a:t>)</a:t>
            </a:r>
          </a:p>
        </p:txBody>
      </p:sp>
    </p:spTree>
    <p:extLst>
      <p:ext uri="{BB962C8B-B14F-4D97-AF65-F5344CB8AC3E}">
        <p14:creationId xmlns:p14="http://schemas.microsoft.com/office/powerpoint/2010/main" val="1370430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48680"/>
            <a:ext cx="3434728" cy="5400600"/>
          </a:xfrm>
          <a:prstGeom prst="rect">
            <a:avLst/>
          </a:prstGeom>
        </p:spPr>
      </p:pic>
      <p:sp>
        <p:nvSpPr>
          <p:cNvPr id="3" name="Прямоугольник 2"/>
          <p:cNvSpPr/>
          <p:nvPr/>
        </p:nvSpPr>
        <p:spPr>
          <a:xfrm>
            <a:off x="4427984" y="2996952"/>
            <a:ext cx="4211960" cy="2462213"/>
          </a:xfrm>
          <a:prstGeom prst="rect">
            <a:avLst/>
          </a:prstGeom>
        </p:spPr>
        <p:txBody>
          <a:bodyPr wrap="square">
            <a:spAutoFit/>
          </a:bodyPr>
          <a:lstStyle/>
          <a:p>
            <a:r>
              <a:rPr lang="ru-RU" sz="1400" dirty="0"/>
              <a:t>Богатая женщина уходит ненадолго из своего дома в подмосковном поселке – и исчезает бесследно. Другая, живущая в глухой деревне, идет в лес – и не возвращается. О первой говорят, что она сбежала от нелюбимого мужа. О второй – что она заблудилась. Частным детективам предстоит выяснить, правда ли это. Что скрывают дома пропавших? Почему следы обеих обрываются так странно? О новом расследовании Макара Илюшина и Сергея Бабкина читайте в детективе Елены Михалковой "Тот, кто ловит мотыльков</a:t>
            </a:r>
            <a:r>
              <a:rPr lang="ru-RU" sz="1400" dirty="0" smtClean="0"/>
              <a:t>".</a:t>
            </a:r>
            <a:endParaRPr lang="ru-RU" sz="1400" dirty="0"/>
          </a:p>
        </p:txBody>
      </p:sp>
      <p:sp>
        <p:nvSpPr>
          <p:cNvPr id="4" name="Прямоугольник 3"/>
          <p:cNvSpPr/>
          <p:nvPr/>
        </p:nvSpPr>
        <p:spPr>
          <a:xfrm>
            <a:off x="4427984" y="692696"/>
            <a:ext cx="4572000" cy="954107"/>
          </a:xfrm>
          <a:prstGeom prst="rect">
            <a:avLst/>
          </a:prstGeom>
        </p:spPr>
        <p:txBody>
          <a:bodyPr>
            <a:spAutoFit/>
          </a:bodyPr>
          <a:lstStyle/>
          <a:p>
            <a:r>
              <a:rPr lang="ru-RU" sz="1400" dirty="0"/>
              <a:t>Михалкова, Елена Ивановна.</a:t>
            </a:r>
          </a:p>
          <a:p>
            <a:r>
              <a:rPr lang="ru-RU" sz="1400" dirty="0"/>
              <a:t>    Тот, кто ловит мотыльков [Текст] : роман / Елена Михалкова. - Москва : АСТ, 2021. - 478, [1] с. - (Новый настоящий детектив Елены Михалковой).</a:t>
            </a:r>
          </a:p>
        </p:txBody>
      </p:sp>
    </p:spTree>
    <p:extLst>
      <p:ext uri="{BB962C8B-B14F-4D97-AF65-F5344CB8AC3E}">
        <p14:creationId xmlns:p14="http://schemas.microsoft.com/office/powerpoint/2010/main" val="38469118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3977" y="692696"/>
            <a:ext cx="3312368" cy="5208207"/>
          </a:xfrm>
          <a:prstGeom prst="rect">
            <a:avLst/>
          </a:prstGeom>
        </p:spPr>
      </p:pic>
      <p:sp>
        <p:nvSpPr>
          <p:cNvPr id="3" name="Прямоугольник 2"/>
          <p:cNvSpPr/>
          <p:nvPr/>
        </p:nvSpPr>
        <p:spPr>
          <a:xfrm>
            <a:off x="4363151" y="2780928"/>
            <a:ext cx="4320480" cy="2462213"/>
          </a:xfrm>
          <a:prstGeom prst="rect">
            <a:avLst/>
          </a:prstGeom>
        </p:spPr>
        <p:txBody>
          <a:bodyPr wrap="square">
            <a:spAutoFit/>
          </a:bodyPr>
          <a:lstStyle/>
          <a:p>
            <a:r>
              <a:rPr lang="ru-RU" sz="1400" dirty="0"/>
              <a:t>Что такое любовь – не знает никто. То огромное, горячее, мучительное и прекрасное, что наполняет твою душу, – это что? То, что заставляет лететь друг к другу через континенты, то, что дает силы, то, без чего мир пуст и холоден? Это самая большая тайна нашего мира, и пусть она навсегда останется неразгаданной. Мы будем долго идти до ответа, почти доходить и… останавливаться перед последней дверью. Эта тайна и есть то, ради чего мы живем. А дверь просто нарисована на стене, чтобы самые неспокойные пытались ее открыть</a:t>
            </a:r>
            <a:r>
              <a:rPr lang="ru-RU" sz="1400" dirty="0" smtClean="0"/>
              <a:t>..</a:t>
            </a:r>
            <a:endParaRPr lang="ru-RU" sz="1400" dirty="0"/>
          </a:p>
        </p:txBody>
      </p:sp>
      <p:sp>
        <p:nvSpPr>
          <p:cNvPr id="4" name="Прямоугольник 3"/>
          <p:cNvSpPr/>
          <p:nvPr/>
        </p:nvSpPr>
        <p:spPr>
          <a:xfrm>
            <a:off x="4237391" y="686838"/>
            <a:ext cx="4572000" cy="954107"/>
          </a:xfrm>
          <a:prstGeom prst="rect">
            <a:avLst/>
          </a:prstGeom>
        </p:spPr>
        <p:txBody>
          <a:bodyPr>
            <a:spAutoFit/>
          </a:bodyPr>
          <a:lstStyle/>
          <a:p>
            <a:endParaRPr lang="ru-RU" sz="1400" dirty="0"/>
          </a:p>
          <a:p>
            <a:r>
              <a:rPr lang="ru-RU" sz="1400" dirty="0"/>
              <a:t>    Терентьева, Наталия.</a:t>
            </a:r>
          </a:p>
          <a:p>
            <a:r>
              <a:rPr lang="ru-RU" sz="1400" dirty="0"/>
              <a:t>    Сибирский папа [Текст] : роман / Наталия Терентьева. - Москва : АСТ, 2021. - 319 с. - (Золотые небеса). </a:t>
            </a:r>
          </a:p>
        </p:txBody>
      </p:sp>
    </p:spTree>
    <p:extLst>
      <p:ext uri="{BB962C8B-B14F-4D97-AF65-F5344CB8AC3E}">
        <p14:creationId xmlns:p14="http://schemas.microsoft.com/office/powerpoint/2010/main" val="12934598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7584" y="548680"/>
            <a:ext cx="3646294" cy="5733256"/>
          </a:xfrm>
          <a:prstGeom prst="rect">
            <a:avLst/>
          </a:prstGeom>
        </p:spPr>
      </p:pic>
      <p:sp>
        <p:nvSpPr>
          <p:cNvPr id="3" name="Прямоугольник 2"/>
          <p:cNvSpPr/>
          <p:nvPr/>
        </p:nvSpPr>
        <p:spPr>
          <a:xfrm>
            <a:off x="4788023" y="3414657"/>
            <a:ext cx="3809782" cy="2246769"/>
          </a:xfrm>
          <a:prstGeom prst="rect">
            <a:avLst/>
          </a:prstGeom>
        </p:spPr>
        <p:txBody>
          <a:bodyPr wrap="square">
            <a:spAutoFit/>
          </a:bodyPr>
          <a:lstStyle/>
          <a:p>
            <a:r>
              <a:rPr lang="ru-RU" sz="1400" dirty="0" smtClean="0"/>
              <a:t>Муж графини </a:t>
            </a:r>
            <a:r>
              <a:rPr lang="ru-RU" sz="1400" dirty="0" err="1" smtClean="0"/>
              <a:t>Раскатовой</a:t>
            </a:r>
            <a:r>
              <a:rPr lang="ru-RU" sz="1400" dirty="0" smtClean="0"/>
              <a:t>, признанной в высшем свете красавицы, найден убитым. Полицейские имеют все основания полагать, что убит он самой графиней. Но так ли это? Или причины преступления уходят корнями далеко в прошлое? Решать придется чиновнику по особым поручениям Степану Кошкину. Решать, оставаясь объективным и стараясь не попасть под чары слез прекрасной вдовы.</a:t>
            </a:r>
          </a:p>
        </p:txBody>
      </p:sp>
      <p:sp>
        <p:nvSpPr>
          <p:cNvPr id="4" name="Прямоугольник 3"/>
          <p:cNvSpPr/>
          <p:nvPr/>
        </p:nvSpPr>
        <p:spPr>
          <a:xfrm>
            <a:off x="4788023" y="836712"/>
            <a:ext cx="3796959" cy="954107"/>
          </a:xfrm>
          <a:prstGeom prst="rect">
            <a:avLst/>
          </a:prstGeom>
        </p:spPr>
        <p:txBody>
          <a:bodyPr wrap="square">
            <a:spAutoFit/>
          </a:bodyPr>
          <a:lstStyle/>
          <a:p>
            <a:r>
              <a:rPr lang="ru-RU" sz="1400" dirty="0"/>
              <a:t> Логинова, Анастасия.</a:t>
            </a:r>
          </a:p>
          <a:p>
            <a:r>
              <a:rPr lang="ru-RU" sz="1400" dirty="0"/>
              <a:t>    Слезы Черной вдовы [Текст] : роман / Анастасия Логинова. - Москва : АСТ, 2021. - 349, [1] с. - (</a:t>
            </a:r>
            <a:r>
              <a:rPr lang="ru-RU" sz="1400" dirty="0" err="1"/>
              <a:t>Детективъ</a:t>
            </a:r>
            <a:r>
              <a:rPr lang="ru-RU" sz="1400" dirty="0"/>
              <a:t> минувших лет).</a:t>
            </a:r>
          </a:p>
        </p:txBody>
      </p:sp>
    </p:spTree>
    <p:extLst>
      <p:ext uri="{BB962C8B-B14F-4D97-AF65-F5344CB8AC3E}">
        <p14:creationId xmlns:p14="http://schemas.microsoft.com/office/powerpoint/2010/main" val="1768564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836712"/>
            <a:ext cx="3297339" cy="5184576"/>
          </a:xfrm>
          <a:prstGeom prst="rect">
            <a:avLst/>
          </a:prstGeom>
        </p:spPr>
      </p:pic>
      <p:sp>
        <p:nvSpPr>
          <p:cNvPr id="3" name="Прямоугольник 2"/>
          <p:cNvSpPr/>
          <p:nvPr/>
        </p:nvSpPr>
        <p:spPr>
          <a:xfrm>
            <a:off x="4553350" y="2481858"/>
            <a:ext cx="4427983" cy="3539430"/>
          </a:xfrm>
          <a:prstGeom prst="rect">
            <a:avLst/>
          </a:prstGeom>
        </p:spPr>
        <p:txBody>
          <a:bodyPr wrap="square">
            <a:spAutoFit/>
          </a:bodyPr>
          <a:lstStyle/>
          <a:p>
            <a:r>
              <a:rPr lang="ru-RU" sz="1400" dirty="0"/>
              <a:t>Нина влюбилась в молодого человека с диковинной профессией, поссорилась из-за него с мамой и тут же узнала, что беременна. А у избранника — жена и дети. Драма не только у Нины, но и… Их можно увидеть только под специальными приборами, но они живо реагируют на происходящее. Им есть из-за чего волноваться. Еще вчера об их существовании никто не подозревал, а сегодня от них уже хотят избавиться. Безмолвным свидетелям происходящего хочется подать голос, но их же никто не услышит! Остается только напряженно ждать. Взрослые — такие странные, не понимают простых вещей и делают одну глупость за другой. Так было всегда — сотни тысяч наших предков ежедневно выбирали, по какому пути пойти, даже не подозревая, какие огорчения и радости их ждут </a:t>
            </a:r>
            <a:r>
              <a:rPr lang="ru-RU" sz="1400" dirty="0" smtClean="0"/>
              <a:t>впереди</a:t>
            </a:r>
            <a:endParaRPr lang="ru-RU" sz="1400" dirty="0"/>
          </a:p>
        </p:txBody>
      </p:sp>
      <p:sp>
        <p:nvSpPr>
          <p:cNvPr id="4" name="Прямоугольник 3"/>
          <p:cNvSpPr/>
          <p:nvPr/>
        </p:nvSpPr>
        <p:spPr>
          <a:xfrm>
            <a:off x="4644007" y="891979"/>
            <a:ext cx="4104457" cy="954107"/>
          </a:xfrm>
          <a:prstGeom prst="rect">
            <a:avLst/>
          </a:prstGeom>
        </p:spPr>
        <p:txBody>
          <a:bodyPr wrap="square">
            <a:spAutoFit/>
          </a:bodyPr>
          <a:lstStyle/>
          <a:p>
            <a:r>
              <a:rPr lang="ru-RU" sz="1400" dirty="0"/>
              <a:t> Нестерова, Наталья.</a:t>
            </a:r>
          </a:p>
          <a:p>
            <a:r>
              <a:rPr lang="ru-RU" sz="1400" dirty="0"/>
              <a:t>    Сделайте </a:t>
            </a:r>
            <a:r>
              <a:rPr lang="ru-RU" sz="1400" dirty="0" err="1"/>
              <a:t>погромче</a:t>
            </a:r>
            <a:r>
              <a:rPr lang="ru-RU" sz="1400" dirty="0"/>
              <a:t> [Текст] : роман / Наталья Нестерова. - Москва : АСТ, 2021. - 318 с. - (Между нами, девочками. Истории Натальи Нестеровой).</a:t>
            </a:r>
          </a:p>
        </p:txBody>
      </p:sp>
    </p:spTree>
    <p:extLst>
      <p:ext uri="{BB962C8B-B14F-4D97-AF65-F5344CB8AC3E}">
        <p14:creationId xmlns:p14="http://schemas.microsoft.com/office/powerpoint/2010/main" val="3131147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692696"/>
            <a:ext cx="3528392" cy="5547873"/>
          </a:xfrm>
          <a:prstGeom prst="rect">
            <a:avLst/>
          </a:prstGeom>
        </p:spPr>
      </p:pic>
      <p:sp>
        <p:nvSpPr>
          <p:cNvPr id="3" name="Прямоугольник 2"/>
          <p:cNvSpPr/>
          <p:nvPr/>
        </p:nvSpPr>
        <p:spPr>
          <a:xfrm>
            <a:off x="4427983" y="2253600"/>
            <a:ext cx="4107801" cy="3323987"/>
          </a:xfrm>
          <a:prstGeom prst="rect">
            <a:avLst/>
          </a:prstGeom>
        </p:spPr>
        <p:txBody>
          <a:bodyPr wrap="square">
            <a:spAutoFit/>
          </a:bodyPr>
          <a:lstStyle/>
          <a:p>
            <a:endParaRPr lang="ru-RU" sz="1400" dirty="0"/>
          </a:p>
          <a:p>
            <a:r>
              <a:rPr lang="ru-RU" sz="1400" dirty="0"/>
              <a:t>В сказках сразу после "Я тебя люблю" принц встаёт на одно колено: "Милая, выходи за меня замуж!" А в жизни всё по-другому! Ваш "милый", похоже, и не собирается произносить заветную фразу? Что тогда — покорно ждать или устроить бунт на корабле? После трёх лет почти семейной жизни Лара поняла: её Максиму нужна шоковая терапия! А вот тихой, скромной и заботливой "домашней мышке" Лене Соболевой приходится стать суперженщиной — и всё ради того, чтобы вернуть любимого мужа в лоно семьи. Произведения Натальи Нестеровой способны по-настоящему тронуть сердце. Это обаятельный, светлый и очень продуманный мир, в котором так хочется жить</a:t>
            </a:r>
            <a:r>
              <a:rPr lang="ru-RU" sz="1400" dirty="0" smtClean="0"/>
              <a:t>.</a:t>
            </a:r>
            <a:endParaRPr lang="ru-RU" sz="1400" dirty="0"/>
          </a:p>
        </p:txBody>
      </p:sp>
      <p:sp>
        <p:nvSpPr>
          <p:cNvPr id="4" name="Прямоугольник 3"/>
          <p:cNvSpPr/>
          <p:nvPr/>
        </p:nvSpPr>
        <p:spPr>
          <a:xfrm>
            <a:off x="4572000" y="692696"/>
            <a:ext cx="4104456" cy="1169551"/>
          </a:xfrm>
          <a:prstGeom prst="rect">
            <a:avLst/>
          </a:prstGeom>
        </p:spPr>
        <p:txBody>
          <a:bodyPr wrap="square">
            <a:spAutoFit/>
          </a:bodyPr>
          <a:lstStyle/>
          <a:p>
            <a:r>
              <a:rPr lang="ru-RU" sz="1400" dirty="0"/>
              <a:t> Нестерова, Наталья.</a:t>
            </a:r>
          </a:p>
          <a:p>
            <a:r>
              <a:rPr lang="ru-RU" sz="1400" dirty="0"/>
              <a:t>    Средство от облысения [Текст] : сборник / Наталья Нестерова. - Москва : АСТ, 2021. - 317, [2] с. - (Между нами, девочками. Истории Натальи Нестеровой).</a:t>
            </a:r>
          </a:p>
        </p:txBody>
      </p:sp>
    </p:spTree>
    <p:extLst>
      <p:ext uri="{BB962C8B-B14F-4D97-AF65-F5344CB8AC3E}">
        <p14:creationId xmlns:p14="http://schemas.microsoft.com/office/powerpoint/2010/main" val="33626696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07441"/>
            <a:ext cx="3456384" cy="5434650"/>
          </a:xfrm>
          <a:prstGeom prst="rect">
            <a:avLst/>
          </a:prstGeom>
        </p:spPr>
      </p:pic>
      <p:sp>
        <p:nvSpPr>
          <p:cNvPr id="3" name="Прямоугольник 2"/>
          <p:cNvSpPr/>
          <p:nvPr/>
        </p:nvSpPr>
        <p:spPr>
          <a:xfrm>
            <a:off x="4198601" y="2420888"/>
            <a:ext cx="4680520" cy="3539430"/>
          </a:xfrm>
          <a:prstGeom prst="rect">
            <a:avLst/>
          </a:prstGeom>
        </p:spPr>
        <p:txBody>
          <a:bodyPr wrap="square">
            <a:spAutoFit/>
          </a:bodyPr>
          <a:lstStyle/>
          <a:p>
            <a:r>
              <a:rPr lang="ru-RU" sz="1400" dirty="0"/>
              <a:t>Анна Матвеева — автор романов "Перевал Дятлова, или Тайна девяти", "Завидное чувство Веры </a:t>
            </a:r>
            <a:r>
              <a:rPr lang="ru-RU" sz="1400" dirty="0" err="1"/>
              <a:t>Стениной</a:t>
            </a:r>
            <a:r>
              <a:rPr lang="ru-RU" sz="1400" dirty="0"/>
              <a:t>" и "Есть!", сборников рассказов "Спрятанные реки", "</a:t>
            </a:r>
            <a:r>
              <a:rPr lang="ru-RU" sz="1400" dirty="0" err="1"/>
              <a:t>Лолотта</a:t>
            </a:r>
            <a:r>
              <a:rPr lang="ru-RU" sz="1400" dirty="0"/>
              <a:t> и другие парижские истории", а также книг "Горожане" и "Картинные девушки". Финалист премий "Большая книга" и "Национальный бестселлер". Новый сборник прозы Анны Матвеевой "Катя едет в Сочи" состоит из девяти очень разных историй, объединённых рифмой судьбы. Невольными и не всегда очевидными двойниками друг другу становятся здесь художник и </a:t>
            </a:r>
            <a:r>
              <a:rPr lang="ru-RU" sz="1400" dirty="0" err="1"/>
              <a:t>галерист</a:t>
            </a:r>
            <a:r>
              <a:rPr lang="ru-RU" sz="1400" dirty="0"/>
              <a:t>, сын и мать, незнакомые женщины и знакомые только по переписке девочки... Это книга о том, что даже антиподы могут услышать и понять друг друга просто оттого, что способны испытывать те же чувства и слышать в громогласном потоке жизни родной голос. "Свой двойник есть у каждого, но иногда его сразу не узнать</a:t>
            </a:r>
            <a:r>
              <a:rPr lang="ru-RU" sz="1400" dirty="0" smtClean="0"/>
              <a:t>…"</a:t>
            </a:r>
            <a:endParaRPr lang="ru-RU" sz="1400" dirty="0"/>
          </a:p>
        </p:txBody>
      </p:sp>
      <p:sp>
        <p:nvSpPr>
          <p:cNvPr id="4" name="Прямоугольник 3"/>
          <p:cNvSpPr/>
          <p:nvPr/>
        </p:nvSpPr>
        <p:spPr>
          <a:xfrm>
            <a:off x="4211960" y="607441"/>
            <a:ext cx="4680520" cy="1169551"/>
          </a:xfrm>
          <a:prstGeom prst="rect">
            <a:avLst/>
          </a:prstGeom>
        </p:spPr>
        <p:txBody>
          <a:bodyPr wrap="square">
            <a:spAutoFit/>
          </a:bodyPr>
          <a:lstStyle/>
          <a:p>
            <a:r>
              <a:rPr lang="ru-RU" sz="1400" dirty="0"/>
              <a:t> Матвеева, Анна Александровна.</a:t>
            </a:r>
          </a:p>
          <a:p>
            <a:r>
              <a:rPr lang="ru-RU" sz="1400" dirty="0"/>
              <a:t>    Катя едет в Сочи и другие истории о двойниках [Текст] : повести : рассказы / Анна Матвеева. - Москва : Редакция Елены Шубиной : АСТ, 2021. - 347 с. - (Проза Анны Матвеевой)</a:t>
            </a:r>
          </a:p>
        </p:txBody>
      </p:sp>
    </p:spTree>
    <p:extLst>
      <p:ext uri="{BB962C8B-B14F-4D97-AF65-F5344CB8AC3E}">
        <p14:creationId xmlns:p14="http://schemas.microsoft.com/office/powerpoint/2010/main" val="3613331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524638"/>
            <a:ext cx="4170995" cy="5330068"/>
          </a:xfrm>
          <a:prstGeom prst="rect">
            <a:avLst/>
          </a:prstGeom>
        </p:spPr>
      </p:pic>
      <p:sp>
        <p:nvSpPr>
          <p:cNvPr id="3" name="Прямоугольник 2"/>
          <p:cNvSpPr/>
          <p:nvPr/>
        </p:nvSpPr>
        <p:spPr>
          <a:xfrm>
            <a:off x="4788024" y="2492896"/>
            <a:ext cx="4032448" cy="3323987"/>
          </a:xfrm>
          <a:prstGeom prst="rect">
            <a:avLst/>
          </a:prstGeom>
        </p:spPr>
        <p:txBody>
          <a:bodyPr wrap="square">
            <a:spAutoFit/>
          </a:bodyPr>
          <a:lstStyle/>
          <a:p>
            <a:r>
              <a:rPr lang="ru-RU" sz="1400" dirty="0" smtClean="0"/>
              <a:t>Модерн - оригинальный, загадочный, а порой и откровенно-чувственный стиль, подчинивший себе изобразительное искусство на рубеже XIX и XX столетий. С этим художественным явлением связано множество знаменитейших архитекторов, живописцев, графиков, мастеров прикладного искусства, но, пожалуй, самыми яркими и самыми значимыми являются имена Антонио Гауди, Густава </a:t>
            </a:r>
            <a:r>
              <a:rPr lang="ru-RU" sz="1400" dirty="0" err="1" smtClean="0"/>
              <a:t>Климта</a:t>
            </a:r>
            <a:r>
              <a:rPr lang="ru-RU" sz="1400" dirty="0" smtClean="0"/>
              <a:t> и Альфонса Мухи. Этим трем авторам и посвящена эта книга, не ограничивающаяся, однако, их творческим наследием в рамках упомянутого стиля, а позволяющая проследить постепенное становление каждого мастера, от самых ранних произведений до зрелых работ.</a:t>
            </a:r>
            <a:endParaRPr lang="ru-RU" sz="1400" dirty="0"/>
          </a:p>
        </p:txBody>
      </p:sp>
      <p:sp>
        <p:nvSpPr>
          <p:cNvPr id="4" name="Прямоугольник 3"/>
          <p:cNvSpPr/>
          <p:nvPr/>
        </p:nvSpPr>
        <p:spPr>
          <a:xfrm>
            <a:off x="4788024" y="491745"/>
            <a:ext cx="3967360" cy="830997"/>
          </a:xfrm>
          <a:prstGeom prst="rect">
            <a:avLst/>
          </a:prstGeom>
        </p:spPr>
        <p:txBody>
          <a:bodyPr wrap="square">
            <a:spAutoFit/>
          </a:bodyPr>
          <a:lstStyle/>
          <a:p>
            <a:r>
              <a:rPr lang="ru-RU" sz="1200" dirty="0"/>
              <a:t> </a:t>
            </a:r>
            <a:r>
              <a:rPr lang="ru-RU" sz="1200" dirty="0" err="1"/>
              <a:t>Кортунова</a:t>
            </a:r>
            <a:r>
              <a:rPr lang="ru-RU" sz="1200" dirty="0"/>
              <a:t>, Наталья Дмитриевна.</a:t>
            </a:r>
          </a:p>
          <a:p>
            <a:r>
              <a:rPr lang="ru-RU" sz="1200" dirty="0"/>
              <a:t>    Модерн : [</a:t>
            </a:r>
            <a:r>
              <a:rPr lang="ru-RU" sz="1200" dirty="0" err="1"/>
              <a:t>Климт</a:t>
            </a:r>
            <a:r>
              <a:rPr lang="ru-RU" sz="1200" dirty="0"/>
              <a:t>, Гауди, Муха] [Текст] : издания для досуга / Наталья </a:t>
            </a:r>
            <a:r>
              <a:rPr lang="ru-RU" sz="1200" dirty="0" err="1"/>
              <a:t>Кортунова</a:t>
            </a:r>
            <a:r>
              <a:rPr lang="ru-RU" sz="1200" dirty="0"/>
              <a:t>. - Москва : ОГИЗ : АСТ, 2021. - 159, [1] с. : </a:t>
            </a:r>
            <a:r>
              <a:rPr lang="ru-RU" sz="1200" dirty="0" err="1"/>
              <a:t>цв</a:t>
            </a:r>
            <a:r>
              <a:rPr lang="ru-RU" sz="1200" dirty="0"/>
              <a:t>. ил. - (Галерея мировой живописи). - </a:t>
            </a:r>
          </a:p>
        </p:txBody>
      </p:sp>
    </p:spTree>
    <p:extLst>
      <p:ext uri="{BB962C8B-B14F-4D97-AF65-F5344CB8AC3E}">
        <p14:creationId xmlns:p14="http://schemas.microsoft.com/office/powerpoint/2010/main" val="30219143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20936"/>
            <a:ext cx="3402457" cy="5333826"/>
          </a:xfrm>
          <a:prstGeom prst="rect">
            <a:avLst/>
          </a:prstGeom>
        </p:spPr>
      </p:pic>
      <p:sp>
        <p:nvSpPr>
          <p:cNvPr id="3" name="Прямоугольник 2"/>
          <p:cNvSpPr/>
          <p:nvPr/>
        </p:nvSpPr>
        <p:spPr>
          <a:xfrm>
            <a:off x="4217252" y="1556792"/>
            <a:ext cx="4819244" cy="4616648"/>
          </a:xfrm>
          <a:prstGeom prst="rect">
            <a:avLst/>
          </a:prstGeom>
        </p:spPr>
        <p:txBody>
          <a:bodyPr wrap="square">
            <a:spAutoFit/>
          </a:bodyPr>
          <a:lstStyle/>
          <a:p>
            <a:r>
              <a:rPr lang="ru-RU" sz="1400" dirty="0" err="1" smtClean="0"/>
              <a:t>Салихат</a:t>
            </a:r>
            <a:r>
              <a:rPr lang="ru-RU" sz="1400" dirty="0" smtClean="0"/>
              <a:t> живет в дагестанском селе, затерянном среди гор. Как и все молодые девушки, она мечтает о счастливом браке, основанном на взаимной любви и уважении. Но отец все решает за нее. </a:t>
            </a:r>
            <a:r>
              <a:rPr lang="ru-RU" sz="1400" dirty="0" err="1" smtClean="0"/>
              <a:t>Салихат</a:t>
            </a:r>
            <a:r>
              <a:rPr lang="ru-RU" sz="1400" dirty="0" smtClean="0"/>
              <a:t> против воли выдают замуж за вдовца </a:t>
            </a:r>
            <a:r>
              <a:rPr lang="ru-RU" sz="1400" dirty="0" err="1" smtClean="0"/>
              <a:t>Джамалутдина</a:t>
            </a:r>
            <a:r>
              <a:rPr lang="ru-RU" sz="1400" dirty="0" smtClean="0"/>
              <a:t>. Девушка попадает в незнакомый дом, где ее ждет новая жизнь со своими порядками и обязанностями. Ей предстоит угождать не только мужу, но и остальным домочадцам: требовательной тетке мужа, старшему пасынку и его капризной жене. Но больше всего </a:t>
            </a:r>
            <a:r>
              <a:rPr lang="ru-RU" sz="1400" dirty="0" err="1" smtClean="0"/>
              <a:t>Салихат</a:t>
            </a:r>
            <a:r>
              <a:rPr lang="ru-RU" sz="1400" dirty="0" smtClean="0"/>
              <a:t> пугает таинственное исчезновение первой жены </a:t>
            </a:r>
            <a:r>
              <a:rPr lang="ru-RU" sz="1400" dirty="0" err="1" smtClean="0"/>
              <a:t>Джамалутдина</a:t>
            </a:r>
            <a:r>
              <a:rPr lang="ru-RU" sz="1400" dirty="0" smtClean="0"/>
              <a:t>, красавицы </a:t>
            </a:r>
            <a:r>
              <a:rPr lang="ru-RU" sz="1400" dirty="0" err="1" smtClean="0"/>
              <a:t>Зехры</a:t>
            </a:r>
            <a:r>
              <a:rPr lang="ru-RU" sz="1400" dirty="0" smtClean="0"/>
              <a:t>… Новая жизнь представляется ей настоящим кошмаром, но что готовит ей будущее — еще предстоит узнать. "Это сага, написанная простым и наивным языком шестнадцатилетней девушки. Сага о том, что испокон веков объединяет всех женщин независимо от национальности, вероисповедания и возраста: о любви, семье и детях. А еще — об ожидании счастья, которое непременно придет. Нужно только верить, надеяться и ждать".</a:t>
            </a:r>
          </a:p>
          <a:p>
            <a:r>
              <a:rPr lang="ru-RU" sz="1400" dirty="0" smtClean="0"/>
              <a:t> Роман — финалист национальной литературной премии "Рукопись года".</a:t>
            </a:r>
            <a:endParaRPr lang="ru-RU" sz="1400" dirty="0"/>
          </a:p>
        </p:txBody>
      </p:sp>
      <p:sp>
        <p:nvSpPr>
          <p:cNvPr id="4" name="Прямоугольник 3"/>
          <p:cNvSpPr/>
          <p:nvPr/>
        </p:nvSpPr>
        <p:spPr>
          <a:xfrm>
            <a:off x="4217252" y="476672"/>
            <a:ext cx="4572000" cy="646331"/>
          </a:xfrm>
          <a:prstGeom prst="rect">
            <a:avLst/>
          </a:prstGeom>
        </p:spPr>
        <p:txBody>
          <a:bodyPr>
            <a:spAutoFit/>
          </a:bodyPr>
          <a:lstStyle/>
          <a:p>
            <a:r>
              <a:rPr lang="ru-RU" sz="1200" dirty="0"/>
              <a:t> Елецкая, Наталья Владимировна.</a:t>
            </a:r>
          </a:p>
          <a:p>
            <a:r>
              <a:rPr lang="ru-RU" sz="1200" dirty="0"/>
              <a:t>    </a:t>
            </a:r>
            <a:r>
              <a:rPr lang="ru-RU" sz="1200" dirty="0" err="1"/>
              <a:t>Салихат</a:t>
            </a:r>
            <a:r>
              <a:rPr lang="ru-RU" sz="1200" dirty="0"/>
              <a:t> [Текст] : роман / Наталья Елецкая. - Москва : АСТ, 2021. - 285, [1] с. - (Люди, которые всегда со мной).</a:t>
            </a:r>
          </a:p>
        </p:txBody>
      </p:sp>
    </p:spTree>
    <p:extLst>
      <p:ext uri="{BB962C8B-B14F-4D97-AF65-F5344CB8AC3E}">
        <p14:creationId xmlns:p14="http://schemas.microsoft.com/office/powerpoint/2010/main" val="22439643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548680"/>
            <a:ext cx="3460056" cy="5444895"/>
          </a:xfrm>
          <a:prstGeom prst="rect">
            <a:avLst/>
          </a:prstGeom>
        </p:spPr>
      </p:pic>
      <p:sp>
        <p:nvSpPr>
          <p:cNvPr id="5" name="Прямоугольник 4"/>
          <p:cNvSpPr/>
          <p:nvPr/>
        </p:nvSpPr>
        <p:spPr>
          <a:xfrm>
            <a:off x="3997284" y="2708920"/>
            <a:ext cx="4684192" cy="3046988"/>
          </a:xfrm>
          <a:prstGeom prst="rect">
            <a:avLst/>
          </a:prstGeom>
        </p:spPr>
        <p:txBody>
          <a:bodyPr wrap="square">
            <a:spAutoFit/>
          </a:bodyPr>
          <a:lstStyle/>
          <a:p>
            <a:r>
              <a:rPr lang="ru-RU" sz="1600" dirty="0" smtClean="0"/>
              <a:t>Ксении сразу не понравилась ее потенциальная </a:t>
            </a:r>
            <a:r>
              <a:rPr lang="ru-RU" sz="1600" dirty="0" err="1" smtClean="0"/>
              <a:t>работодательница</a:t>
            </a:r>
            <a:r>
              <a:rPr lang="ru-RU" sz="1600" dirty="0" smtClean="0"/>
              <a:t> Изольда Михайловна: та, даже не проверив рекомендации няни, не поговорив с ней, сразу же отправила незнакомую девушку гулять с родным внуком. И через несколько минут Ксению грубо подставили, а ребенка украли прямо посреди белого дня… При этом подменили его погремушку на старинный предмет в виде головы быка. Как выяснилось, это священная реликвия шумеров. Без нее нельзя вызвать бога </a:t>
            </a:r>
            <a:r>
              <a:rPr lang="ru-RU" sz="1600" dirty="0" err="1" smtClean="0"/>
              <a:t>Энлиля</a:t>
            </a:r>
            <a:r>
              <a:rPr lang="ru-RU" sz="1600" dirty="0" smtClean="0"/>
              <a:t>, но для ритуала еще нужен наследник Шумерского царства…</a:t>
            </a:r>
            <a:endParaRPr lang="ru-RU" sz="1600" dirty="0"/>
          </a:p>
        </p:txBody>
      </p:sp>
      <p:sp>
        <p:nvSpPr>
          <p:cNvPr id="2" name="Прямоугольник 1"/>
          <p:cNvSpPr/>
          <p:nvPr/>
        </p:nvSpPr>
        <p:spPr>
          <a:xfrm>
            <a:off x="3995936" y="548680"/>
            <a:ext cx="4572000" cy="954107"/>
          </a:xfrm>
          <a:prstGeom prst="rect">
            <a:avLst/>
          </a:prstGeom>
        </p:spPr>
        <p:txBody>
          <a:bodyPr>
            <a:spAutoFit/>
          </a:bodyPr>
          <a:lstStyle/>
          <a:p>
            <a:r>
              <a:rPr lang="ru-RU" sz="1400" dirty="0"/>
              <a:t> Александрова, Наталья Николаевна.</a:t>
            </a:r>
          </a:p>
          <a:p>
            <a:r>
              <a:rPr lang="ru-RU" sz="1400" dirty="0"/>
              <a:t>    Шумерская погремушка [Текст] : роман / Наталья Александрова. - Москва : </a:t>
            </a:r>
            <a:r>
              <a:rPr lang="ru-RU" sz="1400" dirty="0" err="1"/>
              <a:t>Эксмо</a:t>
            </a:r>
            <a:r>
              <a:rPr lang="ru-RU" sz="1400" dirty="0"/>
              <a:t>, 2021. - 318 с. - (Артефакт &amp; Детектив).</a:t>
            </a:r>
          </a:p>
        </p:txBody>
      </p:sp>
    </p:spTree>
    <p:extLst>
      <p:ext uri="{BB962C8B-B14F-4D97-AF65-F5344CB8AC3E}">
        <p14:creationId xmlns:p14="http://schemas.microsoft.com/office/powerpoint/2010/main" val="20414395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469129"/>
            <a:ext cx="3659201" cy="5760640"/>
          </a:xfrm>
          <a:prstGeom prst="rect">
            <a:avLst/>
          </a:prstGeom>
        </p:spPr>
      </p:pic>
      <p:sp>
        <p:nvSpPr>
          <p:cNvPr id="3" name="Прямоугольник 2"/>
          <p:cNvSpPr/>
          <p:nvPr/>
        </p:nvSpPr>
        <p:spPr>
          <a:xfrm>
            <a:off x="4211960" y="2708920"/>
            <a:ext cx="4680520" cy="3539430"/>
          </a:xfrm>
          <a:prstGeom prst="rect">
            <a:avLst/>
          </a:prstGeom>
        </p:spPr>
        <p:txBody>
          <a:bodyPr wrap="square">
            <a:spAutoFit/>
          </a:bodyPr>
          <a:lstStyle/>
          <a:p>
            <a:r>
              <a:rPr lang="ru-RU" sz="1600" dirty="0" smtClean="0"/>
              <a:t>В город после долгого отсутствия вернулся бизнесмен Виктор Бражник с молодой красавицей-женой Маргаритой. Они явились на прием в честь дня святого Валентина, женщина вышла на минутку и… бесследно исчезла. А через два дня обнаружили тело убитой Маргариты: у нее обрезаны волосы и на щеке нарисован красным фломастером знак Троицы… И это уже не первое подобное убийство! Город в ужасе, тем более, жители там и тут начали встречать зловещего черного монаха. И только Олегу </a:t>
            </a:r>
            <a:r>
              <a:rPr lang="ru-RU" sz="1600" dirty="0" err="1" smtClean="0"/>
              <a:t>Монахову</a:t>
            </a:r>
            <a:r>
              <a:rPr lang="ru-RU" sz="1600" dirty="0" smtClean="0"/>
              <a:t>, называющему себя волхвом и экстрасенсом, под силу раскрыть все тайны!</a:t>
            </a:r>
          </a:p>
          <a:p>
            <a:endParaRPr lang="ru-RU" sz="1600" dirty="0"/>
          </a:p>
        </p:txBody>
      </p:sp>
      <p:sp>
        <p:nvSpPr>
          <p:cNvPr id="4" name="Прямоугольник 3"/>
          <p:cNvSpPr/>
          <p:nvPr/>
        </p:nvSpPr>
        <p:spPr>
          <a:xfrm>
            <a:off x="4211960" y="692695"/>
            <a:ext cx="4320480" cy="954107"/>
          </a:xfrm>
          <a:prstGeom prst="rect">
            <a:avLst/>
          </a:prstGeom>
        </p:spPr>
        <p:txBody>
          <a:bodyPr wrap="square">
            <a:spAutoFit/>
          </a:bodyPr>
          <a:lstStyle/>
          <a:p>
            <a:r>
              <a:rPr lang="ru-RU" sz="1400" dirty="0"/>
              <a:t> Бачинская, Инна Юрьевна.</a:t>
            </a:r>
          </a:p>
          <a:p>
            <a:r>
              <a:rPr lang="ru-RU" sz="1400" dirty="0"/>
              <a:t>    Ритуал святого Валентина [Текст] : роман / Инна Бачинская. - Москва : </a:t>
            </a:r>
            <a:r>
              <a:rPr lang="ru-RU" sz="1400" dirty="0" err="1"/>
              <a:t>Эксмо</a:t>
            </a:r>
            <a:r>
              <a:rPr lang="ru-RU" sz="1400" dirty="0"/>
              <a:t>, 2021. - 317, [1] с. - (Детектив сильных страстей). -</a:t>
            </a:r>
          </a:p>
        </p:txBody>
      </p:sp>
    </p:spTree>
    <p:extLst>
      <p:ext uri="{BB962C8B-B14F-4D97-AF65-F5344CB8AC3E}">
        <p14:creationId xmlns:p14="http://schemas.microsoft.com/office/powerpoint/2010/main" val="30147705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6" y="620688"/>
            <a:ext cx="3619401" cy="5688632"/>
          </a:xfrm>
          <a:prstGeom prst="rect">
            <a:avLst/>
          </a:prstGeom>
        </p:spPr>
      </p:pic>
      <p:sp>
        <p:nvSpPr>
          <p:cNvPr id="3" name="Прямоугольник 2"/>
          <p:cNvSpPr/>
          <p:nvPr/>
        </p:nvSpPr>
        <p:spPr>
          <a:xfrm>
            <a:off x="4427984" y="2636912"/>
            <a:ext cx="4320480" cy="3323987"/>
          </a:xfrm>
          <a:prstGeom prst="rect">
            <a:avLst/>
          </a:prstGeom>
        </p:spPr>
        <p:txBody>
          <a:bodyPr wrap="square">
            <a:spAutoFit/>
          </a:bodyPr>
          <a:lstStyle/>
          <a:p>
            <a:r>
              <a:rPr lang="ru-RU" sz="1400" dirty="0" smtClean="0"/>
              <a:t>Элизабет узнала, что ее дед Клаус, хоть и был благополучно женат на фрау Маргарет, всю жизнь любил другую женщину — русскую по имени Любовь, или, как он ее называл, </a:t>
            </a:r>
            <a:r>
              <a:rPr lang="ru-RU" sz="1400" dirty="0" err="1" smtClean="0"/>
              <a:t>Либе</a:t>
            </a:r>
            <a:r>
              <a:rPr lang="ru-RU" sz="1400" dirty="0" smtClean="0"/>
              <a:t>. Они познакомились детьми в послевоенном Берлине, пронесли чувства друг к другу через годы и умерли почти в один день, велев своим внукам подружиться... Бетти полетела в Москву. Тогда она еще не знала, что дед скрывал ото всех не только свои сердечные тайны — у него был враг, помешавший им с </a:t>
            </a:r>
            <a:r>
              <a:rPr lang="ru-RU" sz="1400" dirty="0" err="1" smtClean="0"/>
              <a:t>Либе</a:t>
            </a:r>
            <a:r>
              <a:rPr lang="ru-RU" sz="1400" dirty="0" smtClean="0"/>
              <a:t> построить полноценные отношения... И он умер в муках незадолго до того, как мирно скончались Клаус и Любовь. А вскоре в Берлине был убит еще один человек, посвященный в тайну любовного треугольника...</a:t>
            </a:r>
          </a:p>
          <a:p>
            <a:endParaRPr lang="ru-RU" sz="1400" dirty="0"/>
          </a:p>
        </p:txBody>
      </p:sp>
      <p:sp>
        <p:nvSpPr>
          <p:cNvPr id="4" name="Прямоугольник 3"/>
          <p:cNvSpPr/>
          <p:nvPr/>
        </p:nvSpPr>
        <p:spPr>
          <a:xfrm>
            <a:off x="4427984" y="761964"/>
            <a:ext cx="4320480" cy="954107"/>
          </a:xfrm>
          <a:prstGeom prst="rect">
            <a:avLst/>
          </a:prstGeom>
        </p:spPr>
        <p:txBody>
          <a:bodyPr wrap="square">
            <a:spAutoFit/>
          </a:bodyPr>
          <a:lstStyle/>
          <a:p>
            <a:r>
              <a:rPr lang="ru-RU" sz="1400" dirty="0"/>
              <a:t> Володарская, Ольга Геннадьевна.</a:t>
            </a:r>
          </a:p>
          <a:p>
            <a:r>
              <a:rPr lang="ru-RU" sz="1400" dirty="0"/>
              <a:t>    Обет без молчания [Текст] : роман / Ольга Володарская. - Москва : </a:t>
            </a:r>
            <a:r>
              <a:rPr lang="ru-RU" sz="1400" dirty="0" err="1"/>
              <a:t>Эксмо</a:t>
            </a:r>
            <a:r>
              <a:rPr lang="ru-RU" sz="1400" dirty="0"/>
              <a:t>, 2021. - 317, [1] с. - (Никаких запретных тем).</a:t>
            </a:r>
          </a:p>
        </p:txBody>
      </p:sp>
    </p:spTree>
    <p:extLst>
      <p:ext uri="{BB962C8B-B14F-4D97-AF65-F5344CB8AC3E}">
        <p14:creationId xmlns:p14="http://schemas.microsoft.com/office/powerpoint/2010/main" val="1553843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10918"/>
            <a:ext cx="3494070" cy="5328593"/>
          </a:xfrm>
          <a:prstGeom prst="rect">
            <a:avLst/>
          </a:prstGeom>
        </p:spPr>
      </p:pic>
      <p:sp>
        <p:nvSpPr>
          <p:cNvPr id="3" name="Прямоугольник 2"/>
          <p:cNvSpPr/>
          <p:nvPr/>
        </p:nvSpPr>
        <p:spPr>
          <a:xfrm>
            <a:off x="4193309" y="2780928"/>
            <a:ext cx="4165345" cy="3046988"/>
          </a:xfrm>
          <a:prstGeom prst="rect">
            <a:avLst/>
          </a:prstGeom>
        </p:spPr>
        <p:txBody>
          <a:bodyPr wrap="square">
            <a:spAutoFit/>
          </a:bodyPr>
          <a:lstStyle/>
          <a:p>
            <a:r>
              <a:rPr lang="ru-RU" sz="1600" dirty="0" smtClean="0"/>
              <a:t> Потеряв любимого, Вера утратила все, что ей было дорого: отчий дом, добрые отношения с сестрой, работу, друзей, интерес и вкус к жизни. Она будто тонет в темном колодце, выбраться из которого самостоятельно не может и не хочет, а протянуть ей руку некому...Но, когда к Вере обращаются за помощью, она не может отказать. Теперь ей придется вернуться в прошлое, чтобы расследовать убийство десятилетней давности.</a:t>
            </a:r>
          </a:p>
          <a:p>
            <a:endParaRPr lang="ru-RU" sz="1600" dirty="0"/>
          </a:p>
        </p:txBody>
      </p:sp>
      <p:sp>
        <p:nvSpPr>
          <p:cNvPr id="4" name="Прямоугольник 3"/>
          <p:cNvSpPr/>
          <p:nvPr/>
        </p:nvSpPr>
        <p:spPr>
          <a:xfrm>
            <a:off x="4211960" y="620688"/>
            <a:ext cx="4032448" cy="954107"/>
          </a:xfrm>
          <a:prstGeom prst="rect">
            <a:avLst/>
          </a:prstGeom>
        </p:spPr>
        <p:txBody>
          <a:bodyPr wrap="square">
            <a:spAutoFit/>
          </a:bodyPr>
          <a:lstStyle/>
          <a:p>
            <a:r>
              <a:rPr lang="ru-RU" sz="1400" dirty="0"/>
              <a:t> Данилова, Анна Васильевна.</a:t>
            </a:r>
          </a:p>
          <a:p>
            <a:r>
              <a:rPr lang="ru-RU" sz="1400" dirty="0"/>
              <a:t>    Прости меня, твою убийцу [Текст] : роман / Анна Данилова. - Москва : </a:t>
            </a:r>
            <a:r>
              <a:rPr lang="ru-RU" sz="1400" dirty="0" err="1"/>
              <a:t>Эксмо</a:t>
            </a:r>
            <a:r>
              <a:rPr lang="ru-RU" sz="1400" dirty="0"/>
              <a:t>, 2021. - 318 с. - (Эффект мотылька. Детективы Анны Даниловой). </a:t>
            </a:r>
          </a:p>
        </p:txBody>
      </p:sp>
    </p:spTree>
    <p:extLst>
      <p:ext uri="{BB962C8B-B14F-4D97-AF65-F5344CB8AC3E}">
        <p14:creationId xmlns:p14="http://schemas.microsoft.com/office/powerpoint/2010/main" val="31421469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862728" y="3424923"/>
            <a:ext cx="3705207" cy="2462213"/>
          </a:xfrm>
          <a:prstGeom prst="rect">
            <a:avLst/>
          </a:prstGeom>
        </p:spPr>
        <p:txBody>
          <a:bodyPr wrap="square">
            <a:spAutoFit/>
          </a:bodyPr>
          <a:lstStyle/>
          <a:p>
            <a:r>
              <a:rPr lang="ru-RU" sz="1400" dirty="0"/>
              <a:t>Жизнь Саши течет по обычному руслу. Дом — работа, работа — дом. Но все меняется, когда на ее пути появляется незнакомец, так похожий на человека, которого она когда-то страстно любила. Чтобы разобраться в себе и разорвать сплетающуюся вокруг нее паутину ужаса, девушка вынуждена совершить путешествие в собственное прошлое и встретиться с самой смертью. Найдется ли в сердце место надежде, когда пробил час и уже почти не осталось ни веры, ни </a:t>
            </a:r>
            <a:r>
              <a:rPr lang="ru-RU" sz="1400" dirty="0" smtClean="0"/>
              <a:t>любви.</a:t>
            </a:r>
            <a:endParaRPr lang="ru-RU" sz="14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771094"/>
            <a:ext cx="3797510" cy="5328592"/>
          </a:xfrm>
          <a:prstGeom prst="rect">
            <a:avLst/>
          </a:prstGeom>
        </p:spPr>
      </p:pic>
      <p:sp>
        <p:nvSpPr>
          <p:cNvPr id="3" name="Прямоугольник 2"/>
          <p:cNvSpPr/>
          <p:nvPr/>
        </p:nvSpPr>
        <p:spPr>
          <a:xfrm>
            <a:off x="4862727" y="908720"/>
            <a:ext cx="3705207" cy="1384995"/>
          </a:xfrm>
          <a:prstGeom prst="rect">
            <a:avLst/>
          </a:prstGeom>
        </p:spPr>
        <p:txBody>
          <a:bodyPr wrap="square">
            <a:spAutoFit/>
          </a:bodyPr>
          <a:lstStyle/>
          <a:p>
            <a:r>
              <a:rPr lang="ru-RU" sz="1400" dirty="0"/>
              <a:t> Калинина, Наталья.</a:t>
            </a:r>
          </a:p>
          <a:p>
            <a:r>
              <a:rPr lang="ru-RU" sz="1400" dirty="0"/>
              <a:t>    Малиновый запах надежды [Текст] : художественная лит-</a:t>
            </a:r>
            <a:r>
              <a:rPr lang="ru-RU" sz="1400" dirty="0" err="1"/>
              <a:t>ра</a:t>
            </a:r>
            <a:r>
              <a:rPr lang="ru-RU" sz="1400" dirty="0"/>
              <a:t> / Наталья Калинина. - Москва : T8 Издательские технологии : RUGRAM, 2020. - 248, [1] с. - (Проза Натальи </a:t>
            </a:r>
            <a:r>
              <a:rPr lang="ru-RU" sz="1400" dirty="0" err="1"/>
              <a:t>Калининой</a:t>
            </a:r>
            <a:r>
              <a:rPr lang="ru-RU" sz="1400" dirty="0"/>
              <a:t>). </a:t>
            </a:r>
          </a:p>
        </p:txBody>
      </p:sp>
    </p:spTree>
    <p:extLst>
      <p:ext uri="{BB962C8B-B14F-4D97-AF65-F5344CB8AC3E}">
        <p14:creationId xmlns:p14="http://schemas.microsoft.com/office/powerpoint/2010/main" val="507480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9375" y="646755"/>
            <a:ext cx="3312368" cy="5201485"/>
          </a:xfrm>
          <a:prstGeom prst="rect">
            <a:avLst/>
          </a:prstGeom>
        </p:spPr>
      </p:pic>
      <p:sp>
        <p:nvSpPr>
          <p:cNvPr id="3" name="Прямоугольник 2"/>
          <p:cNvSpPr/>
          <p:nvPr/>
        </p:nvSpPr>
        <p:spPr>
          <a:xfrm>
            <a:off x="4383507" y="2524253"/>
            <a:ext cx="4176464" cy="3323987"/>
          </a:xfrm>
          <a:prstGeom prst="rect">
            <a:avLst/>
          </a:prstGeom>
        </p:spPr>
        <p:txBody>
          <a:bodyPr wrap="square">
            <a:spAutoFit/>
          </a:bodyPr>
          <a:lstStyle/>
          <a:p>
            <a:r>
              <a:rPr lang="ru-RU" sz="1400" dirty="0"/>
              <a:t>Галя и Игорь вместе много лет, они любят и ценят друг друга. Кажется, так будет всегда, но однажды Игорь внезапно исчезает … Валентина стала матерью в семнадцать лет, но отказалась от дочери, и та выросла настоящим чудовищем. Теперь Валентина тщетно пытается загладить свою виной перед ней… Вика родила сына от своего босса, после чего они и расстались. Несколько лет спустя бывший любовник отнимает у Вики ребенка. У отца есть деньги, связи и продажные юристы, у Вики – только добрые друзья и любовь к сыну… Герои остросюжетных рассказов Евгении Михайловой – обычные люди, беспомощные и беззащитные перед злом. Поодиночке им не выстоять, но если они объединятся, то смогут </a:t>
            </a:r>
            <a:r>
              <a:rPr lang="ru-RU" sz="1400" dirty="0" smtClean="0"/>
              <a:t>многое</a:t>
            </a:r>
            <a:endParaRPr lang="ru-RU" sz="1400" dirty="0"/>
          </a:p>
        </p:txBody>
      </p:sp>
      <p:sp>
        <p:nvSpPr>
          <p:cNvPr id="4" name="Прямоугольник 3"/>
          <p:cNvSpPr/>
          <p:nvPr/>
        </p:nvSpPr>
        <p:spPr>
          <a:xfrm>
            <a:off x="4369741" y="548680"/>
            <a:ext cx="4203995" cy="1169551"/>
          </a:xfrm>
          <a:prstGeom prst="rect">
            <a:avLst/>
          </a:prstGeom>
        </p:spPr>
        <p:txBody>
          <a:bodyPr wrap="square">
            <a:spAutoFit/>
          </a:bodyPr>
          <a:lstStyle/>
          <a:p>
            <a:endParaRPr lang="ru-RU" sz="1400" dirty="0"/>
          </a:p>
          <a:p>
            <a:r>
              <a:rPr lang="ru-RU" sz="1400" dirty="0"/>
              <a:t>    Михайлова, Евгения.</a:t>
            </a:r>
          </a:p>
          <a:p>
            <a:r>
              <a:rPr lang="ru-RU" sz="1400" dirty="0"/>
              <a:t>    Вместо громких слов [Текст] : сборник рассказов / Евгения Михайлова. - Москва : </a:t>
            </a:r>
            <a:r>
              <a:rPr lang="ru-RU" sz="1400" dirty="0" err="1"/>
              <a:t>Эксмо</a:t>
            </a:r>
            <a:r>
              <a:rPr lang="ru-RU" sz="1400" dirty="0"/>
              <a:t>, 2021. - 316, [2] с. - (Детектив - событие)</a:t>
            </a:r>
          </a:p>
        </p:txBody>
      </p:sp>
    </p:spTree>
    <p:extLst>
      <p:ext uri="{BB962C8B-B14F-4D97-AF65-F5344CB8AC3E}">
        <p14:creationId xmlns:p14="http://schemas.microsoft.com/office/powerpoint/2010/main" val="26881897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5309" y="620687"/>
            <a:ext cx="3767572" cy="5703409"/>
          </a:xfrm>
          <a:prstGeom prst="rect">
            <a:avLst/>
          </a:prstGeom>
        </p:spPr>
      </p:pic>
      <p:sp>
        <p:nvSpPr>
          <p:cNvPr id="3" name="Прямоугольник 2"/>
          <p:cNvSpPr/>
          <p:nvPr/>
        </p:nvSpPr>
        <p:spPr>
          <a:xfrm>
            <a:off x="4283968" y="1707449"/>
            <a:ext cx="4536504" cy="4616648"/>
          </a:xfrm>
          <a:prstGeom prst="rect">
            <a:avLst/>
          </a:prstGeom>
        </p:spPr>
        <p:txBody>
          <a:bodyPr wrap="square">
            <a:spAutoFit/>
          </a:bodyPr>
          <a:lstStyle/>
          <a:p>
            <a:r>
              <a:rPr lang="ru-RU" sz="1400" dirty="0" smtClean="0"/>
              <a:t>Роман "Вышивка по ворованной ткани" - история Золушки из глубинки, росшей в семейном аду, где отец агрессивен и пьян, а мать не может защитить дочь и себя. Бабушка, деревенская целительница, передаёт героине секреты народной медицины, целительский дар и несгибаемый характер. Пятнадцатилетняя Валентина учится в областном центре на массажистку и выходит замуж в Москву. Неудачные браки и унизительный роман с режиссёром, вынуждают её зарабатывать за массажным столом на собственную квартиру. Валентина посещает эзотерический университет, забирает из провинции мать, удочеряет девочку-наркоманку, открывает свой кабинет и случайно попадает на телевидение. В Останкино она неожиданно встречает бывшего министра, в которого влюбилась много лет назад, и социальный лифт мчит Валентину на самый верх. Жизнь так ускоряется и усложняется, что Валентине кажется, будто она всё время снимается в кино, играя чужую роль. Действие первой части романа охватывает период с конца пятидесятых до девяностых…</a:t>
            </a:r>
            <a:endParaRPr lang="ru-RU" sz="1400" dirty="0"/>
          </a:p>
        </p:txBody>
      </p:sp>
      <p:sp>
        <p:nvSpPr>
          <p:cNvPr id="4" name="Прямоугольник 3"/>
          <p:cNvSpPr/>
          <p:nvPr/>
        </p:nvSpPr>
        <p:spPr>
          <a:xfrm>
            <a:off x="4248472" y="476672"/>
            <a:ext cx="4572000" cy="954107"/>
          </a:xfrm>
          <a:prstGeom prst="rect">
            <a:avLst/>
          </a:prstGeom>
        </p:spPr>
        <p:txBody>
          <a:bodyPr>
            <a:spAutoFit/>
          </a:bodyPr>
          <a:lstStyle/>
          <a:p>
            <a:endParaRPr lang="ru-RU" sz="1400" dirty="0"/>
          </a:p>
          <a:p>
            <a:r>
              <a:rPr lang="ru-RU" sz="1400" dirty="0"/>
              <a:t>    Арбатова, Мария Ивановна.</a:t>
            </a:r>
          </a:p>
          <a:p>
            <a:r>
              <a:rPr lang="ru-RU" sz="1400" dirty="0"/>
              <a:t>    Вышивка по ворованной ткани [Текст] : роман / Мария Арбатова. - Москва : </a:t>
            </a:r>
            <a:r>
              <a:rPr lang="ru-RU" sz="1400" dirty="0" err="1"/>
              <a:t>Эксмо</a:t>
            </a:r>
            <a:r>
              <a:rPr lang="ru-RU" sz="1400" dirty="0"/>
              <a:t>, 2021. - 462 с.</a:t>
            </a:r>
          </a:p>
        </p:txBody>
      </p:sp>
    </p:spTree>
    <p:extLst>
      <p:ext uri="{BB962C8B-B14F-4D97-AF65-F5344CB8AC3E}">
        <p14:creationId xmlns:p14="http://schemas.microsoft.com/office/powerpoint/2010/main" val="849886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994" y="476672"/>
            <a:ext cx="3623458" cy="5697349"/>
          </a:xfrm>
          <a:prstGeom prst="rect">
            <a:avLst/>
          </a:prstGeom>
        </p:spPr>
      </p:pic>
      <p:sp>
        <p:nvSpPr>
          <p:cNvPr id="3" name="Прямоугольник 2"/>
          <p:cNvSpPr/>
          <p:nvPr/>
        </p:nvSpPr>
        <p:spPr>
          <a:xfrm>
            <a:off x="3905672" y="2060848"/>
            <a:ext cx="4896544" cy="4401205"/>
          </a:xfrm>
          <a:prstGeom prst="rect">
            <a:avLst/>
          </a:prstGeom>
        </p:spPr>
        <p:txBody>
          <a:bodyPr wrap="square">
            <a:spAutoFit/>
          </a:bodyPr>
          <a:lstStyle/>
          <a:p>
            <a:r>
              <a:rPr lang="ru-RU" sz="1400" dirty="0" smtClean="0"/>
              <a:t>«</a:t>
            </a:r>
            <a:r>
              <a:rPr lang="ru-RU" sz="1400" dirty="0" err="1" smtClean="0"/>
              <a:t>Вонгозеро</a:t>
            </a:r>
            <a:r>
              <a:rPr lang="ru-RU" sz="1400" dirty="0" smtClean="0"/>
              <a:t>» — роман-катастрофа, антиутопия, </a:t>
            </a:r>
            <a:r>
              <a:rPr lang="ru-RU" sz="1400" dirty="0" err="1" smtClean="0"/>
              <a:t>роуд-стори</a:t>
            </a:r>
            <a:r>
              <a:rPr lang="ru-RU" sz="1400" dirty="0" smtClean="0"/>
              <a:t>, постмодернистский триллер. Вошел в </a:t>
            </a:r>
            <a:r>
              <a:rPr lang="ru-RU" sz="1400" dirty="0" err="1" smtClean="0"/>
              <a:t>лонг</a:t>
            </a:r>
            <a:r>
              <a:rPr lang="ru-RU" sz="1400" dirty="0" smtClean="0"/>
              <a:t>-листы премий «НОС» и «Национальный бестселлер», был переведен на 11 языков и стал финалистом премий </a:t>
            </a:r>
            <a:r>
              <a:rPr lang="ru-RU" sz="1400" dirty="0" err="1" smtClean="0"/>
              <a:t>Prix</a:t>
            </a:r>
            <a:r>
              <a:rPr lang="ru-RU" sz="1400" dirty="0" smtClean="0"/>
              <a:t> </a:t>
            </a:r>
            <a:r>
              <a:rPr lang="ru-RU" sz="1400" dirty="0" err="1" smtClean="0"/>
              <a:t>Bob</a:t>
            </a:r>
            <a:r>
              <a:rPr lang="ru-RU" sz="1400" dirty="0" smtClean="0"/>
              <a:t> </a:t>
            </a:r>
            <a:r>
              <a:rPr lang="ru-RU" sz="1400" dirty="0" err="1" smtClean="0"/>
              <a:t>Morane</a:t>
            </a:r>
            <a:r>
              <a:rPr lang="ru-RU" sz="1400" dirty="0" smtClean="0"/>
              <a:t> и журнала </a:t>
            </a:r>
            <a:r>
              <a:rPr lang="ru-RU" sz="1400" dirty="0" err="1" smtClean="0"/>
              <a:t>Elle</a:t>
            </a:r>
            <a:r>
              <a:rPr lang="ru-RU" sz="1400" dirty="0" smtClean="0"/>
              <a:t>. Экранизация </a:t>
            </a:r>
            <a:r>
              <a:rPr lang="ru-RU" sz="1400" dirty="0" smtClean="0"/>
              <a:t>романа — «Эпидемия» — вошла в топ-10 лучших сериалов </a:t>
            </a:r>
            <a:r>
              <a:rPr lang="ru-RU" sz="1400" dirty="0" err="1" smtClean="0"/>
              <a:t>Netflix</a:t>
            </a:r>
            <a:r>
              <a:rPr lang="ru-RU" sz="1400" dirty="0" smtClean="0"/>
              <a:t>. Стивен Кинг назвал ее «чертовски хорошим русским сериалом».</a:t>
            </a:r>
          </a:p>
          <a:p>
            <a:r>
              <a:rPr lang="ru-RU" sz="1400" dirty="0" smtClean="0"/>
              <a:t>«Город закрыли вдруг, ночью. Я точно помню, тревоги еще не было. Невозможно было представить себе, что карантин не закончится за несколько недель. По телевизору в эти дни говорили „временная мера“, „ситуация под контролем“, „в городе достаточно лекарств, поставки продовольствия организованы“. Это было по-своему даже приятно — внеурочный отпуск; наша связь с городом была не прервана, а просто ограничена. Идея пробраться туда казалась несрочной... Все случилось так быстро. Мы ужаснулись тому, какими были беспечными. Четыреста тысяч заболевших!» Так начиналась эпидемия.</a:t>
            </a:r>
          </a:p>
          <a:p>
            <a:endParaRPr lang="ru-RU" sz="1400" dirty="0" smtClean="0"/>
          </a:p>
          <a:p>
            <a:r>
              <a:rPr lang="ru-RU" sz="1400" dirty="0" smtClean="0"/>
              <a:t> </a:t>
            </a:r>
            <a:endParaRPr lang="ru-RU" sz="1400" dirty="0"/>
          </a:p>
        </p:txBody>
      </p:sp>
      <p:sp>
        <p:nvSpPr>
          <p:cNvPr id="4" name="Прямоугольник 3"/>
          <p:cNvSpPr/>
          <p:nvPr/>
        </p:nvSpPr>
        <p:spPr>
          <a:xfrm>
            <a:off x="4067944" y="476672"/>
            <a:ext cx="4572000" cy="1169551"/>
          </a:xfrm>
          <a:prstGeom prst="rect">
            <a:avLst/>
          </a:prstGeom>
        </p:spPr>
        <p:txBody>
          <a:bodyPr>
            <a:spAutoFit/>
          </a:bodyPr>
          <a:lstStyle/>
          <a:p>
            <a:r>
              <a:rPr lang="ru-RU" sz="1400" dirty="0"/>
              <a:t> Вагнер, Яна Михайловна.</a:t>
            </a:r>
          </a:p>
          <a:p>
            <a:r>
              <a:rPr lang="ru-RU" sz="1400" dirty="0"/>
              <a:t>    </a:t>
            </a:r>
            <a:r>
              <a:rPr lang="ru-RU" sz="1400" dirty="0" err="1"/>
              <a:t>Вонгозеро</a:t>
            </a:r>
            <a:r>
              <a:rPr lang="ru-RU" sz="1400" dirty="0"/>
              <a:t> [Текст] : роман / Яна Вагнер ; художник Владимир </a:t>
            </a:r>
            <a:r>
              <a:rPr lang="ru-RU" sz="1400" dirty="0" err="1"/>
              <a:t>Мачинский</a:t>
            </a:r>
            <a:r>
              <a:rPr lang="ru-RU" sz="1400" dirty="0"/>
              <a:t>. - Москва : АСТ : Редакция Елены Шубиной, 2021. - 444, [3] с. : ил. - (Яна Вагнер: история одной компании). </a:t>
            </a:r>
          </a:p>
        </p:txBody>
      </p:sp>
    </p:spTree>
    <p:extLst>
      <p:ext uri="{BB962C8B-B14F-4D97-AF65-F5344CB8AC3E}">
        <p14:creationId xmlns:p14="http://schemas.microsoft.com/office/powerpoint/2010/main" val="3904085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19" y="476672"/>
            <a:ext cx="3480524" cy="5472608"/>
          </a:xfrm>
          <a:prstGeom prst="rect">
            <a:avLst/>
          </a:prstGeom>
        </p:spPr>
      </p:pic>
      <p:sp>
        <p:nvSpPr>
          <p:cNvPr id="3" name="Прямоугольник 2"/>
          <p:cNvSpPr/>
          <p:nvPr/>
        </p:nvSpPr>
        <p:spPr>
          <a:xfrm>
            <a:off x="3941676" y="2339002"/>
            <a:ext cx="4824536" cy="3970318"/>
          </a:xfrm>
          <a:prstGeom prst="rect">
            <a:avLst/>
          </a:prstGeom>
        </p:spPr>
        <p:txBody>
          <a:bodyPr wrap="square">
            <a:spAutoFit/>
          </a:bodyPr>
          <a:lstStyle/>
          <a:p>
            <a:r>
              <a:rPr lang="ru-RU" sz="1400" dirty="0" smtClean="0"/>
              <a:t>"Живые люди" — продолжение бестселлера "</a:t>
            </a:r>
            <a:r>
              <a:rPr lang="ru-RU" sz="1400" dirty="0" err="1" smtClean="0"/>
              <a:t>Вонгозеро</a:t>
            </a:r>
            <a:r>
              <a:rPr lang="ru-RU" sz="1400" dirty="0" smtClean="0"/>
              <a:t>", роман-робинзонада, герметический триллер. Одиннадцать человек — восемь взрослых и трое детей — спрятались от эпидемии на маленьком острове посреди карельской тайги. Значит ли это, что самое страшное позади? Они выжили, но отрезаны от мира и заперты вместе. Им придется зимовать, голодать и самое главное — учиться принимать друг друга, сосуществовать тесно, бок о бок. Выбор простой: измениться или погибнуть. "Вечера, все без исключения, проходят одинаково: мы сидим в рыжем полумраке и разговариваем. Конечно, мы могли бы рассказывать о чем угодно, только всегда говорим об одном и том же: о тех последних неделях перед самым концом. О том, какими мы были беспечными идиотами. О том, как мы ничего не поняли. О том, как опоздали и никого не успели спасти, и едва спаслись сами. Если, конечно, это вообще можно назвать спасением".</a:t>
            </a:r>
          </a:p>
          <a:p>
            <a:r>
              <a:rPr lang="ru-RU" sz="1400" dirty="0" smtClean="0"/>
              <a:t>  </a:t>
            </a:r>
            <a:endParaRPr lang="ru-RU" sz="1400" dirty="0"/>
          </a:p>
        </p:txBody>
      </p:sp>
      <p:sp>
        <p:nvSpPr>
          <p:cNvPr id="4" name="Прямоугольник 3"/>
          <p:cNvSpPr/>
          <p:nvPr/>
        </p:nvSpPr>
        <p:spPr>
          <a:xfrm>
            <a:off x="4067944" y="620688"/>
            <a:ext cx="4248472" cy="954107"/>
          </a:xfrm>
          <a:prstGeom prst="rect">
            <a:avLst/>
          </a:prstGeom>
        </p:spPr>
        <p:txBody>
          <a:bodyPr wrap="square">
            <a:spAutoFit/>
          </a:bodyPr>
          <a:lstStyle/>
          <a:p>
            <a:r>
              <a:rPr lang="ru-RU" sz="1400" dirty="0"/>
              <a:t> Вагнер, Яна Михайловна.</a:t>
            </a:r>
          </a:p>
          <a:p>
            <a:r>
              <a:rPr lang="ru-RU" sz="1400" dirty="0"/>
              <a:t>    Живые люди [Текст] : роман / Яна Вагнер. - Москва : АСТ : Редакция Елены Шубиной, 2021. - 410, [1] с. - (Яна Вагнер: история одной компании)</a:t>
            </a:r>
          </a:p>
        </p:txBody>
      </p:sp>
    </p:spTree>
    <p:extLst>
      <p:ext uri="{BB962C8B-B14F-4D97-AF65-F5344CB8AC3E}">
        <p14:creationId xmlns:p14="http://schemas.microsoft.com/office/powerpoint/2010/main" val="2584040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2631" y="1399849"/>
            <a:ext cx="3142988" cy="5112568"/>
          </a:xfrm>
          <a:prstGeom prst="rect">
            <a:avLst/>
          </a:prstGeom>
        </p:spPr>
      </p:pic>
      <p:sp>
        <p:nvSpPr>
          <p:cNvPr id="3" name="Прямоугольник 2"/>
          <p:cNvSpPr/>
          <p:nvPr/>
        </p:nvSpPr>
        <p:spPr>
          <a:xfrm>
            <a:off x="4422335" y="2708920"/>
            <a:ext cx="4230216" cy="3323987"/>
          </a:xfrm>
          <a:prstGeom prst="rect">
            <a:avLst/>
          </a:prstGeom>
        </p:spPr>
        <p:txBody>
          <a:bodyPr wrap="square">
            <a:spAutoFit/>
          </a:bodyPr>
          <a:lstStyle/>
          <a:p>
            <a:r>
              <a:rPr lang="ru-RU" sz="1400" dirty="0" smtClean="0"/>
              <a:t>Этот проект родился в журнале "Новая Юность" и продолжился в "Вопросах литературы". Самых разных авторов вдруг объединило одно - поиск критерия качества. Что такое настоящая литература? Зачем вообще мы читаем? Полемика это увеличительное стекло, через которое мы наблюдаем за временем. "Как мы читаем книги" - попытка реабилитировать хороший литературный вкус, который по-настоящему вырабатывается лишь чтением мировой классики. Попытка героическая, тем она и привлекательна. Лаконичная и эффектная книга, в которой собраны эссе известных авторов о практиках чтения в современном мире.</a:t>
            </a:r>
          </a:p>
          <a:p>
            <a:endParaRPr lang="ru-RU" sz="1400" dirty="0" smtClean="0"/>
          </a:p>
          <a:p>
            <a:endParaRPr lang="ru-RU" sz="1400" dirty="0"/>
          </a:p>
        </p:txBody>
      </p:sp>
      <p:sp>
        <p:nvSpPr>
          <p:cNvPr id="4" name="Прямоугольник 3"/>
          <p:cNvSpPr/>
          <p:nvPr/>
        </p:nvSpPr>
        <p:spPr>
          <a:xfrm>
            <a:off x="4459420" y="332656"/>
            <a:ext cx="4198780" cy="1384995"/>
          </a:xfrm>
          <a:prstGeom prst="rect">
            <a:avLst/>
          </a:prstGeom>
        </p:spPr>
        <p:txBody>
          <a:bodyPr wrap="square">
            <a:spAutoFit/>
          </a:bodyPr>
          <a:lstStyle/>
          <a:p>
            <a:r>
              <a:rPr lang="ru-RU" sz="1400" dirty="0"/>
              <a:t> </a:t>
            </a:r>
          </a:p>
          <a:p>
            <a:r>
              <a:rPr lang="ru-RU" sz="1400" dirty="0"/>
              <a:t>    Как мы читаем [Текст] : заметки, записки, посты о современной литературе / составитель и редактор Игорь </a:t>
            </a:r>
            <a:r>
              <a:rPr lang="ru-RU" sz="1400" dirty="0" err="1"/>
              <a:t>Дуардович</a:t>
            </a:r>
            <a:r>
              <a:rPr lang="ru-RU" sz="1400" dirty="0"/>
              <a:t>. - Москва : </a:t>
            </a:r>
            <a:r>
              <a:rPr lang="ru-RU" sz="1400" dirty="0" err="1"/>
              <a:t>Эксмо</a:t>
            </a:r>
            <a:r>
              <a:rPr lang="ru-RU" sz="1400" dirty="0"/>
              <a:t>, 2021. - 430, [1] с. - (Вопросы литературы). - Указатель авторов: с. 425. - Указатель упомянутых имен: с. 427-431</a:t>
            </a:r>
          </a:p>
        </p:txBody>
      </p:sp>
    </p:spTree>
    <p:extLst>
      <p:ext uri="{BB962C8B-B14F-4D97-AF65-F5344CB8AC3E}">
        <p14:creationId xmlns:p14="http://schemas.microsoft.com/office/powerpoint/2010/main" val="23013461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2734" y="692696"/>
            <a:ext cx="3642310" cy="4968552"/>
          </a:xfrm>
          <a:prstGeom prst="rect">
            <a:avLst/>
          </a:prstGeom>
        </p:spPr>
      </p:pic>
      <p:sp>
        <p:nvSpPr>
          <p:cNvPr id="3" name="Прямоугольник 2"/>
          <p:cNvSpPr/>
          <p:nvPr/>
        </p:nvSpPr>
        <p:spPr>
          <a:xfrm>
            <a:off x="4427984" y="1916832"/>
            <a:ext cx="4427984" cy="3539430"/>
          </a:xfrm>
          <a:prstGeom prst="rect">
            <a:avLst/>
          </a:prstGeom>
        </p:spPr>
        <p:txBody>
          <a:bodyPr wrap="square">
            <a:spAutoFit/>
          </a:bodyPr>
          <a:lstStyle/>
          <a:p>
            <a:r>
              <a:rPr lang="ru-RU" sz="1600" dirty="0" smtClean="0"/>
              <a:t>В жизни каждой женщины наступает момент, когда хочется побыть красивой, влюбленной и независимой, одним словом - не дурой. Только как же этого состояния достичь, если начиная с детства всех учат хорошим ответам. И незаметно за полосой бесконечных компромиссов теряется личность. Многие так и остаются отличниками и хорошистами. Они всю жизнь бьются за оценки, пытаются кому-то понравиться. "Не дура" - это двадцать позитивных историй о том, как необходимо всем слово "нет", чтобы заново полюбить себя.  </a:t>
            </a:r>
          </a:p>
          <a:p>
            <a:r>
              <a:rPr lang="ru-RU" sz="1600" dirty="0" smtClean="0"/>
              <a:t> </a:t>
            </a:r>
          </a:p>
          <a:p>
            <a:endParaRPr lang="ru-RU" sz="1600" dirty="0"/>
          </a:p>
        </p:txBody>
      </p:sp>
      <p:sp>
        <p:nvSpPr>
          <p:cNvPr id="4" name="Прямоугольник 3"/>
          <p:cNvSpPr/>
          <p:nvPr/>
        </p:nvSpPr>
        <p:spPr>
          <a:xfrm>
            <a:off x="4427984" y="395952"/>
            <a:ext cx="4572000" cy="1169551"/>
          </a:xfrm>
          <a:prstGeom prst="rect">
            <a:avLst/>
          </a:prstGeom>
        </p:spPr>
        <p:txBody>
          <a:bodyPr>
            <a:spAutoFit/>
          </a:bodyPr>
          <a:lstStyle/>
          <a:p>
            <a:endParaRPr lang="ru-RU" sz="1400" dirty="0"/>
          </a:p>
          <a:p>
            <a:r>
              <a:rPr lang="ru-RU" sz="1400" dirty="0"/>
              <a:t>    </a:t>
            </a:r>
            <a:r>
              <a:rPr lang="ru-RU" sz="1400" dirty="0" err="1"/>
              <a:t>Валиуллин</a:t>
            </a:r>
            <a:r>
              <a:rPr lang="ru-RU" sz="1400" dirty="0"/>
              <a:t>, Ринат </a:t>
            </a:r>
            <a:r>
              <a:rPr lang="ru-RU" sz="1400" dirty="0" err="1"/>
              <a:t>Рифович</a:t>
            </a:r>
            <a:r>
              <a:rPr lang="ru-RU" sz="1400" dirty="0"/>
              <a:t>.</a:t>
            </a:r>
          </a:p>
          <a:p>
            <a:r>
              <a:rPr lang="ru-RU" sz="1400" dirty="0"/>
              <a:t>    Не дура [Текст] : рассказы / Ринат </a:t>
            </a:r>
            <a:r>
              <a:rPr lang="ru-RU" sz="1400" dirty="0" err="1"/>
              <a:t>Валиуллин</a:t>
            </a:r>
            <a:r>
              <a:rPr lang="ru-RU" sz="1400" dirty="0"/>
              <a:t> ; рисунки автора и Руслана </a:t>
            </a:r>
            <a:r>
              <a:rPr lang="ru-RU" sz="1400" dirty="0" err="1"/>
              <a:t>Валиуллина</a:t>
            </a:r>
            <a:r>
              <a:rPr lang="ru-RU" sz="1400" dirty="0"/>
              <a:t>. - Москва : АСТ, 2021. - 222, [1] с. : ил. - (Проза для гурманов)</a:t>
            </a:r>
          </a:p>
        </p:txBody>
      </p:sp>
    </p:spTree>
    <p:extLst>
      <p:ext uri="{BB962C8B-B14F-4D97-AF65-F5344CB8AC3E}">
        <p14:creationId xmlns:p14="http://schemas.microsoft.com/office/powerpoint/2010/main" val="39822939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575" y="620688"/>
            <a:ext cx="3747885" cy="5112568"/>
          </a:xfrm>
          <a:prstGeom prst="rect">
            <a:avLst/>
          </a:prstGeom>
        </p:spPr>
      </p:pic>
      <p:sp>
        <p:nvSpPr>
          <p:cNvPr id="3" name="Прямоугольник 2"/>
          <p:cNvSpPr/>
          <p:nvPr/>
        </p:nvSpPr>
        <p:spPr>
          <a:xfrm>
            <a:off x="4427984" y="2348880"/>
            <a:ext cx="4032448" cy="3754874"/>
          </a:xfrm>
          <a:prstGeom prst="rect">
            <a:avLst/>
          </a:prstGeom>
        </p:spPr>
        <p:txBody>
          <a:bodyPr wrap="square">
            <a:spAutoFit/>
          </a:bodyPr>
          <a:lstStyle/>
          <a:p>
            <a:r>
              <a:rPr lang="ru-RU" sz="1400" dirty="0" smtClean="0"/>
              <a:t>"Не хочу" — это третья часть трилогии "Не", в которую вошли книги "Не складывается — вычитай" и "Не дура", Книга "Не хочу" — простые, понятные истории о том, как в трудные волнительные моменты жизни найти в себе силы, собрать себя из того, что есть, чтобы поднять голову, пересечь черную полосу, бросив все свои страдания и переживания, идти дальше… Как важно научиться любить себя, не подстраиваться под обстоятельства, не терпеть насилия, научиться произносить НЕ ХОЧУ! НЕ ХОЧУ – два коротких слова, но как трудно порой их выговорить, а все потому, что за ними настоящие чувства и одна единственная жизнь без иллюзий. За ними то, что вы действительно хотите…</a:t>
            </a:r>
          </a:p>
          <a:p>
            <a:endParaRPr lang="ru-RU" sz="1400" dirty="0" smtClean="0"/>
          </a:p>
          <a:p>
            <a:endParaRPr lang="ru-RU" sz="1400" dirty="0"/>
          </a:p>
        </p:txBody>
      </p:sp>
      <p:sp>
        <p:nvSpPr>
          <p:cNvPr id="4" name="Прямоугольник 3"/>
          <p:cNvSpPr/>
          <p:nvPr/>
        </p:nvSpPr>
        <p:spPr>
          <a:xfrm>
            <a:off x="4427984" y="332656"/>
            <a:ext cx="4572000" cy="1169551"/>
          </a:xfrm>
          <a:prstGeom prst="rect">
            <a:avLst/>
          </a:prstGeom>
        </p:spPr>
        <p:txBody>
          <a:bodyPr>
            <a:spAutoFit/>
          </a:bodyPr>
          <a:lstStyle/>
          <a:p>
            <a:endParaRPr lang="ru-RU" sz="1400" dirty="0"/>
          </a:p>
          <a:p>
            <a:r>
              <a:rPr lang="ru-RU" sz="1400" dirty="0"/>
              <a:t>    </a:t>
            </a:r>
            <a:r>
              <a:rPr lang="ru-RU" sz="1400" dirty="0" err="1"/>
              <a:t>Валиуллин</a:t>
            </a:r>
            <a:r>
              <a:rPr lang="ru-RU" sz="1400" dirty="0"/>
              <a:t>, Ринат </a:t>
            </a:r>
            <a:r>
              <a:rPr lang="ru-RU" sz="1400" dirty="0" err="1"/>
              <a:t>Рифович</a:t>
            </a:r>
            <a:r>
              <a:rPr lang="ru-RU" sz="1400" dirty="0"/>
              <a:t>.</a:t>
            </a:r>
          </a:p>
          <a:p>
            <a:r>
              <a:rPr lang="ru-RU" sz="1400" dirty="0"/>
              <a:t>    Не хочу [Текст] : рассказы / Ринат </a:t>
            </a:r>
            <a:r>
              <a:rPr lang="ru-RU" sz="1400" dirty="0" err="1"/>
              <a:t>Валиуллин</a:t>
            </a:r>
            <a:r>
              <a:rPr lang="ru-RU" sz="1400" dirty="0"/>
              <a:t> ; иллюстрации автора. - Москва : АСТ, 2021. - 221, [2] с. : ил. - (Проза для гурманов)</a:t>
            </a:r>
          </a:p>
        </p:txBody>
      </p:sp>
    </p:spTree>
    <p:extLst>
      <p:ext uri="{BB962C8B-B14F-4D97-AF65-F5344CB8AC3E}">
        <p14:creationId xmlns:p14="http://schemas.microsoft.com/office/powerpoint/2010/main" val="228360059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764704"/>
            <a:ext cx="3384376" cy="5185458"/>
          </a:xfrm>
          <a:prstGeom prst="rect">
            <a:avLst/>
          </a:prstGeom>
        </p:spPr>
      </p:pic>
      <p:sp>
        <p:nvSpPr>
          <p:cNvPr id="3" name="Прямоугольник 2"/>
          <p:cNvSpPr/>
          <p:nvPr/>
        </p:nvSpPr>
        <p:spPr>
          <a:xfrm>
            <a:off x="4139952" y="3068960"/>
            <a:ext cx="4122205" cy="2677656"/>
          </a:xfrm>
          <a:prstGeom prst="rect">
            <a:avLst/>
          </a:prstGeom>
        </p:spPr>
        <p:txBody>
          <a:bodyPr wrap="square">
            <a:spAutoFit/>
          </a:bodyPr>
          <a:lstStyle/>
          <a:p>
            <a:r>
              <a:rPr lang="ru-RU" sz="1400" dirty="0" smtClean="0"/>
              <a:t>В основу художественного произведения о жизни и творчестве Николая Михайловича Рубцова легли известные документы и воспоминания друзей и близких поэта — Генриетты Меньшиковой, Нинель </a:t>
            </a:r>
            <a:r>
              <a:rPr lang="ru-RU" sz="1400" dirty="0" err="1" smtClean="0"/>
              <a:t>Старичковой</a:t>
            </a:r>
            <a:r>
              <a:rPr lang="ru-RU" sz="1400" dirty="0" smtClean="0"/>
              <a:t>, Людмилы </a:t>
            </a:r>
            <a:r>
              <a:rPr lang="ru-RU" sz="1400" dirty="0" err="1" smtClean="0"/>
              <a:t>Дербиной</a:t>
            </a:r>
            <a:r>
              <a:rPr lang="ru-RU" sz="1400" dirty="0" smtClean="0"/>
              <a:t>, а также работы биографов и литературоведов. В этой книге отражены богатая история, широкая география, строгая и величавая природа Русского Севера, где родился, жил, служил Отечеству и создавал свои произведения самобытный национальный поэт, по словам Ф. Абрамова, блистательная надежда русской поэзии. </a:t>
            </a:r>
            <a:endParaRPr lang="ru-RU" sz="1400" dirty="0"/>
          </a:p>
        </p:txBody>
      </p:sp>
      <p:sp>
        <p:nvSpPr>
          <p:cNvPr id="4" name="Прямоугольник 3"/>
          <p:cNvSpPr/>
          <p:nvPr/>
        </p:nvSpPr>
        <p:spPr>
          <a:xfrm>
            <a:off x="4139953" y="764704"/>
            <a:ext cx="4392488" cy="1169551"/>
          </a:xfrm>
          <a:prstGeom prst="rect">
            <a:avLst/>
          </a:prstGeom>
        </p:spPr>
        <p:txBody>
          <a:bodyPr wrap="square">
            <a:spAutoFit/>
          </a:bodyPr>
          <a:lstStyle/>
          <a:p>
            <a:endParaRPr lang="ru-RU" sz="1400" dirty="0"/>
          </a:p>
          <a:p>
            <a:r>
              <a:rPr lang="ru-RU" sz="1400" dirty="0"/>
              <a:t>    Макеев, Вячеслав Михайлович.</a:t>
            </a:r>
          </a:p>
          <a:p>
            <a:r>
              <a:rPr lang="ru-RU" sz="1400" dirty="0"/>
              <a:t>    Путник ночной звезды [Текст] : роман / Вячеслав Макеев. - Москва : Вече, 2021. - 380, [3] с. - (Проза Русского Севера). </a:t>
            </a:r>
          </a:p>
        </p:txBody>
      </p:sp>
    </p:spTree>
    <p:extLst>
      <p:ext uri="{BB962C8B-B14F-4D97-AF65-F5344CB8AC3E}">
        <p14:creationId xmlns:p14="http://schemas.microsoft.com/office/powerpoint/2010/main" val="23336812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489" y="836712"/>
            <a:ext cx="3456384" cy="5232965"/>
          </a:xfrm>
          <a:prstGeom prst="rect">
            <a:avLst/>
          </a:prstGeom>
        </p:spPr>
      </p:pic>
      <p:sp>
        <p:nvSpPr>
          <p:cNvPr id="3" name="Прямоугольник 2"/>
          <p:cNvSpPr/>
          <p:nvPr/>
        </p:nvSpPr>
        <p:spPr>
          <a:xfrm>
            <a:off x="4576618" y="2708920"/>
            <a:ext cx="4104456" cy="3108543"/>
          </a:xfrm>
          <a:prstGeom prst="rect">
            <a:avLst/>
          </a:prstGeom>
        </p:spPr>
        <p:txBody>
          <a:bodyPr wrap="square">
            <a:spAutoFit/>
          </a:bodyPr>
          <a:lstStyle/>
          <a:p>
            <a:r>
              <a:rPr lang="ru-RU" sz="1400" dirty="0" smtClean="0"/>
              <a:t>К полковнику МВД Гурову обратился бизнесмен Александр Веденеев. Его сын Иван найден мертвым в багажнике собственной машины со следами пыток. Начавшееся следствие зашло в тупик. Гурову удается установить, что в день убийства Иван был с другом в баре, и там они сильно поссорились. Возможно, это и стало причиной трагедии? Выяснилось, что незадолго до этого друг втянул Веденеева-младшего в подпольную торговлю наркотиками. Следы последней сделки теряются на территории заброшенной военной базы. То, что там увидели сыщики, по своей дикости напомнило Гурову кровавый беспредел девяностых…</a:t>
            </a:r>
          </a:p>
        </p:txBody>
      </p:sp>
      <p:sp>
        <p:nvSpPr>
          <p:cNvPr id="4" name="Прямоугольник 3"/>
          <p:cNvSpPr/>
          <p:nvPr/>
        </p:nvSpPr>
        <p:spPr>
          <a:xfrm>
            <a:off x="4499991" y="692696"/>
            <a:ext cx="3959881" cy="1169551"/>
          </a:xfrm>
          <a:prstGeom prst="rect">
            <a:avLst/>
          </a:prstGeom>
        </p:spPr>
        <p:txBody>
          <a:bodyPr wrap="square">
            <a:spAutoFit/>
          </a:bodyPr>
          <a:lstStyle/>
          <a:p>
            <a:endParaRPr lang="ru-RU" sz="1400" dirty="0"/>
          </a:p>
          <a:p>
            <a:r>
              <a:rPr lang="ru-RU" sz="1400" dirty="0"/>
              <a:t>    Леонов, Николай Иванович.</a:t>
            </a:r>
          </a:p>
          <a:p>
            <a:r>
              <a:rPr lang="ru-RU" sz="1400" dirty="0"/>
              <a:t>    Горячее прошлое [Текст] : повести / Николай Леонов, Алексей Макеев. - Москва : </a:t>
            </a:r>
            <a:r>
              <a:rPr lang="ru-RU" sz="1400" dirty="0" err="1"/>
              <a:t>Эксмо</a:t>
            </a:r>
            <a:r>
              <a:rPr lang="ru-RU" sz="1400" dirty="0"/>
              <a:t>, 2021. - 380, [2] с. - (Черная кошка). </a:t>
            </a:r>
          </a:p>
        </p:txBody>
      </p:sp>
    </p:spTree>
    <p:extLst>
      <p:ext uri="{BB962C8B-B14F-4D97-AF65-F5344CB8AC3E}">
        <p14:creationId xmlns:p14="http://schemas.microsoft.com/office/powerpoint/2010/main" val="34552025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5759" y="669184"/>
            <a:ext cx="3516382" cy="5432829"/>
          </a:xfrm>
          <a:prstGeom prst="rect">
            <a:avLst/>
          </a:prstGeom>
        </p:spPr>
      </p:pic>
      <p:sp>
        <p:nvSpPr>
          <p:cNvPr id="3" name="Прямоугольник 2"/>
          <p:cNvSpPr/>
          <p:nvPr/>
        </p:nvSpPr>
        <p:spPr>
          <a:xfrm>
            <a:off x="4716016" y="1700808"/>
            <a:ext cx="4032448" cy="4401205"/>
          </a:xfrm>
          <a:prstGeom prst="rect">
            <a:avLst/>
          </a:prstGeom>
        </p:spPr>
        <p:txBody>
          <a:bodyPr wrap="square">
            <a:spAutoFit/>
          </a:bodyPr>
          <a:lstStyle/>
          <a:p>
            <a:r>
              <a:rPr lang="ru-RU" sz="1400" dirty="0" smtClean="0"/>
              <a:t>Книга писателя Сергея Ильичёва включает в себя мотивы воспоминаний генерала-лейтенанта МВД Павла Анатольевича Судо-</a:t>
            </a:r>
            <a:r>
              <a:rPr lang="ru-RU" sz="1400" dirty="0" err="1" smtClean="0"/>
              <a:t>платова</a:t>
            </a:r>
            <a:r>
              <a:rPr lang="ru-RU" sz="1400" dirty="0" smtClean="0"/>
              <a:t> — одного из первых в знаменитой когорте чекистов молодой республики Советов. Эпизоды биографии этого безусловно талантливого организатора тайной войны НКВД-МГБ дополнены любопытными и малоизвестными фактами секретной деятельности его агентов на территории Украины и Прибалтики, Англии и Германии, Канады, Аргентины и Америки как в годы Великой Отечественной войны, так и в последующее десятилетие, когда велась борьба за атомный паритет между СССР и США. По причине отсутствия реальных участников тех событий и грифа особой секретности автор смело домысливает возможный характер операций Судоплатова, не утверждая, что все именно так и было, но и не исключая возможности, что так быть могло.  </a:t>
            </a:r>
            <a:endParaRPr lang="ru-RU" sz="1400" dirty="0"/>
          </a:p>
        </p:txBody>
      </p:sp>
      <p:sp>
        <p:nvSpPr>
          <p:cNvPr id="4" name="Прямоугольник 3"/>
          <p:cNvSpPr/>
          <p:nvPr/>
        </p:nvSpPr>
        <p:spPr>
          <a:xfrm>
            <a:off x="4644008" y="476672"/>
            <a:ext cx="4104456" cy="954107"/>
          </a:xfrm>
          <a:prstGeom prst="rect">
            <a:avLst/>
          </a:prstGeom>
        </p:spPr>
        <p:txBody>
          <a:bodyPr wrap="square">
            <a:spAutoFit/>
          </a:bodyPr>
          <a:lstStyle/>
          <a:p>
            <a:r>
              <a:rPr lang="ru-RU" sz="1400" dirty="0"/>
              <a:t> Ильичев, Сергей Ильич.</a:t>
            </a:r>
          </a:p>
          <a:p>
            <a:r>
              <a:rPr lang="ru-RU" sz="1400" dirty="0"/>
              <a:t>    Последний рыцарь империи [Текст] : кинороман / Сергей Ильичев. - Москва : Вече, 2020. - 446, [1] с. - (Офицерский роман. Честь имею).</a:t>
            </a:r>
          </a:p>
        </p:txBody>
      </p:sp>
    </p:spTree>
    <p:extLst>
      <p:ext uri="{BB962C8B-B14F-4D97-AF65-F5344CB8AC3E}">
        <p14:creationId xmlns:p14="http://schemas.microsoft.com/office/powerpoint/2010/main" val="24703019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50411"/>
            <a:ext cx="3600400" cy="5493998"/>
          </a:xfrm>
          <a:prstGeom prst="rect">
            <a:avLst/>
          </a:prstGeom>
        </p:spPr>
      </p:pic>
      <p:sp>
        <p:nvSpPr>
          <p:cNvPr id="3" name="Прямоугольник 2"/>
          <p:cNvSpPr/>
          <p:nvPr/>
        </p:nvSpPr>
        <p:spPr>
          <a:xfrm>
            <a:off x="4420273" y="2492896"/>
            <a:ext cx="4088301" cy="3754874"/>
          </a:xfrm>
          <a:prstGeom prst="rect">
            <a:avLst/>
          </a:prstGeom>
        </p:spPr>
        <p:txBody>
          <a:bodyPr wrap="square">
            <a:spAutoFit/>
          </a:bodyPr>
          <a:lstStyle/>
          <a:p>
            <a:r>
              <a:rPr lang="ru-RU" sz="1400" dirty="0" smtClean="0"/>
              <a:t>Их было четверо. Четверо российских снайперов, двое мужчин и две женщины. В тот декабрьский день они пристреливали на учебном полигоне </a:t>
            </a:r>
            <a:r>
              <a:rPr lang="ru-RU" sz="1400" dirty="0" err="1" smtClean="0"/>
              <a:t>СВДшки</a:t>
            </a:r>
            <a:r>
              <a:rPr lang="ru-RU" sz="1400" dirty="0" smtClean="0"/>
              <a:t>. И всё шло </a:t>
            </a:r>
            <a:r>
              <a:rPr lang="ru-RU" sz="1400" dirty="0" err="1" smtClean="0"/>
              <a:t>планово</a:t>
            </a:r>
            <a:r>
              <a:rPr lang="ru-RU" sz="1400" dirty="0" smtClean="0"/>
              <a:t> до тех пор, пока на полигон не стал наползать странный туман. Из тумана они вышли уже совсем в другом времени... Декабрь 1917 года. Казалось бы, все главные события уже произошли и ничего нельзя поделать. Но на самом деле шанс изменить ход событий XX века в России </a:t>
            </a:r>
            <a:r>
              <a:rPr lang="ru-RU" sz="1400" dirty="0" err="1" smtClean="0"/>
              <a:t>еше</a:t>
            </a:r>
            <a:r>
              <a:rPr lang="ru-RU" sz="1400" dirty="0" smtClean="0"/>
              <a:t> остался, ибо у революции есть ахиллесова пята. Сложность лишь в том, чтобы правильно определить эту уязвимую точку. Но если получится, тогда всё может пойти совсем иначе-особенно если людям небезразлична судьба своей страны.</a:t>
            </a:r>
          </a:p>
          <a:p>
            <a:r>
              <a:rPr lang="ru-RU" sz="1400" dirty="0" smtClean="0"/>
              <a:t> </a:t>
            </a:r>
          </a:p>
          <a:p>
            <a:endParaRPr lang="ru-RU" sz="1400" dirty="0"/>
          </a:p>
        </p:txBody>
      </p:sp>
      <p:sp>
        <p:nvSpPr>
          <p:cNvPr id="4" name="Прямоугольник 3"/>
          <p:cNvSpPr/>
          <p:nvPr/>
        </p:nvSpPr>
        <p:spPr>
          <a:xfrm>
            <a:off x="4427984" y="332656"/>
            <a:ext cx="4330150" cy="1384995"/>
          </a:xfrm>
          <a:prstGeom prst="rect">
            <a:avLst/>
          </a:prstGeom>
        </p:spPr>
        <p:txBody>
          <a:bodyPr wrap="square">
            <a:spAutoFit/>
          </a:bodyPr>
          <a:lstStyle/>
          <a:p>
            <a:endParaRPr lang="ru-RU" sz="1400" dirty="0"/>
          </a:p>
          <a:p>
            <a:r>
              <a:rPr lang="ru-RU" sz="1400" dirty="0"/>
              <a:t>    </a:t>
            </a:r>
            <a:r>
              <a:rPr lang="ru-RU" sz="1400" dirty="0" err="1"/>
              <a:t>Елманов</a:t>
            </a:r>
            <a:r>
              <a:rPr lang="ru-RU" sz="1400" dirty="0"/>
              <a:t>, Валерий Иванович.</a:t>
            </a:r>
          </a:p>
          <a:p>
            <a:r>
              <a:rPr lang="ru-RU" sz="1400" dirty="0"/>
              <a:t>    Последний шанс империи [Текст] : художественная лит-</a:t>
            </a:r>
            <a:r>
              <a:rPr lang="ru-RU" sz="1400" dirty="0" err="1"/>
              <a:t>ра</a:t>
            </a:r>
            <a:r>
              <a:rPr lang="ru-RU" sz="1400" dirty="0"/>
              <a:t> / Валерий </a:t>
            </a:r>
            <a:r>
              <a:rPr lang="ru-RU" sz="1400" dirty="0" err="1"/>
              <a:t>Елманов</a:t>
            </a:r>
            <a:r>
              <a:rPr lang="ru-RU" sz="1400" dirty="0"/>
              <a:t>. - Санкт-Петербург : Крылов, 2021. - 403 с. - (Историческая авантюра) (Мужской клуб).</a:t>
            </a:r>
          </a:p>
        </p:txBody>
      </p:sp>
    </p:spTree>
    <p:extLst>
      <p:ext uri="{BB962C8B-B14F-4D97-AF65-F5344CB8AC3E}">
        <p14:creationId xmlns:p14="http://schemas.microsoft.com/office/powerpoint/2010/main" val="35412313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836" y="620688"/>
            <a:ext cx="3528392" cy="5412099"/>
          </a:xfrm>
          <a:prstGeom prst="rect">
            <a:avLst/>
          </a:prstGeom>
        </p:spPr>
      </p:pic>
      <p:sp>
        <p:nvSpPr>
          <p:cNvPr id="3" name="Прямоугольник 2"/>
          <p:cNvSpPr/>
          <p:nvPr/>
        </p:nvSpPr>
        <p:spPr>
          <a:xfrm>
            <a:off x="4454624" y="1988840"/>
            <a:ext cx="4320480" cy="3970318"/>
          </a:xfrm>
          <a:prstGeom prst="rect">
            <a:avLst/>
          </a:prstGeom>
        </p:spPr>
        <p:txBody>
          <a:bodyPr wrap="square">
            <a:spAutoFit/>
          </a:bodyPr>
          <a:lstStyle/>
          <a:p>
            <a:r>
              <a:rPr lang="ru-RU" sz="1400" dirty="0"/>
              <a:t>Роман основан на реальных событиях. Советский разведчик Леонид Линицкий дважды за годы своей службы оказывался на территории Югославии. Первый раз — в </a:t>
            </a:r>
            <a:r>
              <a:rPr lang="ru-RU" sz="1400" dirty="0" err="1"/>
              <a:t>межвоенный</a:t>
            </a:r>
            <a:r>
              <a:rPr lang="ru-RU" sz="1400" dirty="0"/>
              <a:t> период, когда, внедрившись в среду белой эмиграции, успешно боролся против нее, даже будучи арестованным тайной полицией из-за ошибки своего агента; второй — в годы Второй мировой войны, когда был направлен в штаб югославского Сопротивления. Он неоднократно находился на волосок от смерти, но сумел превратить судебный процесс в обвинение в </a:t>
            </a:r>
            <a:r>
              <a:rPr lang="ru-RU" sz="1400" dirty="0" err="1"/>
              <a:t>антиюгославской</a:t>
            </a:r>
            <a:r>
              <a:rPr lang="ru-RU" sz="1400" dirty="0"/>
              <a:t> деятельности бывших «коллег». После освобождения из тюрьмы была организована спецоперация по его переброске на родину. При этом в самой советской России была арестована НКВД, а вскоре расстреляна как польская шпионка мать Линицкого. Сумел ли разведчик пережить эту трагедию</a:t>
            </a:r>
            <a:r>
              <a:rPr lang="ru-RU" sz="1400" dirty="0" smtClean="0"/>
              <a:t>?..</a:t>
            </a:r>
            <a:endParaRPr lang="ru-RU" sz="1400" dirty="0"/>
          </a:p>
        </p:txBody>
      </p:sp>
      <p:sp>
        <p:nvSpPr>
          <p:cNvPr id="4" name="Прямоугольник 3"/>
          <p:cNvSpPr/>
          <p:nvPr/>
        </p:nvSpPr>
        <p:spPr>
          <a:xfrm>
            <a:off x="4355976" y="504830"/>
            <a:ext cx="4419128" cy="1169551"/>
          </a:xfrm>
          <a:prstGeom prst="rect">
            <a:avLst/>
          </a:prstGeom>
        </p:spPr>
        <p:txBody>
          <a:bodyPr wrap="square">
            <a:spAutoFit/>
          </a:bodyPr>
          <a:lstStyle/>
          <a:p>
            <a:r>
              <a:rPr lang="ru-RU" sz="1400" dirty="0"/>
              <a:t> </a:t>
            </a:r>
            <a:r>
              <a:rPr lang="ru-RU" sz="1400" dirty="0" err="1"/>
              <a:t>Елманов</a:t>
            </a:r>
            <a:r>
              <a:rPr lang="ru-RU" sz="1400" dirty="0"/>
              <a:t>, Валерий Иванович.</a:t>
            </a:r>
          </a:p>
          <a:p>
            <a:r>
              <a:rPr lang="ru-RU" sz="1400" dirty="0"/>
              <a:t>    Последний шанс империи [Текст] : художественная лит-</a:t>
            </a:r>
            <a:r>
              <a:rPr lang="ru-RU" sz="1400" dirty="0" err="1"/>
              <a:t>ра</a:t>
            </a:r>
            <a:r>
              <a:rPr lang="ru-RU" sz="1400" dirty="0"/>
              <a:t> / Валерий </a:t>
            </a:r>
            <a:r>
              <a:rPr lang="ru-RU" sz="1400" dirty="0" err="1"/>
              <a:t>Елманов</a:t>
            </a:r>
            <a:r>
              <a:rPr lang="ru-RU" sz="1400" dirty="0"/>
              <a:t>. - Санкт-Петербург : Крылов, 2021. - 403 с. - (Историческая авантюра) (Мужской клуб)</a:t>
            </a:r>
          </a:p>
        </p:txBody>
      </p:sp>
    </p:spTree>
    <p:extLst>
      <p:ext uri="{BB962C8B-B14F-4D97-AF65-F5344CB8AC3E}">
        <p14:creationId xmlns:p14="http://schemas.microsoft.com/office/powerpoint/2010/main" val="21765009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20688"/>
            <a:ext cx="3528392" cy="5375915"/>
          </a:xfrm>
          <a:prstGeom prst="rect">
            <a:avLst/>
          </a:prstGeom>
        </p:spPr>
      </p:pic>
      <p:sp>
        <p:nvSpPr>
          <p:cNvPr id="3" name="Прямоугольник 2"/>
          <p:cNvSpPr/>
          <p:nvPr/>
        </p:nvSpPr>
        <p:spPr>
          <a:xfrm>
            <a:off x="4499992" y="2060848"/>
            <a:ext cx="4320480" cy="3754874"/>
          </a:xfrm>
          <a:prstGeom prst="rect">
            <a:avLst/>
          </a:prstGeom>
        </p:spPr>
        <p:txBody>
          <a:bodyPr wrap="square">
            <a:spAutoFit/>
          </a:bodyPr>
          <a:lstStyle/>
          <a:p>
            <a:r>
              <a:rPr lang="ru-RU" sz="1400" dirty="0"/>
              <a:t>Обыкновенная семья русских переселенцев Мельниковых, вышедших из помещичьей кабалы, осваивается на необъятных просторах подтаежной зоны Сибири. Закрепившись на новых угодьях, постепенно I обустроившись, они доводят П уровень своего благосостояния до совершенства тех времен. Мельниковы живут спокойной, уравновешенной жизнью. И неизвестно, сколько поколений этой семьи прожило бы так же, если бы не революция 1917 года. Эта новая напасть - постоянные грабежи, несправедливые обвинения, угрозы расправы - заставляет большую семью искать другое место жительства. Люди отправляются на север, но путешествие заканчивается трагически. Единственный случайно уцелевший мальчик Ваня Мельников оказывается последним в роду и последним хранителем важной семейной тайны...    </a:t>
            </a:r>
          </a:p>
        </p:txBody>
      </p:sp>
      <p:sp>
        <p:nvSpPr>
          <p:cNvPr id="4" name="Прямоугольник 3"/>
          <p:cNvSpPr/>
          <p:nvPr/>
        </p:nvSpPr>
        <p:spPr>
          <a:xfrm>
            <a:off x="4535996" y="476672"/>
            <a:ext cx="4248472" cy="1169551"/>
          </a:xfrm>
          <a:prstGeom prst="rect">
            <a:avLst/>
          </a:prstGeom>
        </p:spPr>
        <p:txBody>
          <a:bodyPr wrap="square">
            <a:spAutoFit/>
          </a:bodyPr>
          <a:lstStyle/>
          <a:p>
            <a:endParaRPr lang="ru-RU" sz="1400" dirty="0"/>
          </a:p>
          <a:p>
            <a:r>
              <a:rPr lang="ru-RU" sz="1400" dirty="0"/>
              <a:t>    </a:t>
            </a:r>
            <a:r>
              <a:rPr lang="ru-RU" sz="1400" dirty="0" err="1"/>
              <a:t>Топилин</a:t>
            </a:r>
            <a:r>
              <a:rPr lang="ru-RU" sz="1400" dirty="0"/>
              <a:t>, Владимир Степанович.</a:t>
            </a:r>
          </a:p>
          <a:p>
            <a:r>
              <a:rPr lang="ru-RU" sz="1400" dirty="0"/>
              <a:t>    Остров Тайна [Текст] : роман / Владимир </a:t>
            </a:r>
            <a:r>
              <a:rPr lang="ru-RU" sz="1400" dirty="0" err="1"/>
              <a:t>Топилин</a:t>
            </a:r>
            <a:r>
              <a:rPr lang="ru-RU" sz="1400" dirty="0"/>
              <a:t>. - Москва : Вече, 2020. - 428, [3] с. - (</a:t>
            </a:r>
            <a:r>
              <a:rPr lang="ru-RU" sz="1400" dirty="0" err="1"/>
              <a:t>Сибириада</a:t>
            </a:r>
            <a:r>
              <a:rPr lang="ru-RU" sz="1400" dirty="0"/>
              <a:t>. Собрание сочинений).</a:t>
            </a:r>
          </a:p>
        </p:txBody>
      </p:sp>
    </p:spTree>
    <p:extLst>
      <p:ext uri="{BB962C8B-B14F-4D97-AF65-F5344CB8AC3E}">
        <p14:creationId xmlns:p14="http://schemas.microsoft.com/office/powerpoint/2010/main" val="1330567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947" y="689178"/>
            <a:ext cx="4121277" cy="5301208"/>
          </a:xfrm>
          <a:prstGeom prst="rect">
            <a:avLst/>
          </a:prstGeom>
        </p:spPr>
      </p:pic>
      <p:sp>
        <p:nvSpPr>
          <p:cNvPr id="3" name="Прямоугольник 2"/>
          <p:cNvSpPr/>
          <p:nvPr/>
        </p:nvSpPr>
        <p:spPr>
          <a:xfrm>
            <a:off x="4716016" y="2666399"/>
            <a:ext cx="3816424" cy="3323987"/>
          </a:xfrm>
          <a:prstGeom prst="rect">
            <a:avLst/>
          </a:prstGeom>
        </p:spPr>
        <p:txBody>
          <a:bodyPr wrap="square">
            <a:spAutoFit/>
          </a:bodyPr>
          <a:lstStyle/>
          <a:p>
            <a:r>
              <a:rPr lang="ru-RU" sz="1400" dirty="0" smtClean="0"/>
              <a:t>Эта книга познакомит вас с интерьерами домов самых известных в мире законодателей вкуса и поможет наполнить свой дом уникальными дизайнерскими идеями, рожденными в путешествиях по разным странам. Дома лидеров мирового дизайна, среди которых </a:t>
            </a:r>
            <a:r>
              <a:rPr lang="ru-RU" sz="1400" dirty="0" err="1" smtClean="0"/>
              <a:t>Нейт</a:t>
            </a:r>
            <a:r>
              <a:rPr lang="ru-RU" sz="1400" dirty="0" smtClean="0"/>
              <a:t> </a:t>
            </a:r>
            <a:r>
              <a:rPr lang="ru-RU" sz="1400" dirty="0" err="1" smtClean="0"/>
              <a:t>Беркус</a:t>
            </a:r>
            <a:r>
              <a:rPr lang="ru-RU" sz="1400" dirty="0" smtClean="0"/>
              <a:t>, Иеремия </a:t>
            </a:r>
            <a:r>
              <a:rPr lang="ru-RU" sz="1400" dirty="0" err="1" smtClean="0"/>
              <a:t>Брент</a:t>
            </a:r>
            <a:r>
              <a:rPr lang="ru-RU" sz="1400" dirty="0" smtClean="0"/>
              <a:t>, </a:t>
            </a:r>
            <a:r>
              <a:rPr lang="ru-RU" sz="1400" dirty="0" err="1" smtClean="0"/>
              <a:t>Джастина</a:t>
            </a:r>
            <a:r>
              <a:rPr lang="ru-RU" sz="1400" dirty="0" smtClean="0"/>
              <a:t> </a:t>
            </a:r>
            <a:r>
              <a:rPr lang="ru-RU" sz="1400" dirty="0" err="1" smtClean="0"/>
              <a:t>Блейкни</a:t>
            </a:r>
            <a:r>
              <a:rPr lang="ru-RU" sz="1400" dirty="0" smtClean="0"/>
              <a:t> и Джон </a:t>
            </a:r>
            <a:r>
              <a:rPr lang="ru-RU" sz="1400" dirty="0" err="1" smtClean="0"/>
              <a:t>Робшоу</a:t>
            </a:r>
            <a:r>
              <a:rPr lang="ru-RU" sz="1400" dirty="0" smtClean="0"/>
              <a:t>, наполнены особой атмосферой путешествий, что несомненно повлияют на ваш вкус. Благодаря этой книге вы научитесь создавать красивые и аутентичные интерьеры, отражающие наши любимые места и впечатления.</a:t>
            </a:r>
          </a:p>
          <a:p>
            <a:endParaRPr lang="ru-RU" sz="1400" dirty="0" smtClean="0"/>
          </a:p>
          <a:p>
            <a:endParaRPr lang="ru-RU" sz="1400" dirty="0" smtClean="0"/>
          </a:p>
        </p:txBody>
      </p:sp>
      <p:sp>
        <p:nvSpPr>
          <p:cNvPr id="4" name="Прямоугольник 3"/>
          <p:cNvSpPr/>
          <p:nvPr/>
        </p:nvSpPr>
        <p:spPr>
          <a:xfrm>
            <a:off x="4788024" y="332656"/>
            <a:ext cx="4104456" cy="1815882"/>
          </a:xfrm>
          <a:prstGeom prst="rect">
            <a:avLst/>
          </a:prstGeom>
        </p:spPr>
        <p:txBody>
          <a:bodyPr wrap="square">
            <a:spAutoFit/>
          </a:bodyPr>
          <a:lstStyle/>
          <a:p>
            <a:r>
              <a:rPr lang="ru-RU" sz="1400" dirty="0"/>
              <a:t> </a:t>
            </a:r>
            <a:r>
              <a:rPr lang="ru-RU" sz="1400" dirty="0" err="1"/>
              <a:t>Флемминг</a:t>
            </a:r>
            <a:r>
              <a:rPr lang="ru-RU" sz="1400" dirty="0"/>
              <a:t>, </a:t>
            </a:r>
            <a:r>
              <a:rPr lang="ru-RU" sz="1400" dirty="0" err="1"/>
              <a:t>Кейтлин</a:t>
            </a:r>
            <a:r>
              <a:rPr lang="ru-RU" sz="1400" dirty="0"/>
              <a:t>.</a:t>
            </a:r>
          </a:p>
          <a:p>
            <a:r>
              <a:rPr lang="ru-RU" sz="1400" dirty="0"/>
              <a:t>    Путешествия в дизайне интерьера [Текст] : 20 вдохновляющих проектов от мировых дизайнеров / </a:t>
            </a:r>
            <a:r>
              <a:rPr lang="ru-RU" sz="1400" dirty="0" err="1"/>
              <a:t>Кейтлин</a:t>
            </a:r>
            <a:r>
              <a:rPr lang="ru-RU" sz="1400" dirty="0"/>
              <a:t> </a:t>
            </a:r>
            <a:r>
              <a:rPr lang="ru-RU" sz="1400" dirty="0" err="1"/>
              <a:t>Флемминг</a:t>
            </a:r>
            <a:r>
              <a:rPr lang="ru-RU" sz="1400" dirty="0"/>
              <a:t>, </a:t>
            </a:r>
            <a:r>
              <a:rPr lang="ru-RU" sz="1400" dirty="0" err="1"/>
              <a:t>Джули</a:t>
            </a:r>
            <a:r>
              <a:rPr lang="ru-RU" sz="1400" dirty="0"/>
              <a:t> </a:t>
            </a:r>
            <a:r>
              <a:rPr lang="ru-RU" sz="1400" dirty="0" err="1"/>
              <a:t>Гебел</a:t>
            </a:r>
            <a:r>
              <a:rPr lang="ru-RU" sz="1400" dirty="0"/>
              <a:t> ; перевод с английского Т. Л. Платоновой ; фотографии Пегги Вонг. - Москва : </a:t>
            </a:r>
            <a:r>
              <a:rPr lang="ru-RU" sz="1400" dirty="0" err="1"/>
              <a:t>Бомбора</a:t>
            </a:r>
            <a:r>
              <a:rPr lang="ru-RU" sz="1400" dirty="0"/>
              <a:t> : </a:t>
            </a:r>
            <a:r>
              <a:rPr lang="ru-RU" sz="1400" dirty="0" err="1"/>
              <a:t>Эксмо</a:t>
            </a:r>
            <a:r>
              <a:rPr lang="ru-RU" sz="1400" dirty="0"/>
              <a:t>, 2021. - 286, [1] с. : фот. </a:t>
            </a:r>
            <a:r>
              <a:rPr lang="ru-RU" sz="1400" dirty="0" err="1"/>
              <a:t>цв</a:t>
            </a:r>
            <a:r>
              <a:rPr lang="ru-RU" sz="1400" dirty="0"/>
              <a:t>. - (Дизайн-студия. Как создать дом, в котором хочется жить)</a:t>
            </a:r>
          </a:p>
        </p:txBody>
      </p:sp>
    </p:spTree>
    <p:extLst>
      <p:ext uri="{BB962C8B-B14F-4D97-AF65-F5344CB8AC3E}">
        <p14:creationId xmlns:p14="http://schemas.microsoft.com/office/powerpoint/2010/main" val="22594208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20688"/>
            <a:ext cx="3744416" cy="5435659"/>
          </a:xfrm>
          <a:prstGeom prst="rect">
            <a:avLst/>
          </a:prstGeom>
        </p:spPr>
      </p:pic>
      <p:sp>
        <p:nvSpPr>
          <p:cNvPr id="3" name="Прямоугольник 2"/>
          <p:cNvSpPr/>
          <p:nvPr/>
        </p:nvSpPr>
        <p:spPr>
          <a:xfrm>
            <a:off x="4499992" y="1844824"/>
            <a:ext cx="4392488" cy="4616648"/>
          </a:xfrm>
          <a:prstGeom prst="rect">
            <a:avLst/>
          </a:prstGeom>
        </p:spPr>
        <p:txBody>
          <a:bodyPr wrap="square">
            <a:spAutoFit/>
          </a:bodyPr>
          <a:lstStyle/>
          <a:p>
            <a:r>
              <a:rPr lang="ru-RU" sz="1400" dirty="0" smtClean="0"/>
              <a:t>Ни один родитель не просыпается утром с мыслью: "Сегодня я целый день буду ругать и наказывать своего ребенка!" Все мы желаем своим детям только добра и стремимся быть лучшими мамами и папами на свете. Но вдруг ребенок начинает капризничать, отказывается слушаться, обманывает или дерется… И вот мы снова кричим на малыша, стыдим его и угрожаем строгим наказанием, а после не только мучаемся чувством вины, но и видим полную неэффективность этих действий. Детский психолог с 20-летним опытом Екатерина </a:t>
            </a:r>
            <a:r>
              <a:rPr lang="ru-RU" sz="1400" dirty="0" err="1" smtClean="0"/>
              <a:t>Кес</a:t>
            </a:r>
            <a:r>
              <a:rPr lang="ru-RU" sz="1400" dirty="0" smtClean="0"/>
              <a:t> уверена: воспитание без криков и наказаний возможно! Ее простые советы и рекомендации помогут родителям справиться с истериками и капризами, страхами и враньем, научиться устанавливать правила и границы, применять игровой подход в воспитании и выстроить здоровые отношения, основанные на доверии и любви.</a:t>
            </a:r>
          </a:p>
          <a:p>
            <a:r>
              <a:rPr lang="ru-RU" sz="1400" dirty="0" smtClean="0"/>
              <a:t>Воспитание без криков и наказаний. Мудрые ответы на главные вопросы родителей</a:t>
            </a:r>
          </a:p>
          <a:p>
            <a:endParaRPr lang="ru-RU" sz="1400" dirty="0"/>
          </a:p>
        </p:txBody>
      </p:sp>
      <p:sp>
        <p:nvSpPr>
          <p:cNvPr id="4" name="Прямоугольник 3"/>
          <p:cNvSpPr/>
          <p:nvPr/>
        </p:nvSpPr>
        <p:spPr>
          <a:xfrm>
            <a:off x="4644008" y="116632"/>
            <a:ext cx="4248472" cy="1384995"/>
          </a:xfrm>
          <a:prstGeom prst="rect">
            <a:avLst/>
          </a:prstGeom>
        </p:spPr>
        <p:txBody>
          <a:bodyPr wrap="square">
            <a:spAutoFit/>
          </a:bodyPr>
          <a:lstStyle/>
          <a:p>
            <a:r>
              <a:rPr lang="ru-RU" sz="1400" dirty="0"/>
              <a:t> </a:t>
            </a:r>
            <a:r>
              <a:rPr lang="ru-RU" sz="1400" dirty="0" err="1"/>
              <a:t>Кес</a:t>
            </a:r>
            <a:r>
              <a:rPr lang="ru-RU" sz="1400" dirty="0"/>
              <a:t>, Екатерина.</a:t>
            </a:r>
          </a:p>
          <a:p>
            <a:r>
              <a:rPr lang="ru-RU" sz="1400" dirty="0"/>
              <a:t>    Воспитание без криков и наказаний. Мудрые ответы на главные вопросы родителей [Текст] : научно-популярная литература / Екатерина </a:t>
            </a:r>
            <a:r>
              <a:rPr lang="ru-RU" sz="1400" dirty="0" err="1"/>
              <a:t>Кес</a:t>
            </a:r>
            <a:r>
              <a:rPr lang="ru-RU" sz="1400" dirty="0"/>
              <a:t>. - Москва : </a:t>
            </a:r>
            <a:r>
              <a:rPr lang="ru-RU" sz="1400" dirty="0" err="1"/>
              <a:t>Эксмо</a:t>
            </a:r>
            <a:r>
              <a:rPr lang="ru-RU" sz="1400" dirty="0"/>
              <a:t>, 2020. - 217 с. - (Мама </a:t>
            </a:r>
            <a:r>
              <a:rPr lang="ru-RU" sz="1400" dirty="0" err="1"/>
              <a:t>online</a:t>
            </a:r>
            <a:r>
              <a:rPr lang="ru-RU" sz="1400" dirty="0"/>
              <a:t>. Книги для современных родителей)</a:t>
            </a:r>
          </a:p>
        </p:txBody>
      </p:sp>
    </p:spTree>
    <p:extLst>
      <p:ext uri="{BB962C8B-B14F-4D97-AF65-F5344CB8AC3E}">
        <p14:creationId xmlns:p14="http://schemas.microsoft.com/office/powerpoint/2010/main" val="1275668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476672"/>
            <a:ext cx="3816426" cy="5777364"/>
          </a:xfrm>
          <a:prstGeom prst="rect">
            <a:avLst/>
          </a:prstGeom>
        </p:spPr>
      </p:pic>
      <p:sp>
        <p:nvSpPr>
          <p:cNvPr id="3" name="Прямоугольник 2"/>
          <p:cNvSpPr/>
          <p:nvPr/>
        </p:nvSpPr>
        <p:spPr>
          <a:xfrm>
            <a:off x="4644008" y="3184232"/>
            <a:ext cx="3501516" cy="2246769"/>
          </a:xfrm>
          <a:prstGeom prst="rect">
            <a:avLst/>
          </a:prstGeom>
        </p:spPr>
        <p:txBody>
          <a:bodyPr wrap="square">
            <a:spAutoFit/>
          </a:bodyPr>
          <a:lstStyle/>
          <a:p>
            <a:r>
              <a:rPr lang="ru-RU" sz="1400" dirty="0"/>
              <a:t>Талызина не просто талантливая актриса, она талантливый че- </a:t>
            </a:r>
            <a:r>
              <a:rPr lang="ru-RU" sz="1400" dirty="0" err="1"/>
              <a:t>ловек</a:t>
            </a:r>
            <a:r>
              <a:rPr lang="ru-RU" sz="1400" dirty="0"/>
              <a:t>: яркий, честный и очень принципиальный. Её жизнь похожа на гоголевский смех сквозь слёзы. В ней было много потерь и много побед. Талызина неисчерпаема. И было ясно: она должна написать книгу, потому что ей есть о чём рассказать. Она сделала это честно, талантливо и беспощадно. Талызина — актриса. И этим все </a:t>
            </a:r>
            <a:r>
              <a:rPr lang="ru-RU" sz="1400" dirty="0" smtClean="0"/>
              <a:t>сказано.</a:t>
            </a:r>
            <a:endParaRPr lang="ru-RU" sz="1400" dirty="0"/>
          </a:p>
        </p:txBody>
      </p:sp>
      <p:sp>
        <p:nvSpPr>
          <p:cNvPr id="4" name="Прямоугольник 3"/>
          <p:cNvSpPr/>
          <p:nvPr/>
        </p:nvSpPr>
        <p:spPr>
          <a:xfrm>
            <a:off x="4499992" y="908720"/>
            <a:ext cx="3933564" cy="954107"/>
          </a:xfrm>
          <a:prstGeom prst="rect">
            <a:avLst/>
          </a:prstGeom>
        </p:spPr>
        <p:txBody>
          <a:bodyPr wrap="square">
            <a:spAutoFit/>
          </a:bodyPr>
          <a:lstStyle/>
          <a:p>
            <a:r>
              <a:rPr lang="ru-RU" sz="1400" dirty="0"/>
              <a:t> Талызина, Валентина Илларионовна.</a:t>
            </a:r>
          </a:p>
          <a:p>
            <a:r>
              <a:rPr lang="ru-RU" sz="1400" dirty="0"/>
              <a:t>    Мои пригорки, ручейки [Текст] : воспоминания актрисы / Валентина Талызина. - Москва : АСТ, 2021. - 320 с. : ил., [20] л. фот. - (Зеркало памяти)</a:t>
            </a:r>
          </a:p>
        </p:txBody>
      </p:sp>
    </p:spTree>
    <p:extLst>
      <p:ext uri="{BB962C8B-B14F-4D97-AF65-F5344CB8AC3E}">
        <p14:creationId xmlns:p14="http://schemas.microsoft.com/office/powerpoint/2010/main" val="33121652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085" y="476672"/>
            <a:ext cx="3453610" cy="4923600"/>
          </a:xfrm>
          <a:prstGeom prst="rect">
            <a:avLst/>
          </a:prstGeom>
        </p:spPr>
      </p:pic>
      <p:sp>
        <p:nvSpPr>
          <p:cNvPr id="3" name="Прямоугольник 2"/>
          <p:cNvSpPr/>
          <p:nvPr/>
        </p:nvSpPr>
        <p:spPr>
          <a:xfrm>
            <a:off x="4430088" y="2780928"/>
            <a:ext cx="4320480" cy="3539430"/>
          </a:xfrm>
          <a:prstGeom prst="rect">
            <a:avLst/>
          </a:prstGeom>
        </p:spPr>
        <p:txBody>
          <a:bodyPr wrap="square">
            <a:spAutoFit/>
          </a:bodyPr>
          <a:lstStyle/>
          <a:p>
            <a:r>
              <a:rPr lang="ru-RU" sz="1400" dirty="0" smtClean="0"/>
              <a:t>С 2013 года Клуб журналиста и телеведущего Михаила Кожухова создает путешествия, которые невозможно повторить самостоятельно, меняя представление о том, какой должна быть современная туристическая компания. Встретить рождество в Нью-Йорке вместе с клоуном Славой Полуниным, пройтись по местам Бродского в Венеции с карикатуристом Андреем Бильжо и иллюстратором "Набережной неисцелимых" Робертом Морганом, попасть вместе с Михаилом Козыревым на </a:t>
            </a:r>
            <a:r>
              <a:rPr lang="ru-RU" sz="1400" dirty="0" err="1" smtClean="0"/>
              <a:t>квартирник</a:t>
            </a:r>
            <a:r>
              <a:rPr lang="ru-RU" sz="1400" dirty="0" smtClean="0"/>
              <a:t> </a:t>
            </a:r>
            <a:r>
              <a:rPr lang="ru-RU" sz="1400" dirty="0" err="1" smtClean="0"/>
              <a:t>Нино</a:t>
            </a:r>
            <a:r>
              <a:rPr lang="ru-RU" sz="1400" dirty="0" smtClean="0"/>
              <a:t> </a:t>
            </a:r>
            <a:r>
              <a:rPr lang="ru-RU" sz="1400" dirty="0" err="1" smtClean="0"/>
              <a:t>Катамадзе</a:t>
            </a:r>
            <a:r>
              <a:rPr lang="ru-RU" sz="1400" dirty="0" smtClean="0"/>
              <a:t> в Тбилиси или почитать Цветаеву в Париже с Чулпан </a:t>
            </a:r>
            <a:r>
              <a:rPr lang="ru-RU" sz="1400" dirty="0" err="1" smtClean="0"/>
              <a:t>Хаматовой</a:t>
            </a:r>
            <a:r>
              <a:rPr lang="ru-RU" sz="1400" dirty="0" smtClean="0"/>
              <a:t>. А может, поехать на джазовый фестиваль в Кейптаун с Андреем Макаревичем или встретиться после концерта с Теодором </a:t>
            </a:r>
            <a:r>
              <a:rPr lang="ru-RU" sz="1400" dirty="0" err="1" smtClean="0"/>
              <a:t>Курентзисом</a:t>
            </a:r>
            <a:r>
              <a:rPr lang="ru-RU" sz="1400" dirty="0" smtClean="0"/>
              <a:t> и Олегом Нестеровым?</a:t>
            </a:r>
          </a:p>
        </p:txBody>
      </p:sp>
      <p:sp>
        <p:nvSpPr>
          <p:cNvPr id="4" name="Прямоугольник 3"/>
          <p:cNvSpPr/>
          <p:nvPr/>
        </p:nvSpPr>
        <p:spPr>
          <a:xfrm>
            <a:off x="4283968" y="188640"/>
            <a:ext cx="4278243" cy="2031325"/>
          </a:xfrm>
          <a:prstGeom prst="rect">
            <a:avLst/>
          </a:prstGeom>
        </p:spPr>
        <p:txBody>
          <a:bodyPr wrap="square">
            <a:spAutoFit/>
          </a:bodyPr>
          <a:lstStyle/>
          <a:p>
            <a:endParaRPr lang="ru-RU" sz="1400" dirty="0"/>
          </a:p>
          <a:p>
            <a:r>
              <a:rPr lang="ru-RU" sz="1400" dirty="0"/>
              <a:t>    Кожухов, Михаил Юрьевич.</a:t>
            </a:r>
          </a:p>
          <a:p>
            <a:r>
              <a:rPr lang="ru-RU" sz="1400" dirty="0"/>
              <a:t>    Путешествие, которое никто не повторит [Текст] : издания для досуга / Михаил Кожухов, Олег Нестеров, </a:t>
            </a:r>
            <a:r>
              <a:rPr lang="ru-RU" sz="1400" dirty="0" err="1"/>
              <a:t>Таша</a:t>
            </a:r>
            <a:r>
              <a:rPr lang="ru-RU" sz="1400" dirty="0"/>
              <a:t> Строгая [и др.] ; фотографии Маши </a:t>
            </a:r>
            <a:r>
              <a:rPr lang="ru-RU" sz="1400" dirty="0" err="1"/>
              <a:t>Берлинер</a:t>
            </a:r>
            <a:r>
              <a:rPr lang="ru-RU" sz="1400" dirty="0"/>
              <a:t> [и др.]. - Москва : ОГИЗ : АСТ, 2021. - 252, [2] с. : фот. </a:t>
            </a:r>
            <a:r>
              <a:rPr lang="ru-RU" sz="1400" dirty="0" err="1"/>
              <a:t>цв</a:t>
            </a:r>
            <a:r>
              <a:rPr lang="ru-RU" sz="1400" dirty="0"/>
              <a:t>. - (Клуб путешествий Михаила Кожухова) (Путеводитель со звездой по городам и времени)</a:t>
            </a:r>
          </a:p>
        </p:txBody>
      </p:sp>
    </p:spTree>
    <p:extLst>
      <p:ext uri="{BB962C8B-B14F-4D97-AF65-F5344CB8AC3E}">
        <p14:creationId xmlns:p14="http://schemas.microsoft.com/office/powerpoint/2010/main" val="8581389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332656"/>
            <a:ext cx="3620970" cy="5693438"/>
          </a:xfrm>
          <a:prstGeom prst="rect">
            <a:avLst/>
          </a:prstGeom>
        </p:spPr>
      </p:pic>
      <p:sp>
        <p:nvSpPr>
          <p:cNvPr id="3" name="Прямоугольник 2"/>
          <p:cNvSpPr/>
          <p:nvPr/>
        </p:nvSpPr>
        <p:spPr>
          <a:xfrm>
            <a:off x="4644008" y="2564904"/>
            <a:ext cx="4176464" cy="3108543"/>
          </a:xfrm>
          <a:prstGeom prst="rect">
            <a:avLst/>
          </a:prstGeom>
        </p:spPr>
        <p:txBody>
          <a:bodyPr wrap="square">
            <a:spAutoFit/>
          </a:bodyPr>
          <a:lstStyle/>
          <a:p>
            <a:r>
              <a:rPr lang="ru-RU" sz="1400" dirty="0"/>
              <a:t>Для любой задачи всегда есть несколько путей решения: правильный, неправильный и чудовищно плохой, который никто и никогда не попробует. Эта книга — руководство для поклонников третьего варианта. Изучая самые абсурдные пределы возможного, </a:t>
            </a:r>
            <a:r>
              <a:rPr lang="ru-RU" sz="1400" dirty="0" err="1"/>
              <a:t>Рэндалл</a:t>
            </a:r>
            <a:r>
              <a:rPr lang="ru-RU" sz="1400" dirty="0"/>
              <a:t> </a:t>
            </a:r>
            <a:r>
              <a:rPr lang="ru-RU" sz="1400" dirty="0" err="1"/>
              <a:t>Манро</a:t>
            </a:r>
            <a:r>
              <a:rPr lang="ru-RU" sz="1400" dirty="0"/>
              <a:t> дает непрактичные советы обо всем на свете, помогая лучше понять науку и технологии, окружающие нас в повседневной жизни. Вы наконец-то узнаете: — Как сделать </a:t>
            </a:r>
            <a:r>
              <a:rPr lang="ru-RU" sz="1400" dirty="0" err="1"/>
              <a:t>селфи</a:t>
            </a:r>
            <a:r>
              <a:rPr lang="ru-RU" sz="1400" dirty="0"/>
              <a:t> с Венерой — Как пересечь реку, вскипятив ее — Как не опоздать на встречу, изменив ход времени И самое главное… — Как избавиться от этой книги!</a:t>
            </a:r>
          </a:p>
          <a:p>
            <a:r>
              <a:rPr lang="ru-RU" sz="1400" dirty="0"/>
              <a:t>Есть идея! </a:t>
            </a:r>
          </a:p>
        </p:txBody>
      </p:sp>
      <p:sp>
        <p:nvSpPr>
          <p:cNvPr id="4" name="Прямоугольник 3"/>
          <p:cNvSpPr/>
          <p:nvPr/>
        </p:nvSpPr>
        <p:spPr>
          <a:xfrm>
            <a:off x="4716016" y="548680"/>
            <a:ext cx="4032448" cy="1384995"/>
          </a:xfrm>
          <a:prstGeom prst="rect">
            <a:avLst/>
          </a:prstGeom>
        </p:spPr>
        <p:txBody>
          <a:bodyPr wrap="square">
            <a:spAutoFit/>
          </a:bodyPr>
          <a:lstStyle/>
          <a:p>
            <a:r>
              <a:rPr lang="ru-RU" sz="1400" dirty="0"/>
              <a:t> </a:t>
            </a:r>
            <a:r>
              <a:rPr lang="ru-RU" sz="1400" dirty="0" err="1"/>
              <a:t>Манро</a:t>
            </a:r>
            <a:r>
              <a:rPr lang="ru-RU" sz="1400" dirty="0"/>
              <a:t>, </a:t>
            </a:r>
            <a:r>
              <a:rPr lang="ru-RU" sz="1400" dirty="0" err="1"/>
              <a:t>Рэндалл</a:t>
            </a:r>
            <a:r>
              <a:rPr lang="ru-RU" sz="1400" dirty="0"/>
              <a:t>.</a:t>
            </a:r>
          </a:p>
          <a:p>
            <a:r>
              <a:rPr lang="ru-RU" sz="1400" dirty="0"/>
              <a:t>    Есть идея! Абсурдные научные советы на все случаи жизни [Текст] : научно-популярная литература / </a:t>
            </a:r>
            <a:r>
              <a:rPr lang="ru-RU" sz="1400" dirty="0" err="1"/>
              <a:t>Рэндалл</a:t>
            </a:r>
            <a:r>
              <a:rPr lang="ru-RU" sz="1400" dirty="0"/>
              <a:t> </a:t>
            </a:r>
            <a:r>
              <a:rPr lang="ru-RU" sz="1400" dirty="0" err="1"/>
              <a:t>Манро</a:t>
            </a:r>
            <a:r>
              <a:rPr lang="ru-RU" sz="1400" dirty="0"/>
              <a:t> ; перевод с английского Д. </a:t>
            </a:r>
            <a:r>
              <a:rPr lang="ru-RU" sz="1400" dirty="0" err="1"/>
              <a:t>Шляпина</a:t>
            </a:r>
            <a:r>
              <a:rPr lang="ru-RU" sz="1400" dirty="0"/>
              <a:t>. - Москва : АСТ, 2021. - 382, [1] с. - (Просто о необычном и сложном). </a:t>
            </a:r>
          </a:p>
        </p:txBody>
      </p:sp>
    </p:spTree>
    <p:extLst>
      <p:ext uri="{BB962C8B-B14F-4D97-AF65-F5344CB8AC3E}">
        <p14:creationId xmlns:p14="http://schemas.microsoft.com/office/powerpoint/2010/main" val="268130785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48680"/>
            <a:ext cx="3528392" cy="5341335"/>
          </a:xfrm>
          <a:prstGeom prst="rect">
            <a:avLst/>
          </a:prstGeom>
        </p:spPr>
      </p:pic>
      <p:sp>
        <p:nvSpPr>
          <p:cNvPr id="3" name="Прямоугольник 2"/>
          <p:cNvSpPr/>
          <p:nvPr/>
        </p:nvSpPr>
        <p:spPr>
          <a:xfrm>
            <a:off x="4716016" y="2636912"/>
            <a:ext cx="4082396" cy="2677656"/>
          </a:xfrm>
          <a:prstGeom prst="rect">
            <a:avLst/>
          </a:prstGeom>
        </p:spPr>
        <p:txBody>
          <a:bodyPr wrap="square">
            <a:spAutoFit/>
          </a:bodyPr>
          <a:lstStyle/>
          <a:p>
            <a:r>
              <a:rPr lang="ru-RU" sz="1400" dirty="0" smtClean="0"/>
              <a:t>Иногда надо уехать очень далеко, чтобы оценить то, что рядом. Главный герой перемещается в разные исторические эпохи, чтобы найти свою мечту и стать счастливым. На пути его встречаются настоящая дружба и любовь, жестокость и честь. Автор рассказывает увлекательную, наполненную трагическими событиями и героизмом историю Дальнего Востока. Вы узнаете о строительстве Китайско-Восточной железной дороги, о властительнице Китая </a:t>
            </a:r>
            <a:r>
              <a:rPr lang="ru-RU" sz="1400" dirty="0" err="1" smtClean="0"/>
              <a:t>Ци</a:t>
            </a:r>
            <a:r>
              <a:rPr lang="ru-RU" sz="1400" dirty="0" smtClean="0"/>
              <a:t> Си, о падении Порт Артура, гении японской разведки </a:t>
            </a:r>
            <a:r>
              <a:rPr lang="ru-RU" sz="1400" dirty="0" err="1" smtClean="0"/>
              <a:t>Доихаре</a:t>
            </a:r>
            <a:r>
              <a:rPr lang="ru-RU" sz="1400" dirty="0" smtClean="0"/>
              <a:t> и других исторических событиях.  </a:t>
            </a:r>
            <a:endParaRPr lang="ru-RU" sz="1400" dirty="0"/>
          </a:p>
        </p:txBody>
      </p:sp>
      <p:sp>
        <p:nvSpPr>
          <p:cNvPr id="4" name="Прямоугольник 3"/>
          <p:cNvSpPr/>
          <p:nvPr/>
        </p:nvSpPr>
        <p:spPr>
          <a:xfrm>
            <a:off x="5076056" y="692696"/>
            <a:ext cx="3563888" cy="954107"/>
          </a:xfrm>
          <a:prstGeom prst="rect">
            <a:avLst/>
          </a:prstGeom>
        </p:spPr>
        <p:txBody>
          <a:bodyPr wrap="square">
            <a:spAutoFit/>
          </a:bodyPr>
          <a:lstStyle/>
          <a:p>
            <a:r>
              <a:rPr lang="ru-RU" sz="1400" dirty="0"/>
              <a:t> Коростелев, Николай.</a:t>
            </a:r>
          </a:p>
          <a:p>
            <a:r>
              <a:rPr lang="ru-RU" sz="1400" dirty="0"/>
              <a:t>    Храм </a:t>
            </a:r>
            <a:r>
              <a:rPr lang="ru-RU" sz="1400" dirty="0" err="1"/>
              <a:t>Юнисы</a:t>
            </a:r>
            <a:r>
              <a:rPr lang="ru-RU" sz="1400" dirty="0"/>
              <a:t> [Текст] : художественная лит-</a:t>
            </a:r>
            <a:r>
              <a:rPr lang="ru-RU" sz="1400" dirty="0" err="1"/>
              <a:t>ра</a:t>
            </a:r>
            <a:r>
              <a:rPr lang="ru-RU" sz="1400" dirty="0"/>
              <a:t> / Николай Коростелев. - Москва : </a:t>
            </a:r>
            <a:r>
              <a:rPr lang="ru-RU" sz="1400" dirty="0" err="1"/>
              <a:t>Эксмо</a:t>
            </a:r>
            <a:r>
              <a:rPr lang="ru-RU" sz="1400" dirty="0"/>
              <a:t>, 2021. - 254, [1] с. </a:t>
            </a:r>
          </a:p>
        </p:txBody>
      </p:sp>
    </p:spTree>
    <p:extLst>
      <p:ext uri="{BB962C8B-B14F-4D97-AF65-F5344CB8AC3E}">
        <p14:creationId xmlns:p14="http://schemas.microsoft.com/office/powerpoint/2010/main" val="9985489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7" y="548680"/>
            <a:ext cx="3429481" cy="5400600"/>
          </a:xfrm>
          <a:prstGeom prst="rect">
            <a:avLst/>
          </a:prstGeom>
        </p:spPr>
      </p:pic>
      <p:sp>
        <p:nvSpPr>
          <p:cNvPr id="3" name="Прямоугольник 2"/>
          <p:cNvSpPr/>
          <p:nvPr/>
        </p:nvSpPr>
        <p:spPr>
          <a:xfrm>
            <a:off x="4139952" y="1268760"/>
            <a:ext cx="4824536" cy="5262979"/>
          </a:xfrm>
          <a:prstGeom prst="rect">
            <a:avLst/>
          </a:prstGeom>
        </p:spPr>
        <p:txBody>
          <a:bodyPr wrap="square">
            <a:spAutoFit/>
          </a:bodyPr>
          <a:lstStyle/>
          <a:p>
            <a:r>
              <a:rPr lang="ru-RU" sz="1400" dirty="0"/>
              <a:t>Последние майские дни 1936 года, разгар репрессий. Офицерский заговор против </a:t>
            </a:r>
            <a:r>
              <a:rPr lang="ru-RU" sz="1400" dirty="0" err="1"/>
              <a:t>Чопура</a:t>
            </a:r>
            <a:r>
              <a:rPr lang="ru-RU" sz="1400" dirty="0"/>
              <a:t> (Сталина) и советско-польская война (1919-1921), события которой проходят через весь роман. Троцкист Ефим </a:t>
            </a:r>
            <a:r>
              <a:rPr lang="ru-RU" sz="1400" dirty="0" err="1"/>
              <a:t>Милькин</a:t>
            </a:r>
            <a:r>
              <a:rPr lang="ru-RU" sz="1400" dirty="0"/>
              <a:t> бежит от чекистов в Баку с помощью бывшей гражданской жены, актрисы и кинорежиссера Маргариты Барской. В городе ветров случайно встречает московского друга, корреспондента газеты "Правда", который тоже скрывается в Баку. Друг приглашает Ефима к себе на субботнюю трапезу и тот влюбляется в его младшую сестру. Застолье незаметно переходит на балкон дома 20/67 угол Второй Параллельной. Всю ночь Ефим рассказывает молодым людям историю из жизни полкового комиссара </a:t>
            </a:r>
            <a:r>
              <a:rPr lang="ru-RU" sz="1400" dirty="0" err="1"/>
              <a:t>Ефимыча</a:t>
            </a:r>
            <a:r>
              <a:rPr lang="ru-RU" sz="1400" dirty="0"/>
              <a:t>. Удастся ли талантливому литератору и кинодраматургу, в прошлом красному командиру, избежать преследования чекистов и дописать роман или предатель, которого Ефиму долгие годы не удается вычислить, уже вышел на его след? "Пароход </a:t>
            </a:r>
            <a:r>
              <a:rPr lang="ru-RU" sz="1400" dirty="0" err="1"/>
              <a:t>Бабелон</a:t>
            </a:r>
            <a:r>
              <a:rPr lang="ru-RU" sz="1400" dirty="0"/>
              <a:t>" — это сплав из семейных хроник и исторического детектива с политической подоплекой, в котором трудно отличить вымысел от правды, исторический факт от фантазии автора. Судьбы героев романа похожи на судьбы многих наших соотечественников, оказавшихся на символическом пароходе "</a:t>
            </a:r>
            <a:r>
              <a:rPr lang="ru-RU" sz="1400" dirty="0" err="1"/>
              <a:t>Бабелон</a:t>
            </a:r>
            <a:r>
              <a:rPr lang="ru-RU" sz="1400" dirty="0"/>
              <a:t>" в первой половине ХХ века</a:t>
            </a:r>
            <a:r>
              <a:rPr lang="ru-RU" sz="1400" dirty="0" smtClean="0"/>
              <a:t>.</a:t>
            </a:r>
            <a:endParaRPr lang="ru-RU" sz="1400" dirty="0"/>
          </a:p>
        </p:txBody>
      </p:sp>
      <p:sp>
        <p:nvSpPr>
          <p:cNvPr id="4" name="Прямоугольник 3"/>
          <p:cNvSpPr/>
          <p:nvPr/>
        </p:nvSpPr>
        <p:spPr>
          <a:xfrm>
            <a:off x="4139952" y="332656"/>
            <a:ext cx="4752528" cy="738664"/>
          </a:xfrm>
          <a:prstGeom prst="rect">
            <a:avLst/>
          </a:prstGeom>
        </p:spPr>
        <p:txBody>
          <a:bodyPr wrap="square">
            <a:spAutoFit/>
          </a:bodyPr>
          <a:lstStyle/>
          <a:p>
            <a:r>
              <a:rPr lang="ru-RU" sz="1400" dirty="0"/>
              <a:t> Мамедов, Афанасий Исаакович.</a:t>
            </a:r>
          </a:p>
          <a:p>
            <a:r>
              <a:rPr lang="ru-RU" sz="1400" dirty="0"/>
              <a:t>    Пароход </a:t>
            </a:r>
            <a:r>
              <a:rPr lang="ru-RU" sz="1400" dirty="0" err="1"/>
              <a:t>Бабелон</a:t>
            </a:r>
            <a:r>
              <a:rPr lang="ru-RU" sz="1400" dirty="0"/>
              <a:t> [Текст] : роман / Афанасий Мамедов. - Москва : </a:t>
            </a:r>
            <a:r>
              <a:rPr lang="ru-RU" sz="1400" dirty="0" err="1"/>
              <a:t>Эксмо</a:t>
            </a:r>
            <a:r>
              <a:rPr lang="ru-RU" sz="1400" dirty="0"/>
              <a:t>, 2021. - 382 с</a:t>
            </a:r>
          </a:p>
        </p:txBody>
      </p:sp>
    </p:spTree>
    <p:extLst>
      <p:ext uri="{BB962C8B-B14F-4D97-AF65-F5344CB8AC3E}">
        <p14:creationId xmlns:p14="http://schemas.microsoft.com/office/powerpoint/2010/main" val="18561889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075" y="548680"/>
            <a:ext cx="3447911" cy="5256584"/>
          </a:xfrm>
          <a:prstGeom prst="rect">
            <a:avLst/>
          </a:prstGeom>
        </p:spPr>
      </p:pic>
      <p:sp>
        <p:nvSpPr>
          <p:cNvPr id="3" name="Прямоугольник 2"/>
          <p:cNvSpPr/>
          <p:nvPr/>
        </p:nvSpPr>
        <p:spPr>
          <a:xfrm>
            <a:off x="3923928" y="1700808"/>
            <a:ext cx="4955372" cy="4616648"/>
          </a:xfrm>
          <a:prstGeom prst="rect">
            <a:avLst/>
          </a:prstGeom>
        </p:spPr>
        <p:txBody>
          <a:bodyPr wrap="square">
            <a:spAutoFit/>
          </a:bodyPr>
          <a:lstStyle/>
          <a:p>
            <a:r>
              <a:rPr lang="ru-RU" sz="1400" dirty="0" smtClean="0"/>
              <a:t>Михаил </a:t>
            </a:r>
            <a:r>
              <a:rPr lang="ru-RU" sz="1400" dirty="0" err="1" smtClean="0"/>
              <a:t>Гиголашвили</a:t>
            </a:r>
            <a:r>
              <a:rPr lang="ru-RU" sz="1400" dirty="0" smtClean="0"/>
              <a:t> — автор романов “Толмач”, “Чёртово колесо” (шорт-лист и приз читательского голосования премии “Большая книга”), “Захват Московии” (шорт-лист премии “НОС”), “Тайный год” (“Русская премия”). В новом романе “Кока” узнаваемый молодой герой из “Чёртова колеса” продолжает свою психоделическую эпопею. Амстердам, Париж, Россия и — конечно же — Тбилиси. Везде — </a:t>
            </a:r>
            <a:r>
              <a:rPr lang="ru-RU" sz="1400" dirty="0" err="1" smtClean="0"/>
              <a:t>искусительная</a:t>
            </a:r>
            <a:r>
              <a:rPr lang="ru-RU" sz="1400" dirty="0" smtClean="0"/>
              <a:t> свобода… но от чего? Социальное и криминальное дно, нежнейшая ностальгия, непреодолимые соблазны и трагические случайности, острая сатира и евангельские мотивы соединяются в единое полотно, где Босх конкурирует с лирикой самой высокой пробы и сопровождает героя то в немецкий дурдом, то в российскую тюрьму. Я хотел бы быть только читателем, чтобы пережить всё это вместе с героями романа, не заплатив за билет на “чёртово колесо” своим здоровьем и жизнями друзей. Завидую вам.( Андрей Бледный). </a:t>
            </a:r>
            <a:r>
              <a:rPr lang="ru-RU" sz="1400" dirty="0" err="1" smtClean="0"/>
              <a:t>Гиголашвили</a:t>
            </a:r>
            <a:r>
              <a:rPr lang="ru-RU" sz="1400" dirty="0" smtClean="0"/>
              <a:t> написал свой самый острый и яркий текст. Зрелое мастерство и безупречный творческий расчёт. (Дмитрий </a:t>
            </a:r>
            <a:r>
              <a:rPr lang="ru-RU" sz="1400" dirty="0" err="1" smtClean="0"/>
              <a:t>Бавильский</a:t>
            </a:r>
            <a:r>
              <a:rPr lang="ru-RU" sz="1400" dirty="0" smtClean="0"/>
              <a:t>). Гротеск, как и положено в настоящей прозе, соседствует здесь с трагизмом, переплетаясь так тесно, что швов не видно.( Дина Рубина) </a:t>
            </a:r>
            <a:endParaRPr lang="ru-RU" sz="1400" dirty="0"/>
          </a:p>
        </p:txBody>
      </p:sp>
      <p:sp>
        <p:nvSpPr>
          <p:cNvPr id="4" name="Прямоугольник 3"/>
          <p:cNvSpPr/>
          <p:nvPr/>
        </p:nvSpPr>
        <p:spPr>
          <a:xfrm>
            <a:off x="4115614" y="185743"/>
            <a:ext cx="4572000" cy="1169551"/>
          </a:xfrm>
          <a:prstGeom prst="rect">
            <a:avLst/>
          </a:prstGeom>
        </p:spPr>
        <p:txBody>
          <a:bodyPr>
            <a:spAutoFit/>
          </a:bodyPr>
          <a:lstStyle/>
          <a:p>
            <a:endParaRPr lang="ru-RU" sz="1400" dirty="0"/>
          </a:p>
          <a:p>
            <a:r>
              <a:rPr lang="ru-RU" sz="1400" dirty="0"/>
              <a:t>    </a:t>
            </a:r>
            <a:r>
              <a:rPr lang="ru-RU" sz="1400" dirty="0" err="1"/>
              <a:t>Гиголашвили</a:t>
            </a:r>
            <a:r>
              <a:rPr lang="ru-RU" sz="1400" dirty="0"/>
              <a:t>, Михаил Георгиевич.</a:t>
            </a:r>
          </a:p>
          <a:p>
            <a:r>
              <a:rPr lang="ru-RU" sz="1400" dirty="0"/>
              <a:t>    Кока [Текст] : роман / Михаил </a:t>
            </a:r>
            <a:r>
              <a:rPr lang="ru-RU" sz="1400" dirty="0" err="1"/>
              <a:t>Гиголашвили</a:t>
            </a:r>
            <a:r>
              <a:rPr lang="ru-RU" sz="1400" dirty="0"/>
              <a:t>. - Москва : Редакция Елены Шубиной : АСТ, 2021. - 724, [1] с. - (Большая проза )</a:t>
            </a:r>
          </a:p>
        </p:txBody>
      </p:sp>
    </p:spTree>
    <p:extLst>
      <p:ext uri="{BB962C8B-B14F-4D97-AF65-F5344CB8AC3E}">
        <p14:creationId xmlns:p14="http://schemas.microsoft.com/office/powerpoint/2010/main" val="25731387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5077" y="692696"/>
            <a:ext cx="3639309" cy="5256584"/>
          </a:xfrm>
          <a:prstGeom prst="rect">
            <a:avLst/>
          </a:prstGeom>
        </p:spPr>
      </p:pic>
      <p:sp>
        <p:nvSpPr>
          <p:cNvPr id="3" name="Прямоугольник 2"/>
          <p:cNvSpPr/>
          <p:nvPr/>
        </p:nvSpPr>
        <p:spPr>
          <a:xfrm>
            <a:off x="4644008" y="2132856"/>
            <a:ext cx="3969932" cy="3323987"/>
          </a:xfrm>
          <a:prstGeom prst="rect">
            <a:avLst/>
          </a:prstGeom>
        </p:spPr>
        <p:txBody>
          <a:bodyPr wrap="square">
            <a:spAutoFit/>
          </a:bodyPr>
          <a:lstStyle/>
          <a:p>
            <a:r>
              <a:rPr lang="ru-RU" sz="1400" dirty="0"/>
              <a:t>В романе внимание фокусируется на методистах, чья довольно незаметная профессия, казалось бы, обрекает их на вечное забвение, чья участь — всегда оставаться в тени тех, кого они призваны сопровождать. Выбор «маленьких» людей» от образования случаен и неслучаен одновременно. В первую очередь он связан с обстоятельствами моей жизни, подарившей мне возможность узнать о занятиях методиста в уникальном месте под названием «Артек», где и возник замысел этой книги. Конечно, в определенном смысле в романе представлены условные методисты, условный Дворец творчества и даже условная Ялта. Но по существу там все настоящее</a:t>
            </a:r>
            <a:r>
              <a:rPr lang="ru-RU" sz="1400" dirty="0" smtClean="0"/>
              <a:t>.</a:t>
            </a:r>
            <a:endParaRPr lang="ru-RU" sz="1400" dirty="0"/>
          </a:p>
        </p:txBody>
      </p:sp>
      <p:sp>
        <p:nvSpPr>
          <p:cNvPr id="4" name="Прямоугольник 3"/>
          <p:cNvSpPr/>
          <p:nvPr/>
        </p:nvSpPr>
        <p:spPr>
          <a:xfrm>
            <a:off x="4499992" y="404664"/>
            <a:ext cx="4572000" cy="954107"/>
          </a:xfrm>
          <a:prstGeom prst="rect">
            <a:avLst/>
          </a:prstGeom>
        </p:spPr>
        <p:txBody>
          <a:bodyPr>
            <a:spAutoFit/>
          </a:bodyPr>
          <a:lstStyle/>
          <a:p>
            <a:endParaRPr lang="ru-RU" sz="1400" dirty="0"/>
          </a:p>
          <a:p>
            <a:r>
              <a:rPr lang="ru-RU" sz="1400" dirty="0"/>
              <a:t>    </a:t>
            </a:r>
            <a:r>
              <a:rPr lang="ru-RU" sz="1400" dirty="0" err="1"/>
              <a:t>Хилимов</a:t>
            </a:r>
            <a:r>
              <a:rPr lang="ru-RU" sz="1400" dirty="0"/>
              <a:t>, Юрий Викторович.</a:t>
            </a:r>
          </a:p>
          <a:p>
            <a:r>
              <a:rPr lang="ru-RU" sz="1400" dirty="0"/>
              <a:t>    </a:t>
            </a:r>
            <a:r>
              <a:rPr lang="ru-RU" sz="1400" dirty="0" err="1"/>
              <a:t>Методотдел</a:t>
            </a:r>
            <a:r>
              <a:rPr lang="ru-RU" sz="1400" dirty="0"/>
              <a:t> [Текст] : роман / Юрий </a:t>
            </a:r>
            <a:r>
              <a:rPr lang="ru-RU" sz="1400" dirty="0" err="1"/>
              <a:t>Хилимов</a:t>
            </a:r>
            <a:r>
              <a:rPr lang="ru-RU" sz="1400" dirty="0"/>
              <a:t>. - Москва : РИПОЛ классик, 2021. - 318, [1] с. </a:t>
            </a:r>
          </a:p>
        </p:txBody>
      </p:sp>
    </p:spTree>
    <p:extLst>
      <p:ext uri="{BB962C8B-B14F-4D97-AF65-F5344CB8AC3E}">
        <p14:creationId xmlns:p14="http://schemas.microsoft.com/office/powerpoint/2010/main" val="5172603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420" y="332656"/>
            <a:ext cx="3816424" cy="5776621"/>
          </a:xfrm>
          <a:prstGeom prst="rect">
            <a:avLst/>
          </a:prstGeom>
        </p:spPr>
      </p:pic>
      <p:sp>
        <p:nvSpPr>
          <p:cNvPr id="3" name="Прямоугольник 2"/>
          <p:cNvSpPr/>
          <p:nvPr/>
        </p:nvSpPr>
        <p:spPr>
          <a:xfrm>
            <a:off x="4604645" y="2348880"/>
            <a:ext cx="3923928" cy="2893100"/>
          </a:xfrm>
          <a:prstGeom prst="rect">
            <a:avLst/>
          </a:prstGeom>
        </p:spPr>
        <p:txBody>
          <a:bodyPr wrap="square">
            <a:spAutoFit/>
          </a:bodyPr>
          <a:lstStyle/>
          <a:p>
            <a:r>
              <a:rPr lang="ru-RU" sz="1400" dirty="0"/>
              <a:t>Автор книги — мама двоих детей, а также идеолог и учредитель детского музея науки "</a:t>
            </a:r>
            <a:r>
              <a:rPr lang="ru-RU" sz="1400" dirty="0" err="1"/>
              <a:t>ИнноПарк</a:t>
            </a:r>
            <a:r>
              <a:rPr lang="ru-RU" sz="1400" dirty="0"/>
              <a:t>". Это пространство, в котором всем правят дети, их любопытство, процесс познания и творчество. Последние 11 лет Светлана </a:t>
            </a:r>
            <a:r>
              <a:rPr lang="ru-RU" sz="1400" dirty="0" err="1"/>
              <a:t>Моторина</a:t>
            </a:r>
            <a:r>
              <a:rPr lang="ru-RU" sz="1400" dirty="0"/>
              <a:t> посвятила детям и не только своим. К сожалению, она на собственном опыте убедилась, что не весь взрослый мир настроен на тонкости детской души. В школе сын Светланы подвергся травле, с которой боролись всей семьей. И — победили! Этот </a:t>
            </a:r>
            <a:r>
              <a:rPr lang="ru-RU" sz="1400" dirty="0" err="1"/>
              <a:t>травматичный</a:t>
            </a:r>
            <a:r>
              <a:rPr lang="ru-RU" sz="1400" dirty="0"/>
              <a:t> опыт со счастливым концом </a:t>
            </a:r>
            <a:r>
              <a:rPr lang="ru-RU" sz="1400" dirty="0" err="1"/>
              <a:t>сподвиг</a:t>
            </a:r>
            <a:r>
              <a:rPr lang="ru-RU" sz="1400" dirty="0"/>
              <a:t> её на написание данной книги</a:t>
            </a:r>
            <a:r>
              <a:rPr lang="ru-RU" sz="1400" dirty="0" smtClean="0"/>
              <a:t>.</a:t>
            </a:r>
            <a:endParaRPr lang="ru-RU" sz="1400" dirty="0"/>
          </a:p>
        </p:txBody>
      </p:sp>
      <p:sp>
        <p:nvSpPr>
          <p:cNvPr id="4" name="Прямоугольник 3"/>
          <p:cNvSpPr/>
          <p:nvPr/>
        </p:nvSpPr>
        <p:spPr>
          <a:xfrm>
            <a:off x="4427984" y="548679"/>
            <a:ext cx="4572000" cy="1169551"/>
          </a:xfrm>
          <a:prstGeom prst="rect">
            <a:avLst/>
          </a:prstGeom>
        </p:spPr>
        <p:txBody>
          <a:bodyPr>
            <a:spAutoFit/>
          </a:bodyPr>
          <a:lstStyle/>
          <a:p>
            <a:r>
              <a:rPr lang="ru-RU" sz="1400" dirty="0"/>
              <a:t> </a:t>
            </a:r>
            <a:r>
              <a:rPr lang="ru-RU" sz="1400" dirty="0" err="1"/>
              <a:t>Моторина</a:t>
            </a:r>
            <a:r>
              <a:rPr lang="ru-RU" sz="1400" dirty="0"/>
              <a:t>, Светлана Владимировна.</a:t>
            </a:r>
          </a:p>
          <a:p>
            <a:r>
              <a:rPr lang="ru-RU" sz="1400" dirty="0"/>
              <a:t>    Травля: со взрослыми согласовано [Текст] : 40 реальных историй школьной травли / Светлана </a:t>
            </a:r>
            <a:r>
              <a:rPr lang="ru-RU" sz="1400" dirty="0" err="1"/>
              <a:t>Моторина</a:t>
            </a:r>
            <a:r>
              <a:rPr lang="ru-RU" sz="1400" dirty="0"/>
              <a:t>. - Москва : </a:t>
            </a:r>
            <a:r>
              <a:rPr lang="ru-RU" sz="1400" dirty="0" err="1"/>
              <a:t>Эксмо</a:t>
            </a:r>
            <a:r>
              <a:rPr lang="ru-RU" sz="1400" dirty="0"/>
              <a:t>, 2021. - 316 с. - </a:t>
            </a:r>
            <a:r>
              <a:rPr lang="ru-RU" sz="1400" dirty="0" err="1"/>
              <a:t>Библиогр</a:t>
            </a:r>
            <a:r>
              <a:rPr lang="ru-RU" sz="1400" dirty="0"/>
              <a:t>.: с. 316.</a:t>
            </a:r>
          </a:p>
        </p:txBody>
      </p:sp>
    </p:spTree>
    <p:extLst>
      <p:ext uri="{BB962C8B-B14F-4D97-AF65-F5344CB8AC3E}">
        <p14:creationId xmlns:p14="http://schemas.microsoft.com/office/powerpoint/2010/main" val="33712074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92696"/>
            <a:ext cx="3457638" cy="5256584"/>
          </a:xfrm>
          <a:prstGeom prst="rect">
            <a:avLst/>
          </a:prstGeom>
        </p:spPr>
      </p:pic>
      <p:sp>
        <p:nvSpPr>
          <p:cNvPr id="3" name="Прямоугольник 2"/>
          <p:cNvSpPr/>
          <p:nvPr/>
        </p:nvSpPr>
        <p:spPr>
          <a:xfrm>
            <a:off x="4716016" y="1916832"/>
            <a:ext cx="3720193" cy="3539430"/>
          </a:xfrm>
          <a:prstGeom prst="rect">
            <a:avLst/>
          </a:prstGeom>
        </p:spPr>
        <p:txBody>
          <a:bodyPr wrap="square">
            <a:spAutoFit/>
          </a:bodyPr>
          <a:lstStyle/>
          <a:p>
            <a:r>
              <a:rPr lang="ru-RU" sz="1400" dirty="0"/>
              <a:t>Добро пожаловать в замок загадок! Здесь вас ожидают головоломки, шифры и непростые задачки, над которыми придётся поломать голову. Таинственный хозяин собрал юную группу исследователей: двенадцатилетнего мальчика, девятилетнюю девочку, которые обожают решать логические задачи, молодого студента университета, очаровательную старушку, бывшего </a:t>
            </a:r>
            <a:r>
              <a:rPr lang="ru-RU" sz="1400" dirty="0" err="1"/>
              <a:t>спецагента</a:t>
            </a:r>
            <a:r>
              <a:rPr lang="ru-RU" sz="1400" dirty="0"/>
              <a:t> и известного журналиста. В сопровождении дворецкого команде предстоит осмотреть двести комнат замка. За каждой дверью таится загадка, решение которой будет вести к разгадке таинственной личности хозяина. А вас пригласили? Сможете ли вы доказать, кто тут умнее всех?    </a:t>
            </a:r>
          </a:p>
        </p:txBody>
      </p:sp>
      <p:sp>
        <p:nvSpPr>
          <p:cNvPr id="4" name="Прямоугольник 3"/>
          <p:cNvSpPr/>
          <p:nvPr/>
        </p:nvSpPr>
        <p:spPr>
          <a:xfrm>
            <a:off x="4499992" y="404664"/>
            <a:ext cx="4139952" cy="1384995"/>
          </a:xfrm>
          <a:prstGeom prst="rect">
            <a:avLst/>
          </a:prstGeom>
        </p:spPr>
        <p:txBody>
          <a:bodyPr wrap="square">
            <a:spAutoFit/>
          </a:bodyPr>
          <a:lstStyle/>
          <a:p>
            <a:endParaRPr lang="ru-RU" sz="1400" dirty="0"/>
          </a:p>
          <a:p>
            <a:r>
              <a:rPr lang="ru-RU" sz="1400" dirty="0"/>
              <a:t>    </a:t>
            </a:r>
            <a:r>
              <a:rPr lang="ru-RU" sz="1400" dirty="0" err="1"/>
              <a:t>Сайалэро</a:t>
            </a:r>
            <a:r>
              <a:rPr lang="ru-RU" sz="1400" dirty="0"/>
              <a:t>, </a:t>
            </a:r>
            <a:r>
              <a:rPr lang="ru-RU" sz="1400" dirty="0" err="1"/>
              <a:t>Мириам</a:t>
            </a:r>
            <a:r>
              <a:rPr lang="ru-RU" sz="1400" dirty="0"/>
              <a:t>.</a:t>
            </a:r>
          </a:p>
          <a:p>
            <a:r>
              <a:rPr lang="ru-RU" sz="1400" dirty="0"/>
              <a:t>    Замок загадок [Текст] : издания для досуга / </a:t>
            </a:r>
            <a:r>
              <a:rPr lang="ru-RU" sz="1400" dirty="0" err="1"/>
              <a:t>Мириам</a:t>
            </a:r>
            <a:r>
              <a:rPr lang="ru-RU" sz="1400" dirty="0"/>
              <a:t> </a:t>
            </a:r>
            <a:r>
              <a:rPr lang="ru-RU" sz="1400" dirty="0" err="1"/>
              <a:t>Сайалэро</a:t>
            </a:r>
            <a:r>
              <a:rPr lang="ru-RU" sz="1400" dirty="0"/>
              <a:t> ; перевод с испанского А. Школьник. - Москва : АСТ, 2021. - 191, [1] с. : ил. - (Ты - сыщик). </a:t>
            </a:r>
          </a:p>
        </p:txBody>
      </p:sp>
    </p:spTree>
    <p:extLst>
      <p:ext uri="{BB962C8B-B14F-4D97-AF65-F5344CB8AC3E}">
        <p14:creationId xmlns:p14="http://schemas.microsoft.com/office/powerpoint/2010/main" val="2104108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32311" y="2204864"/>
            <a:ext cx="4283968" cy="3539430"/>
          </a:xfrm>
          <a:prstGeom prst="rect">
            <a:avLst/>
          </a:prstGeom>
        </p:spPr>
        <p:txBody>
          <a:bodyPr wrap="square">
            <a:spAutoFit/>
          </a:bodyPr>
          <a:lstStyle/>
          <a:p>
            <a:r>
              <a:rPr lang="ru-RU" sz="1400" dirty="0"/>
              <a:t>Семья </a:t>
            </a:r>
            <a:r>
              <a:rPr lang="ru-RU" sz="1400" dirty="0" err="1"/>
              <a:t>Корделии</a:t>
            </a:r>
            <a:r>
              <a:rPr lang="ru-RU" sz="1400" dirty="0"/>
              <a:t> из очень древнего рода волшебников-шляпников, которые умеют вплетать чары в каждую шляпу. В мире </a:t>
            </a:r>
            <a:r>
              <a:rPr lang="ru-RU" sz="1400" dirty="0" err="1"/>
              <a:t>Корделии</a:t>
            </a:r>
            <a:r>
              <a:rPr lang="ru-RU" sz="1400" dirty="0"/>
              <a:t> создание шляп, плащей, часов, ботинок и перчаток из волшебных ингредиентов - это редкий и древний дар, которым владеет только несколько семей. И когда отец </a:t>
            </a:r>
            <a:r>
              <a:rPr lang="ru-RU" sz="1400" dirty="0" err="1"/>
              <a:t>Корделии</a:t>
            </a:r>
            <a:r>
              <a:rPr lang="ru-RU" sz="1400" dirty="0"/>
              <a:t>, Просперо, теряется где-то в море на своём корабле "Весёлая шляпа" во время миссии по сбору магических ингредиентов, девочка полна решимости найти его. Британская актриса </a:t>
            </a:r>
            <a:r>
              <a:rPr lang="ru-RU" sz="1400" dirty="0" err="1"/>
              <a:t>Тамзин</a:t>
            </a:r>
            <a:r>
              <a:rPr lang="ru-RU" sz="1400" dirty="0"/>
              <a:t> </a:t>
            </a:r>
            <a:r>
              <a:rPr lang="ru-RU" sz="1400" dirty="0" err="1"/>
              <a:t>Мерчант</a:t>
            </a:r>
            <a:r>
              <a:rPr lang="ru-RU" sz="1400" dirty="0"/>
              <a:t> известна на весь мир благодаря своим ролям в "Гордости и предубеждении", "Тюдорах", "Джейн Эйр" и "</a:t>
            </a:r>
            <a:r>
              <a:rPr lang="ru-RU" sz="1400" dirty="0" err="1"/>
              <a:t>Салем</a:t>
            </a:r>
            <a:r>
              <a:rPr lang="ru-RU" sz="1400" dirty="0"/>
              <a:t>". Она пишет сценарии и снимает короткометражные фильмы. "Шляпники" - это первая книга цикла, открывающая новый магический </a:t>
            </a:r>
            <a:r>
              <a:rPr lang="ru-RU" sz="1400" dirty="0" smtClean="0"/>
              <a:t>мир.</a:t>
            </a:r>
            <a:endParaRPr lang="ru-RU" sz="1400"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76672"/>
            <a:ext cx="3835711" cy="5802979"/>
          </a:xfrm>
          <a:prstGeom prst="rect">
            <a:avLst/>
          </a:prstGeom>
        </p:spPr>
      </p:pic>
      <p:sp>
        <p:nvSpPr>
          <p:cNvPr id="3" name="Прямоугольник 2"/>
          <p:cNvSpPr/>
          <p:nvPr/>
        </p:nvSpPr>
        <p:spPr>
          <a:xfrm>
            <a:off x="4332311" y="341580"/>
            <a:ext cx="4427984" cy="1384995"/>
          </a:xfrm>
          <a:prstGeom prst="rect">
            <a:avLst/>
          </a:prstGeom>
        </p:spPr>
        <p:txBody>
          <a:bodyPr wrap="square">
            <a:spAutoFit/>
          </a:bodyPr>
          <a:lstStyle/>
          <a:p>
            <a:r>
              <a:rPr lang="ru-RU" sz="1400" dirty="0"/>
              <a:t> </a:t>
            </a:r>
            <a:r>
              <a:rPr lang="ru-RU" sz="1400" dirty="0" err="1"/>
              <a:t>Мерчант</a:t>
            </a:r>
            <a:r>
              <a:rPr lang="ru-RU" sz="1400" dirty="0"/>
              <a:t>, </a:t>
            </a:r>
            <a:r>
              <a:rPr lang="ru-RU" sz="1400" dirty="0" err="1"/>
              <a:t>Тамзин</a:t>
            </a:r>
            <a:r>
              <a:rPr lang="ru-RU" sz="1400" dirty="0"/>
              <a:t>.</a:t>
            </a:r>
          </a:p>
          <a:p>
            <a:r>
              <a:rPr lang="ru-RU" sz="1400" dirty="0"/>
              <a:t>    Шляпники [Текст] : художественная лит-</a:t>
            </a:r>
            <a:r>
              <a:rPr lang="ru-RU" sz="1400" dirty="0" err="1"/>
              <a:t>ра</a:t>
            </a:r>
            <a:r>
              <a:rPr lang="ru-RU" sz="1400" dirty="0"/>
              <a:t> / </a:t>
            </a:r>
            <a:r>
              <a:rPr lang="ru-RU" sz="1400" dirty="0" err="1"/>
              <a:t>Танзин</a:t>
            </a:r>
            <a:r>
              <a:rPr lang="ru-RU" sz="1400" dirty="0"/>
              <a:t> </a:t>
            </a:r>
            <a:r>
              <a:rPr lang="ru-RU" sz="1400" dirty="0" err="1"/>
              <a:t>Мерчант</a:t>
            </a:r>
            <a:r>
              <a:rPr lang="ru-RU" sz="1400" dirty="0"/>
              <a:t> ; перевод с английского Е. </a:t>
            </a:r>
            <a:r>
              <a:rPr lang="ru-RU" sz="1400" dirty="0" err="1"/>
              <a:t>Зиганшиной</a:t>
            </a:r>
            <a:r>
              <a:rPr lang="ru-RU" sz="1400" dirty="0"/>
              <a:t> ; иллюстрации </a:t>
            </a:r>
            <a:r>
              <a:rPr lang="ru-RU" sz="1400" dirty="0" err="1"/>
              <a:t>Паолы</a:t>
            </a:r>
            <a:r>
              <a:rPr lang="ru-RU" sz="1400" dirty="0"/>
              <a:t> </a:t>
            </a:r>
            <a:r>
              <a:rPr lang="ru-RU" sz="1400" dirty="0" err="1"/>
              <a:t>Эскобар</a:t>
            </a:r>
            <a:r>
              <a:rPr lang="ru-RU" sz="1400" dirty="0"/>
              <a:t>. - Москва : Книги Вилли Винки : АСТ, 2021. - 369, [9] с. : ил. - (Магические истории). </a:t>
            </a:r>
          </a:p>
        </p:txBody>
      </p:sp>
    </p:spTree>
    <p:extLst>
      <p:ext uri="{BB962C8B-B14F-4D97-AF65-F5344CB8AC3E}">
        <p14:creationId xmlns:p14="http://schemas.microsoft.com/office/powerpoint/2010/main" val="21255113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485969"/>
            <a:ext cx="3639148" cy="5760640"/>
          </a:xfrm>
          <a:prstGeom prst="rect">
            <a:avLst/>
          </a:prstGeom>
        </p:spPr>
      </p:pic>
      <p:sp>
        <p:nvSpPr>
          <p:cNvPr id="3" name="Прямоугольник 2"/>
          <p:cNvSpPr/>
          <p:nvPr/>
        </p:nvSpPr>
        <p:spPr>
          <a:xfrm>
            <a:off x="4463503" y="2060848"/>
            <a:ext cx="4211960" cy="4185761"/>
          </a:xfrm>
          <a:prstGeom prst="rect">
            <a:avLst/>
          </a:prstGeom>
        </p:spPr>
        <p:txBody>
          <a:bodyPr wrap="square">
            <a:spAutoFit/>
          </a:bodyPr>
          <a:lstStyle/>
          <a:p>
            <a:r>
              <a:rPr lang="ru-RU" sz="1400" dirty="0" smtClean="0"/>
              <a:t>Серия Черный котенок – это лучшие детективы, написанные отечественными авторами для детей. В каждой книге вас ждет увлекательная веселая история с неожиданной развязкой. Наконец-то у Лёшки с Ромкой начались осенние каникулы! И брат с сестрой отправились в гости к Катьке в Воронеж. Её родители укатили на море, а это значит – полная свобода – делай, что хочешь! На следующий день в собачьем приюте ребята познакомились с парнем Данилой, и он им рассказал про чудесное озеро недалеко от города. Ромка даже прихватил с собой фотоаппарат. Но фотографии ему сделать так и не удалось, потому что сначала их отвлекли, а на следующий день по дороге к озеру Катька упала с лошади и повредила ногу. А когда Ромка всё-таки отправился на озеро, чтобы сделать фотографии, его телефон оказался недоступен!.. Что же не так с этим озером? Как будто-то кто специально не пускает ребят к озеру!    </a:t>
            </a:r>
            <a:endParaRPr lang="ru-RU" sz="1400" dirty="0"/>
          </a:p>
        </p:txBody>
      </p:sp>
      <p:sp>
        <p:nvSpPr>
          <p:cNvPr id="4" name="Прямоугольник 3"/>
          <p:cNvSpPr/>
          <p:nvPr/>
        </p:nvSpPr>
        <p:spPr>
          <a:xfrm>
            <a:off x="4644007" y="188640"/>
            <a:ext cx="3998989" cy="1384995"/>
          </a:xfrm>
          <a:prstGeom prst="rect">
            <a:avLst/>
          </a:prstGeom>
        </p:spPr>
        <p:txBody>
          <a:bodyPr wrap="square">
            <a:spAutoFit/>
          </a:bodyPr>
          <a:lstStyle/>
          <a:p>
            <a:endParaRPr lang="ru-RU" sz="1400" dirty="0"/>
          </a:p>
          <a:p>
            <a:r>
              <a:rPr lang="ru-RU" sz="1400" dirty="0"/>
              <a:t>    Кузнецова, Наталия Александровна.</a:t>
            </a:r>
          </a:p>
          <a:p>
            <a:r>
              <a:rPr lang="ru-RU" sz="1400" dirty="0"/>
              <a:t>    Заколдованное озеро [Текст] : художественная лит-</a:t>
            </a:r>
            <a:r>
              <a:rPr lang="ru-RU" sz="1400" dirty="0" err="1"/>
              <a:t>ра</a:t>
            </a:r>
            <a:r>
              <a:rPr lang="ru-RU" sz="1400" dirty="0"/>
              <a:t> / Наталия Кузнецова. - Москва : </a:t>
            </a:r>
            <a:r>
              <a:rPr lang="ru-RU" sz="1400" dirty="0" err="1"/>
              <a:t>Эксмо</a:t>
            </a:r>
            <a:r>
              <a:rPr lang="ru-RU" sz="1400" dirty="0"/>
              <a:t>, 2020. - 188, [2] с. : ил. - (Черный котенок) (Детский детектив). </a:t>
            </a:r>
          </a:p>
        </p:txBody>
      </p:sp>
    </p:spTree>
    <p:extLst>
      <p:ext uri="{BB962C8B-B14F-4D97-AF65-F5344CB8AC3E}">
        <p14:creationId xmlns:p14="http://schemas.microsoft.com/office/powerpoint/2010/main" val="2486992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2503" y="764704"/>
            <a:ext cx="3388931" cy="5328592"/>
          </a:xfrm>
          <a:prstGeom prst="rect">
            <a:avLst/>
          </a:prstGeom>
        </p:spPr>
      </p:pic>
      <p:sp>
        <p:nvSpPr>
          <p:cNvPr id="5" name="Прямоугольник 4"/>
          <p:cNvSpPr/>
          <p:nvPr/>
        </p:nvSpPr>
        <p:spPr>
          <a:xfrm>
            <a:off x="4191605" y="2028025"/>
            <a:ext cx="4464496" cy="3970318"/>
          </a:xfrm>
          <a:prstGeom prst="rect">
            <a:avLst/>
          </a:prstGeom>
        </p:spPr>
        <p:txBody>
          <a:bodyPr wrap="square">
            <a:spAutoFit/>
          </a:bodyPr>
          <a:lstStyle/>
          <a:p>
            <a:r>
              <a:rPr lang="ru-RU" sz="1400" dirty="0" smtClean="0"/>
              <a:t>Давным-давно жрец бога морей похитил из храма два священных камня, которые были вставлены в глазницы статуи нимфы, одной из дочерей Посейдона. Оскорбленный бог проклял вора, а заодно и похищенные камни и постановил, что всякий, кто будет ими владеть, вскоре погибнет страшной смертью. Текст проклятия навеки был запечатлен внутри камней, и никто не мог прочитать его, ибо не знал того языка, на котором он был написан. Питерской домохозяйке Надежде Лебедевой эта история показалась бы надуманной и годной лишь для бульварного романа, если бы к ней в руки не попала сломанная серьга с одним из священных камней. С этого момента неприятности вокруг Надежды стали следовать одна за другой. Что это – вмешательство неведомых сил или банальная охота за драгоценностями? Надежда полна решимости разгадать очередную загадку, которую ей подбросила судьба</a:t>
            </a:r>
          </a:p>
        </p:txBody>
      </p:sp>
      <p:sp>
        <p:nvSpPr>
          <p:cNvPr id="2" name="Прямоугольник 1"/>
          <p:cNvSpPr/>
          <p:nvPr/>
        </p:nvSpPr>
        <p:spPr>
          <a:xfrm>
            <a:off x="4084101" y="668955"/>
            <a:ext cx="4572000" cy="738664"/>
          </a:xfrm>
          <a:prstGeom prst="rect">
            <a:avLst/>
          </a:prstGeom>
        </p:spPr>
        <p:txBody>
          <a:bodyPr>
            <a:spAutoFit/>
          </a:bodyPr>
          <a:lstStyle/>
          <a:p>
            <a:r>
              <a:rPr lang="ru-RU" sz="1400" dirty="0"/>
              <a:t> Александрова, Наталья.</a:t>
            </a:r>
          </a:p>
          <a:p>
            <a:r>
              <a:rPr lang="ru-RU" sz="1400" dirty="0"/>
              <a:t>    Очи наяды [Текст] : роман / Наталья Александрова. - Москва : АСТ, 2021. - 317, [1] с. - (Роковой артефакт). </a:t>
            </a:r>
          </a:p>
        </p:txBody>
      </p:sp>
    </p:spTree>
    <p:extLst>
      <p:ext uri="{BB962C8B-B14F-4D97-AF65-F5344CB8AC3E}">
        <p14:creationId xmlns:p14="http://schemas.microsoft.com/office/powerpoint/2010/main" val="16436168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1" y="764704"/>
            <a:ext cx="3478663" cy="5472608"/>
          </a:xfrm>
          <a:prstGeom prst="rect">
            <a:avLst/>
          </a:prstGeom>
        </p:spPr>
      </p:pic>
      <p:sp>
        <p:nvSpPr>
          <p:cNvPr id="3" name="Прямоугольник 2"/>
          <p:cNvSpPr/>
          <p:nvPr/>
        </p:nvSpPr>
        <p:spPr>
          <a:xfrm>
            <a:off x="4716016" y="2815746"/>
            <a:ext cx="3816424" cy="2677656"/>
          </a:xfrm>
          <a:prstGeom prst="rect">
            <a:avLst/>
          </a:prstGeom>
        </p:spPr>
        <p:txBody>
          <a:bodyPr wrap="square">
            <a:spAutoFit/>
          </a:bodyPr>
          <a:lstStyle/>
          <a:p>
            <a:r>
              <a:rPr lang="ru-RU" sz="1400" dirty="0"/>
              <a:t>Бедняжке Зое Редькиной никогда не везло! Ни в любви, ни в учёбе… А сегодня исчезла и единственная дорогая ей вещь – пианино, подаренное тёткой. Укатили его какие-то злоумышленники в неизвестном направлении. И где искать, как – совершенно непонятно. Арина </a:t>
            </a:r>
            <a:r>
              <a:rPr lang="ru-RU" sz="1400" dirty="0" err="1"/>
              <a:t>Балованцева</a:t>
            </a:r>
            <a:r>
              <a:rPr lang="ru-RU" sz="1400" dirty="0"/>
              <a:t>, подруга Зои, разрабатывала версию за версией. Антоша </a:t>
            </a:r>
            <a:r>
              <a:rPr lang="ru-RU" sz="1400" dirty="0" err="1"/>
              <a:t>Мыльченко</a:t>
            </a:r>
            <a:r>
              <a:rPr lang="ru-RU" sz="1400" dirty="0"/>
              <a:t>, который крутился в момент исчезновения инструмента в Зоином подъезде и мог быть свидетелем преступления, но тоже куда-то неожиданно пропал</a:t>
            </a:r>
            <a:r>
              <a:rPr lang="ru-RU" sz="1400" dirty="0" smtClean="0"/>
              <a:t>…</a:t>
            </a:r>
            <a:endParaRPr lang="ru-RU" sz="1400" dirty="0"/>
          </a:p>
        </p:txBody>
      </p:sp>
      <p:sp>
        <p:nvSpPr>
          <p:cNvPr id="4" name="Прямоугольник 3"/>
          <p:cNvSpPr/>
          <p:nvPr/>
        </p:nvSpPr>
        <p:spPr>
          <a:xfrm>
            <a:off x="4622373" y="816717"/>
            <a:ext cx="4003709" cy="1169551"/>
          </a:xfrm>
          <a:prstGeom prst="rect">
            <a:avLst/>
          </a:prstGeom>
        </p:spPr>
        <p:txBody>
          <a:bodyPr wrap="square">
            <a:spAutoFit/>
          </a:bodyPr>
          <a:lstStyle/>
          <a:p>
            <a:endParaRPr lang="ru-RU" sz="1400" dirty="0"/>
          </a:p>
          <a:p>
            <a:r>
              <a:rPr lang="ru-RU" sz="1400" dirty="0"/>
              <a:t>    Нестерина, Елена Вячеславовна.</a:t>
            </a:r>
          </a:p>
          <a:p>
            <a:r>
              <a:rPr lang="ru-RU" sz="1400" dirty="0"/>
              <a:t>    Угнанное пианино [Текст] : художественная лит-</a:t>
            </a:r>
            <a:r>
              <a:rPr lang="ru-RU" sz="1400" dirty="0" err="1"/>
              <a:t>ра</a:t>
            </a:r>
            <a:r>
              <a:rPr lang="ru-RU" sz="1400" dirty="0"/>
              <a:t> / Елена Нестерина. - Москва : </a:t>
            </a:r>
            <a:r>
              <a:rPr lang="ru-RU" sz="1400" dirty="0" err="1"/>
              <a:t>Эксмо</a:t>
            </a:r>
            <a:r>
              <a:rPr lang="ru-RU" sz="1400" dirty="0"/>
              <a:t>, 2020. - 188, [2] с. - (Черный котенок) (Детский детектив). -</a:t>
            </a:r>
          </a:p>
        </p:txBody>
      </p:sp>
    </p:spTree>
    <p:extLst>
      <p:ext uri="{BB962C8B-B14F-4D97-AF65-F5344CB8AC3E}">
        <p14:creationId xmlns:p14="http://schemas.microsoft.com/office/powerpoint/2010/main" val="40884601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4297" y="692696"/>
            <a:ext cx="3663647" cy="5472608"/>
          </a:xfrm>
          <a:prstGeom prst="rect">
            <a:avLst/>
          </a:prstGeom>
        </p:spPr>
      </p:pic>
      <p:sp>
        <p:nvSpPr>
          <p:cNvPr id="3" name="Прямоугольник 2"/>
          <p:cNvSpPr/>
          <p:nvPr/>
        </p:nvSpPr>
        <p:spPr>
          <a:xfrm>
            <a:off x="4499992" y="2492896"/>
            <a:ext cx="3707904" cy="3108543"/>
          </a:xfrm>
          <a:prstGeom prst="rect">
            <a:avLst/>
          </a:prstGeom>
        </p:spPr>
        <p:txBody>
          <a:bodyPr wrap="square">
            <a:spAutoFit/>
          </a:bodyPr>
          <a:lstStyle/>
          <a:p>
            <a:r>
              <a:rPr lang="ru-RU" sz="1400" dirty="0"/>
              <a:t>Новая история от автора бестселлеров </a:t>
            </a:r>
            <a:r>
              <a:rPr lang="ru-RU" sz="1400" dirty="0" err="1"/>
              <a:t>Amazon</a:t>
            </a:r>
            <a:r>
              <a:rPr lang="ru-RU" sz="1400" dirty="0"/>
              <a:t> и лауреата премии "Лучшая книга 2017"! В небольшой деревушке возле Нортумберленда невиданное происшествие: исчезла двенадцатилетняя </a:t>
            </a:r>
            <a:r>
              <a:rPr lang="ru-RU" sz="1400" dirty="0" err="1"/>
              <a:t>Тамми</a:t>
            </a:r>
            <a:r>
              <a:rPr lang="ru-RU" sz="1400" dirty="0"/>
              <a:t>. Только её брат-близнец </a:t>
            </a:r>
            <a:r>
              <a:rPr lang="ru-RU" sz="1400" dirty="0" err="1"/>
              <a:t>Итан</a:t>
            </a:r>
            <a:r>
              <a:rPr lang="ru-RU" sz="1400" dirty="0"/>
              <a:t> знает, где она находится. Этот секрет необходимо сохранить, иначе он рискует никогда больше не увидеть сестру. Но это не значит, что он собирается сдаваться. Вместе со своим другом </a:t>
            </a:r>
            <a:r>
              <a:rPr lang="ru-RU" sz="1400" dirty="0" err="1"/>
              <a:t>Игги</a:t>
            </a:r>
            <a:r>
              <a:rPr lang="ru-RU" sz="1400" dirty="0"/>
              <a:t> и загадочной </a:t>
            </a:r>
            <a:r>
              <a:rPr lang="ru-RU" sz="1400" dirty="0" err="1"/>
              <a:t>Эллиэнн</a:t>
            </a:r>
            <a:r>
              <a:rPr lang="ru-RU" sz="1400" dirty="0"/>
              <a:t> </a:t>
            </a:r>
            <a:r>
              <a:rPr lang="ru-RU" sz="1400" dirty="0" err="1"/>
              <a:t>Итан</a:t>
            </a:r>
            <a:r>
              <a:rPr lang="ru-RU" sz="1400" dirty="0"/>
              <a:t> отправляется на выручку </a:t>
            </a:r>
            <a:r>
              <a:rPr lang="ru-RU" sz="1400" dirty="0" err="1"/>
              <a:t>Тамми</a:t>
            </a:r>
            <a:r>
              <a:rPr lang="ru-RU" sz="1400" dirty="0"/>
              <a:t>. "Гость из космоса" - это история о нерушимой связи между братом и сестрой, дружбе и межзвёздных приключениях</a:t>
            </a:r>
            <a:r>
              <a:rPr lang="ru-RU" sz="1400" dirty="0" smtClean="0"/>
              <a:t>.</a:t>
            </a:r>
            <a:endParaRPr lang="ru-RU" sz="1400" dirty="0"/>
          </a:p>
        </p:txBody>
      </p:sp>
      <p:sp>
        <p:nvSpPr>
          <p:cNvPr id="4" name="Прямоугольник 3"/>
          <p:cNvSpPr/>
          <p:nvPr/>
        </p:nvSpPr>
        <p:spPr>
          <a:xfrm>
            <a:off x="4427984" y="692696"/>
            <a:ext cx="4572000" cy="1169551"/>
          </a:xfrm>
          <a:prstGeom prst="rect">
            <a:avLst/>
          </a:prstGeom>
        </p:spPr>
        <p:txBody>
          <a:bodyPr>
            <a:spAutoFit/>
          </a:bodyPr>
          <a:lstStyle/>
          <a:p>
            <a:r>
              <a:rPr lang="ru-RU" sz="1400" dirty="0"/>
              <a:t> </a:t>
            </a:r>
            <a:r>
              <a:rPr lang="ru-RU" sz="1400" dirty="0" err="1"/>
              <a:t>Уэлфорд</a:t>
            </a:r>
            <a:r>
              <a:rPr lang="ru-RU" sz="1400" dirty="0"/>
              <a:t>, Росс.</a:t>
            </a:r>
          </a:p>
          <a:p>
            <a:r>
              <a:rPr lang="ru-RU" sz="1400" dirty="0"/>
              <a:t>    Гость из космоса [Текст] : художественная лит-</a:t>
            </a:r>
            <a:r>
              <a:rPr lang="ru-RU" sz="1400" dirty="0" err="1"/>
              <a:t>ра</a:t>
            </a:r>
            <a:r>
              <a:rPr lang="ru-RU" sz="1400" dirty="0"/>
              <a:t> / Росс </a:t>
            </a:r>
            <a:r>
              <a:rPr lang="ru-RU" sz="1400" dirty="0" err="1"/>
              <a:t>Уэлфорд</a:t>
            </a:r>
            <a:r>
              <a:rPr lang="ru-RU" sz="1400" dirty="0"/>
              <a:t> ; перевод с английского Е. </a:t>
            </a:r>
            <a:r>
              <a:rPr lang="ru-RU" sz="1400" dirty="0" err="1"/>
              <a:t>Зиганшиной</a:t>
            </a:r>
            <a:r>
              <a:rPr lang="ru-RU" sz="1400" dirty="0"/>
              <a:t>. - Москва : </a:t>
            </a:r>
            <a:r>
              <a:rPr lang="ru-RU" sz="1400" dirty="0" err="1"/>
              <a:t>WBooks</a:t>
            </a:r>
            <a:r>
              <a:rPr lang="ru-RU" sz="1400" dirty="0"/>
              <a:t>! : АСТ, 2021. - 394, [3] с. - (Бестселлеры мировой фантастики для детей).</a:t>
            </a:r>
          </a:p>
        </p:txBody>
      </p:sp>
    </p:spTree>
    <p:extLst>
      <p:ext uri="{BB962C8B-B14F-4D97-AF65-F5344CB8AC3E}">
        <p14:creationId xmlns:p14="http://schemas.microsoft.com/office/powerpoint/2010/main" val="21443069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5" y="692696"/>
            <a:ext cx="3541249" cy="5256584"/>
          </a:xfrm>
          <a:prstGeom prst="rect">
            <a:avLst/>
          </a:prstGeom>
        </p:spPr>
      </p:pic>
      <p:sp>
        <p:nvSpPr>
          <p:cNvPr id="3" name="Прямоугольник 2"/>
          <p:cNvSpPr/>
          <p:nvPr/>
        </p:nvSpPr>
        <p:spPr>
          <a:xfrm>
            <a:off x="4427984" y="2636912"/>
            <a:ext cx="4060692" cy="2677656"/>
          </a:xfrm>
          <a:prstGeom prst="rect">
            <a:avLst/>
          </a:prstGeom>
        </p:spPr>
        <p:txBody>
          <a:bodyPr wrap="square">
            <a:spAutoFit/>
          </a:bodyPr>
          <a:lstStyle/>
          <a:p>
            <a:r>
              <a:rPr lang="ru-RU" sz="1400" dirty="0" smtClean="0"/>
              <a:t>Действие происходит в счастливой и веселой семье Томпсонов. После покупки старинного английского замка в их жизни начались приключения. Младшая дочь Стефания, главная "сыщица", использует все знания, почерпнутые из книг о Шерлоке Холмсе, чтобы организовать поисковый отряд и распутать клубок таинственных событий, с которым не под силу было справиться даже детективам. Книга учит дружить, заботиться о членах своей семьи, быть отважным и не бояться мечтать. Будет интересна детям. Подойдет для семейного чтения с родителями.   </a:t>
            </a:r>
            <a:endParaRPr lang="ru-RU" sz="1400" dirty="0"/>
          </a:p>
        </p:txBody>
      </p:sp>
      <p:sp>
        <p:nvSpPr>
          <p:cNvPr id="4" name="Прямоугольник 3"/>
          <p:cNvSpPr/>
          <p:nvPr/>
        </p:nvSpPr>
        <p:spPr>
          <a:xfrm>
            <a:off x="4172330" y="404664"/>
            <a:ext cx="4572000" cy="1384995"/>
          </a:xfrm>
          <a:prstGeom prst="rect">
            <a:avLst/>
          </a:prstGeom>
        </p:spPr>
        <p:txBody>
          <a:bodyPr>
            <a:spAutoFit/>
          </a:bodyPr>
          <a:lstStyle/>
          <a:p>
            <a:endParaRPr lang="ru-RU" sz="1400" dirty="0"/>
          </a:p>
          <a:p>
            <a:r>
              <a:rPr lang="ru-RU" sz="1400" dirty="0"/>
              <a:t>    </a:t>
            </a:r>
            <a:r>
              <a:rPr lang="ru-RU" sz="1400" dirty="0" err="1"/>
              <a:t>Духина</a:t>
            </a:r>
            <a:r>
              <a:rPr lang="ru-RU" sz="1400" dirty="0"/>
              <a:t>, Екатерина.</a:t>
            </a:r>
          </a:p>
          <a:p>
            <a:r>
              <a:rPr lang="ru-RU" sz="1400" dirty="0"/>
              <a:t>    Тайна Английского замка [Текст] : художественная лит-</a:t>
            </a:r>
            <a:r>
              <a:rPr lang="ru-RU" sz="1400" dirty="0" err="1"/>
              <a:t>ра</a:t>
            </a:r>
            <a:r>
              <a:rPr lang="ru-RU" sz="1400" dirty="0"/>
              <a:t>. Ч. 1. Замок / Екатерина и Сергей </a:t>
            </a:r>
            <a:r>
              <a:rPr lang="ru-RU" sz="1400" dirty="0" err="1"/>
              <a:t>Духины</a:t>
            </a:r>
            <a:r>
              <a:rPr lang="ru-RU" sz="1400" dirty="0"/>
              <a:t> ; художник Александр Соловьев. - Москва : </a:t>
            </a:r>
            <a:r>
              <a:rPr lang="ru-RU" sz="1400" dirty="0" err="1"/>
              <a:t>Эксмо</a:t>
            </a:r>
            <a:r>
              <a:rPr lang="ru-RU" sz="1400" dirty="0"/>
              <a:t>, 2021. - 343 с. : </a:t>
            </a:r>
            <a:r>
              <a:rPr lang="ru-RU" sz="1400" dirty="0" err="1"/>
              <a:t>цв</a:t>
            </a:r>
            <a:r>
              <a:rPr lang="ru-RU" sz="1400" dirty="0"/>
              <a:t>. ил. -</a:t>
            </a:r>
          </a:p>
        </p:txBody>
      </p:sp>
    </p:spTree>
    <p:extLst>
      <p:ext uri="{BB962C8B-B14F-4D97-AF65-F5344CB8AC3E}">
        <p14:creationId xmlns:p14="http://schemas.microsoft.com/office/powerpoint/2010/main" val="30266528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2182" y="720475"/>
            <a:ext cx="3384376" cy="5197911"/>
          </a:xfrm>
          <a:prstGeom prst="rect">
            <a:avLst/>
          </a:prstGeom>
        </p:spPr>
      </p:pic>
      <p:sp>
        <p:nvSpPr>
          <p:cNvPr id="3" name="Прямоугольник 2"/>
          <p:cNvSpPr/>
          <p:nvPr/>
        </p:nvSpPr>
        <p:spPr>
          <a:xfrm>
            <a:off x="4139952" y="2204864"/>
            <a:ext cx="4267123" cy="3539430"/>
          </a:xfrm>
          <a:prstGeom prst="rect">
            <a:avLst/>
          </a:prstGeom>
        </p:spPr>
        <p:txBody>
          <a:bodyPr wrap="square">
            <a:spAutoFit/>
          </a:bodyPr>
          <a:lstStyle/>
          <a:p>
            <a:r>
              <a:rPr lang="ru-RU" sz="1400" dirty="0" smtClean="0"/>
              <a:t>Авторы книги, Сергей и Екатерина </a:t>
            </a:r>
            <a:r>
              <a:rPr lang="ru-RU" sz="1400" dirty="0" err="1" smtClean="0"/>
              <a:t>Духины</a:t>
            </a:r>
            <a:r>
              <a:rPr lang="ru-RU" sz="1400" dirty="0" smtClean="0"/>
              <a:t>, объединили единой сюжетной линией множество разрозненных сказочных историй и рассказов. Действие происходит в счастливой и веселой семье Томпсонов. После покупки старинного английского замка в их жизни начались приключения. Младшая дочь Стефания, главная "сыщица", использует все знания, почерпнутые из книг о Шерлоке Холмсе, чтобы организовать поисковый отряд и распутать клубок таинственных событий, с которым не под силу было справиться даже детективам. Книга учит дружить, заботиться о членах своей семьи, быть отважным и не бояться мечтать. Будет интересна детям. Подойдет для семейного чтения с родителями.</a:t>
            </a:r>
          </a:p>
          <a:p>
            <a:endParaRPr lang="ru-RU" sz="1400" dirty="0"/>
          </a:p>
        </p:txBody>
      </p:sp>
      <p:sp>
        <p:nvSpPr>
          <p:cNvPr id="4" name="Прямоугольник 3"/>
          <p:cNvSpPr/>
          <p:nvPr/>
        </p:nvSpPr>
        <p:spPr>
          <a:xfrm>
            <a:off x="4115652" y="692696"/>
            <a:ext cx="4572000" cy="1169551"/>
          </a:xfrm>
          <a:prstGeom prst="rect">
            <a:avLst/>
          </a:prstGeom>
        </p:spPr>
        <p:txBody>
          <a:bodyPr>
            <a:spAutoFit/>
          </a:bodyPr>
          <a:lstStyle/>
          <a:p>
            <a:r>
              <a:rPr lang="ru-RU" sz="1400" dirty="0"/>
              <a:t> </a:t>
            </a:r>
            <a:r>
              <a:rPr lang="ru-RU" sz="1400" dirty="0" err="1"/>
              <a:t>Духина</a:t>
            </a:r>
            <a:r>
              <a:rPr lang="ru-RU" sz="1400" dirty="0"/>
              <a:t>, Екатерина.</a:t>
            </a:r>
          </a:p>
          <a:p>
            <a:r>
              <a:rPr lang="ru-RU" sz="1400" dirty="0"/>
              <a:t>    Тайна Английского замка [Текст] : художественная лит-</a:t>
            </a:r>
            <a:r>
              <a:rPr lang="ru-RU" sz="1400" dirty="0" err="1"/>
              <a:t>ра</a:t>
            </a:r>
            <a:r>
              <a:rPr lang="ru-RU" sz="1400" dirty="0"/>
              <a:t>. Ч. 2. Подземелье / Екатерина и Сергей </a:t>
            </a:r>
            <a:r>
              <a:rPr lang="ru-RU" sz="1400" dirty="0" err="1"/>
              <a:t>Духины</a:t>
            </a:r>
            <a:r>
              <a:rPr lang="ru-RU" sz="1400" dirty="0"/>
              <a:t> ; художник Александр Соловьев. - Москва : </a:t>
            </a:r>
            <a:r>
              <a:rPr lang="ru-RU" sz="1400" dirty="0" err="1"/>
              <a:t>Эксмо</a:t>
            </a:r>
            <a:r>
              <a:rPr lang="ru-RU" sz="1400" dirty="0"/>
              <a:t>, 2021. - 183 с. : </a:t>
            </a:r>
            <a:r>
              <a:rPr lang="ru-RU" sz="1400" dirty="0" err="1"/>
              <a:t>цв</a:t>
            </a:r>
            <a:r>
              <a:rPr lang="ru-RU" sz="1400" dirty="0"/>
              <a:t>. ил. </a:t>
            </a:r>
          </a:p>
        </p:txBody>
      </p:sp>
    </p:spTree>
    <p:extLst>
      <p:ext uri="{BB962C8B-B14F-4D97-AF65-F5344CB8AC3E}">
        <p14:creationId xmlns:p14="http://schemas.microsoft.com/office/powerpoint/2010/main" val="57345249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3861" y="620688"/>
            <a:ext cx="3280816" cy="5182798"/>
          </a:xfrm>
          <a:prstGeom prst="rect">
            <a:avLst/>
          </a:prstGeom>
        </p:spPr>
      </p:pic>
      <p:sp>
        <p:nvSpPr>
          <p:cNvPr id="3" name="Прямоугольник 2"/>
          <p:cNvSpPr/>
          <p:nvPr/>
        </p:nvSpPr>
        <p:spPr>
          <a:xfrm>
            <a:off x="4067944" y="1983267"/>
            <a:ext cx="4608512" cy="3970318"/>
          </a:xfrm>
          <a:prstGeom prst="rect">
            <a:avLst/>
          </a:prstGeom>
        </p:spPr>
        <p:txBody>
          <a:bodyPr wrap="square">
            <a:spAutoFit/>
          </a:bodyPr>
          <a:lstStyle/>
          <a:p>
            <a:r>
              <a:rPr lang="ru-RU" sz="1400" dirty="0" smtClean="0"/>
              <a:t>В двух разных вселенных </a:t>
            </a:r>
            <a:r>
              <a:rPr lang="ru-RU" sz="1400" dirty="0" err="1" smtClean="0"/>
              <a:t>Мультиверса</a:t>
            </a:r>
            <a:r>
              <a:rPr lang="ru-RU" sz="1400" dirty="0" smtClean="0"/>
              <a:t> происходят драматические события, которые самым неожиданным образом оказываются связаны. Их участники — Иван Ломакин, Руслан Горюнов, их товарищи по оружию и коллеги: космопроходцы, </a:t>
            </a:r>
            <a:r>
              <a:rPr lang="ru-RU" sz="1400" dirty="0" err="1" smtClean="0"/>
              <a:t>безопасники</a:t>
            </a:r>
            <a:r>
              <a:rPr lang="ru-RU" sz="1400" dirty="0" smtClean="0"/>
              <a:t>, разведчики, – в который раз поставлены на грань выживания. Их противники преследуют одну цель – ликвидировать человечество как глобальную помеху достижения своих интересов, освободить Солнечную систему для новой экспансии, не пустить неугомонных разумных в дальний космос с его тайнами и возможностями. Но так ли непреодолимы законы физики и границы миров, когда требуется протянуть руку помощи? Так ли разделен </a:t>
            </a:r>
            <a:r>
              <a:rPr lang="ru-RU" sz="1400" dirty="0" err="1" smtClean="0"/>
              <a:t>Мультиверс</a:t>
            </a:r>
            <a:r>
              <a:rPr lang="ru-RU" sz="1400" dirty="0" smtClean="0"/>
              <a:t>, если необходимо объединить силы? Так ли далеки обитатели разных Вселенных </a:t>
            </a:r>
            <a:r>
              <a:rPr lang="ru-RU" sz="1400" dirty="0" err="1" smtClean="0"/>
              <a:t>Мультиверса</a:t>
            </a:r>
            <a:r>
              <a:rPr lang="ru-RU" sz="1400" dirty="0" smtClean="0"/>
              <a:t>, объединённых душевными  истинно человеческими качествами: доброта, справедливость, жертвование ради друга и любовь      </a:t>
            </a:r>
            <a:endParaRPr lang="ru-RU" sz="1400" dirty="0"/>
          </a:p>
        </p:txBody>
      </p:sp>
      <p:sp>
        <p:nvSpPr>
          <p:cNvPr id="4" name="Прямоугольник 3"/>
          <p:cNvSpPr/>
          <p:nvPr/>
        </p:nvSpPr>
        <p:spPr>
          <a:xfrm>
            <a:off x="4211960" y="404664"/>
            <a:ext cx="4572000" cy="1169551"/>
          </a:xfrm>
          <a:prstGeom prst="rect">
            <a:avLst/>
          </a:prstGeom>
        </p:spPr>
        <p:txBody>
          <a:bodyPr>
            <a:spAutoFit/>
          </a:bodyPr>
          <a:lstStyle/>
          <a:p>
            <a:endParaRPr lang="ru-RU" sz="1400" dirty="0"/>
          </a:p>
          <a:p>
            <a:r>
              <a:rPr lang="ru-RU" sz="1400" dirty="0"/>
              <a:t>    Головачев, Василий Васильевич.</a:t>
            </a:r>
          </a:p>
          <a:p>
            <a:r>
              <a:rPr lang="ru-RU" sz="1400" dirty="0"/>
              <a:t>    </a:t>
            </a:r>
            <a:r>
              <a:rPr lang="ru-RU" sz="1400" dirty="0" err="1"/>
              <a:t>Мультиверс</a:t>
            </a:r>
            <a:r>
              <a:rPr lang="ru-RU" sz="1400" dirty="0"/>
              <a:t> [Текст] : художественная лит-</a:t>
            </a:r>
            <a:r>
              <a:rPr lang="ru-RU" sz="1400" dirty="0" err="1"/>
              <a:t>ра</a:t>
            </a:r>
            <a:r>
              <a:rPr lang="ru-RU" sz="1400" dirty="0"/>
              <a:t> / Василий Головачёв. - Москва : </a:t>
            </a:r>
            <a:r>
              <a:rPr lang="ru-RU" sz="1400" dirty="0" err="1"/>
              <a:t>Эксмо</a:t>
            </a:r>
            <a:r>
              <a:rPr lang="ru-RU" sz="1400" dirty="0"/>
              <a:t>, 2021. - 314, [2] с. - (Абсолютное оружие). -</a:t>
            </a:r>
          </a:p>
        </p:txBody>
      </p:sp>
    </p:spTree>
    <p:extLst>
      <p:ext uri="{BB962C8B-B14F-4D97-AF65-F5344CB8AC3E}">
        <p14:creationId xmlns:p14="http://schemas.microsoft.com/office/powerpoint/2010/main" val="29404091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8594" y="404664"/>
            <a:ext cx="4196822" cy="5400600"/>
          </a:xfrm>
          <a:prstGeom prst="rect">
            <a:avLst/>
          </a:prstGeom>
        </p:spPr>
      </p:pic>
      <p:sp>
        <p:nvSpPr>
          <p:cNvPr id="3" name="Прямоугольник 2"/>
          <p:cNvSpPr/>
          <p:nvPr/>
        </p:nvSpPr>
        <p:spPr>
          <a:xfrm>
            <a:off x="4716016" y="1940594"/>
            <a:ext cx="4176464" cy="4185761"/>
          </a:xfrm>
          <a:prstGeom prst="rect">
            <a:avLst/>
          </a:prstGeom>
        </p:spPr>
        <p:txBody>
          <a:bodyPr wrap="square">
            <a:spAutoFit/>
          </a:bodyPr>
          <a:lstStyle/>
          <a:p>
            <a:r>
              <a:rPr lang="ru-RU" sz="1400" dirty="0"/>
              <a:t>Доходные дома конца XIX века — это настоящие многоквартирные дворцы. С роскошными парадными лестницами, лепниной, витражами и каминами. Чтобы обеспечить растущий спрос на жилье, такие дома возводились с нуля за год, а полностью окупались за 5-10 лет! И центром нового градостроительства стал город на Неве. Автор этой книги Влад Пода — опытный экскурсовод, фотограф, знающий все парадные Санкт-Петербурга. Вместе с ним читатели увидят самые выдающиеся, роскошные и необычные доходные дома северной столицы. Вы узнаете, что находится за фасадом особняка с египетскими статуями, в каких домах жили Пушкин, Распутин и Довлатов. Побываете в необычных парадных "с лягушками" и "с совами"! Каждый дом здесь — жемчужина, скрывающая за дверями истории своих владельцев и постояльцев. Открывайте книгу и отправляйтесь в путь</a:t>
            </a:r>
            <a:r>
              <a:rPr lang="ru-RU" sz="1400" dirty="0" smtClean="0"/>
              <a:t>!</a:t>
            </a:r>
            <a:endParaRPr lang="ru-RU" sz="1400" dirty="0"/>
          </a:p>
        </p:txBody>
      </p:sp>
      <p:sp>
        <p:nvSpPr>
          <p:cNvPr id="4" name="Прямоугольник 3"/>
          <p:cNvSpPr/>
          <p:nvPr/>
        </p:nvSpPr>
        <p:spPr>
          <a:xfrm>
            <a:off x="4788024" y="260648"/>
            <a:ext cx="4104456" cy="1384995"/>
          </a:xfrm>
          <a:prstGeom prst="rect">
            <a:avLst/>
          </a:prstGeom>
        </p:spPr>
        <p:txBody>
          <a:bodyPr wrap="square">
            <a:spAutoFit/>
          </a:bodyPr>
          <a:lstStyle/>
          <a:p>
            <a:r>
              <a:rPr lang="ru-RU" sz="1400" dirty="0"/>
              <a:t> Пода, Владислав Юрьевич.</a:t>
            </a:r>
          </a:p>
          <a:p>
            <a:r>
              <a:rPr lang="ru-RU" sz="1400" dirty="0"/>
              <a:t>    Где бьется сердце Петербурга? Доходные дома в историях и фотографиях [Текст] : издания для досуга / Владислав Пода ; фотографии автора. - Москва : </a:t>
            </a:r>
            <a:r>
              <a:rPr lang="ru-RU" sz="1400" dirty="0" err="1"/>
              <a:t>Бомбора</a:t>
            </a:r>
            <a:r>
              <a:rPr lang="ru-RU" sz="1400" dirty="0"/>
              <a:t> : </a:t>
            </a:r>
            <a:r>
              <a:rPr lang="ru-RU" sz="1400" dirty="0" err="1"/>
              <a:t>Эксмо</a:t>
            </a:r>
            <a:r>
              <a:rPr lang="ru-RU" sz="1400" dirty="0"/>
              <a:t>, 2021. - 431 с. : фот. </a:t>
            </a:r>
            <a:r>
              <a:rPr lang="ru-RU" sz="1400" dirty="0" err="1"/>
              <a:t>цв</a:t>
            </a:r>
            <a:r>
              <a:rPr lang="ru-RU" sz="1400" dirty="0"/>
              <a:t>. - (Искусство с </a:t>
            </a:r>
            <a:r>
              <a:rPr lang="ru-RU" sz="1400" dirty="0" err="1"/>
              <a:t>блогерами</a:t>
            </a:r>
            <a:r>
              <a:rPr lang="ru-RU" sz="1400" dirty="0"/>
              <a:t>). </a:t>
            </a:r>
          </a:p>
        </p:txBody>
      </p:sp>
    </p:spTree>
    <p:extLst>
      <p:ext uri="{BB962C8B-B14F-4D97-AF65-F5344CB8AC3E}">
        <p14:creationId xmlns:p14="http://schemas.microsoft.com/office/powerpoint/2010/main" val="32328479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768479"/>
            <a:ext cx="3998580" cy="5184576"/>
          </a:xfrm>
          <a:prstGeom prst="rect">
            <a:avLst/>
          </a:prstGeom>
        </p:spPr>
      </p:pic>
      <p:sp>
        <p:nvSpPr>
          <p:cNvPr id="3" name="Прямоугольник 2"/>
          <p:cNvSpPr/>
          <p:nvPr/>
        </p:nvSpPr>
        <p:spPr>
          <a:xfrm>
            <a:off x="4607496" y="1412776"/>
            <a:ext cx="4284984" cy="4832092"/>
          </a:xfrm>
          <a:prstGeom prst="rect">
            <a:avLst/>
          </a:prstGeom>
        </p:spPr>
        <p:txBody>
          <a:bodyPr wrap="square">
            <a:spAutoFit/>
          </a:bodyPr>
          <a:lstStyle/>
          <a:p>
            <a:r>
              <a:rPr lang="ru-RU" sz="1400" dirty="0"/>
              <a:t>Нравилось ли вам в детстве слушать сказки перед сном? Наверняка, у вас даже была любимая: она помогала отвлечься от всего, что произошло за день, и погружала в удивительный мир. Ничего особенного не происходит — это сборник историй, созданных Кэтрин Николай, которые помогут вам засыпать без снотворных препаратов, побороть ночные кошмары, встречать утро бодро и в хорошем настроении. Все истории происходят в дружелюбном городке "Ничего особенного не происходит", где есть милая кофейня и небольшая библиотека, где сменяются сезоны, а на местном рынке можно не спеша выбирать пряные травы и ароматные груши для праздничного пирога. В мире, где ничего особенного не происходит, можно бродить по улицам в зимний день, обернув вокруг шеи пушистый шарф, или выбрать красивый ежедневник в подарок другу. Пространство, складывающее из этих миниатюрных зарисовок, станет мягким гнездышком для уставшего за день ума и ваши способом преодоления бессонницы. Читая уютные истории Кэтрин Николай, вы поможете себе расслабиться и быстрее уснуть</a:t>
            </a:r>
            <a:r>
              <a:rPr lang="ru-RU" sz="1400" dirty="0" smtClean="0"/>
              <a:t>.. </a:t>
            </a:r>
            <a:endParaRPr lang="ru-RU" sz="1400" dirty="0"/>
          </a:p>
        </p:txBody>
      </p:sp>
      <p:sp>
        <p:nvSpPr>
          <p:cNvPr id="4" name="Прямоугольник 3"/>
          <p:cNvSpPr/>
          <p:nvPr/>
        </p:nvSpPr>
        <p:spPr>
          <a:xfrm>
            <a:off x="4463988" y="260648"/>
            <a:ext cx="4572000" cy="1015663"/>
          </a:xfrm>
          <a:prstGeom prst="rect">
            <a:avLst/>
          </a:prstGeom>
        </p:spPr>
        <p:txBody>
          <a:bodyPr>
            <a:spAutoFit/>
          </a:bodyPr>
          <a:lstStyle/>
          <a:p>
            <a:r>
              <a:rPr lang="ru-RU" sz="1200" dirty="0"/>
              <a:t> Николай, Кэтрин.</a:t>
            </a:r>
          </a:p>
          <a:p>
            <a:r>
              <a:rPr lang="ru-RU" sz="1200" dirty="0"/>
              <a:t>    Ничего особенного не происходит. Уютные истории для спокойного сна [Текст] : </a:t>
            </a:r>
            <a:r>
              <a:rPr lang="ru-RU" sz="1200" dirty="0" err="1"/>
              <a:t>хюгге</a:t>
            </a:r>
            <a:r>
              <a:rPr lang="ru-RU" sz="1200" dirty="0"/>
              <a:t>-рассказы / Кэтрин Николай ; перевод с английского А. </a:t>
            </a:r>
            <a:r>
              <a:rPr lang="ru-RU" sz="1200" dirty="0" err="1"/>
              <a:t>Фасхутдиновой</a:t>
            </a:r>
            <a:r>
              <a:rPr lang="ru-RU" sz="1200" dirty="0"/>
              <a:t>; иллюстрации </a:t>
            </a:r>
            <a:r>
              <a:rPr lang="ru-RU" sz="1200" dirty="0" err="1"/>
              <a:t>Tatiana</a:t>
            </a:r>
            <a:r>
              <a:rPr lang="ru-RU" sz="1200" dirty="0"/>
              <a:t> </a:t>
            </a:r>
            <a:r>
              <a:rPr lang="ru-RU" sz="1200" dirty="0" err="1"/>
              <a:t>Kuzmina</a:t>
            </a:r>
            <a:r>
              <a:rPr lang="ru-RU" sz="1200" dirty="0"/>
              <a:t>. - Москва : </a:t>
            </a:r>
            <a:r>
              <a:rPr lang="ru-RU" sz="1200" dirty="0" err="1"/>
              <a:t>Бомбора</a:t>
            </a:r>
            <a:r>
              <a:rPr lang="ru-RU" sz="1200" dirty="0"/>
              <a:t> : </a:t>
            </a:r>
            <a:r>
              <a:rPr lang="ru-RU" sz="1200" dirty="0" err="1"/>
              <a:t>Эксмо</a:t>
            </a:r>
            <a:r>
              <a:rPr lang="ru-RU" sz="1200" dirty="0"/>
              <a:t>, 2021. - 315, [2] с. : </a:t>
            </a:r>
            <a:r>
              <a:rPr lang="ru-RU" sz="1200" dirty="0" err="1"/>
              <a:t>цв</a:t>
            </a:r>
            <a:r>
              <a:rPr lang="ru-RU" sz="1200" dirty="0"/>
              <a:t>. ил.</a:t>
            </a:r>
          </a:p>
        </p:txBody>
      </p:sp>
    </p:spTree>
    <p:extLst>
      <p:ext uri="{BB962C8B-B14F-4D97-AF65-F5344CB8AC3E}">
        <p14:creationId xmlns:p14="http://schemas.microsoft.com/office/powerpoint/2010/main" val="21166620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0305" y="908720"/>
            <a:ext cx="3890763" cy="4953775"/>
          </a:xfrm>
          <a:prstGeom prst="rect">
            <a:avLst/>
          </a:prstGeom>
        </p:spPr>
      </p:pic>
      <p:sp>
        <p:nvSpPr>
          <p:cNvPr id="3" name="Прямоугольник 2"/>
          <p:cNvSpPr/>
          <p:nvPr/>
        </p:nvSpPr>
        <p:spPr>
          <a:xfrm>
            <a:off x="4441699" y="2060848"/>
            <a:ext cx="4536504" cy="4185761"/>
          </a:xfrm>
          <a:prstGeom prst="rect">
            <a:avLst/>
          </a:prstGeom>
        </p:spPr>
        <p:txBody>
          <a:bodyPr wrap="square">
            <a:spAutoFit/>
          </a:bodyPr>
          <a:lstStyle/>
          <a:p>
            <a:r>
              <a:rPr lang="ru-RU" sz="1400" dirty="0"/>
              <a:t>Мы привыкли к тому, что в новогодний день снимаем мундиры с картошки, нарезаем салаты почти ровными кубиками, слой за слоем прикрываем селедку шубой. В новогодний вечер сервируем стол, распушаем елку еще разок, суетимся, пытаясь успеть все до боя курантов. Новогодняя ночь пролетает незаметно, и вот уже настал следующий год! Как же вернуть магию и трепет, которых в детстве было — хоть отбавляй? Они заставляли подскакивать рано утром, мчаться на кухню и с радостью видеть маму, погруженную в предновогодние хлопоты. Настя Понедельник возвращает в то волшебное время, когда зимы были холоднее, снег — белее, а глазурь на пряниках слаще! Вместе с Настей наполните дом ароматами корицы, мандаринов и имбирного печенья. Соберите с детьми произведение архитектурного искусства из медово-карамельного теста, а к чаю подайте творожный </a:t>
            </a:r>
            <a:r>
              <a:rPr lang="ru-RU" sz="1400" dirty="0" err="1"/>
              <a:t>штоллен</a:t>
            </a:r>
            <a:r>
              <a:rPr lang="ru-RU" sz="1400" dirty="0"/>
              <a:t> или шоколадный </a:t>
            </a:r>
            <a:r>
              <a:rPr lang="ru-RU" sz="1400" dirty="0" err="1"/>
              <a:t>панеттоне</a:t>
            </a:r>
            <a:r>
              <a:rPr lang="ru-RU" sz="1400" dirty="0"/>
              <a:t>. Теперь новый год точно будет самым волшебным и сладким праздником</a:t>
            </a:r>
            <a:r>
              <a:rPr lang="ru-RU" sz="1400" dirty="0" smtClean="0"/>
              <a:t>!</a:t>
            </a:r>
            <a:endParaRPr lang="ru-RU" sz="1400" dirty="0"/>
          </a:p>
        </p:txBody>
      </p:sp>
      <p:sp>
        <p:nvSpPr>
          <p:cNvPr id="4" name="Прямоугольник 3"/>
          <p:cNvSpPr/>
          <p:nvPr/>
        </p:nvSpPr>
        <p:spPr>
          <a:xfrm>
            <a:off x="4401267" y="116632"/>
            <a:ext cx="4572000" cy="1384995"/>
          </a:xfrm>
          <a:prstGeom prst="rect">
            <a:avLst/>
          </a:prstGeom>
        </p:spPr>
        <p:txBody>
          <a:bodyPr>
            <a:spAutoFit/>
          </a:bodyPr>
          <a:lstStyle/>
          <a:p>
            <a:endParaRPr lang="ru-RU" sz="1400" dirty="0"/>
          </a:p>
          <a:p>
            <a:r>
              <a:rPr lang="ru-RU" sz="1400" dirty="0"/>
              <a:t>    Понедельник, Анастасия Викторовна.</a:t>
            </a:r>
          </a:p>
          <a:p>
            <a:r>
              <a:rPr lang="ru-RU" sz="1400" dirty="0"/>
              <a:t>    Пряничные домики и не только [Текст] : издания для досуга / Настя Понедельник. - Москва : </a:t>
            </a:r>
            <a:r>
              <a:rPr lang="ru-RU" sz="1400" dirty="0" err="1"/>
              <a:t>Хлеб•Соль</a:t>
            </a:r>
            <a:r>
              <a:rPr lang="ru-RU" sz="1400" dirty="0"/>
              <a:t> : </a:t>
            </a:r>
            <a:r>
              <a:rPr lang="ru-RU" sz="1400" dirty="0" err="1"/>
              <a:t>Эксмо</a:t>
            </a:r>
            <a:r>
              <a:rPr lang="ru-RU" sz="1400" dirty="0"/>
              <a:t>, 2019. - 126 с. : </a:t>
            </a:r>
            <a:r>
              <a:rPr lang="ru-RU" sz="1400" dirty="0" err="1"/>
              <a:t>цв</a:t>
            </a:r>
            <a:r>
              <a:rPr lang="ru-RU" sz="1400" dirty="0"/>
              <a:t>. ил. - (Кулинарное открытие). - </a:t>
            </a:r>
            <a:r>
              <a:rPr lang="ru-RU" sz="1400" dirty="0" err="1"/>
              <a:t>Алф</a:t>
            </a:r>
            <a:r>
              <a:rPr lang="ru-RU" sz="1400" dirty="0"/>
              <a:t>. указ.: с. 126. -</a:t>
            </a:r>
          </a:p>
        </p:txBody>
      </p:sp>
    </p:spTree>
    <p:extLst>
      <p:ext uri="{BB962C8B-B14F-4D97-AF65-F5344CB8AC3E}">
        <p14:creationId xmlns:p14="http://schemas.microsoft.com/office/powerpoint/2010/main" val="239673892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620688"/>
            <a:ext cx="3467322" cy="5301208"/>
          </a:xfrm>
          <a:prstGeom prst="rect">
            <a:avLst/>
          </a:prstGeom>
        </p:spPr>
      </p:pic>
      <p:sp>
        <p:nvSpPr>
          <p:cNvPr id="3" name="Прямоугольник 2"/>
          <p:cNvSpPr/>
          <p:nvPr/>
        </p:nvSpPr>
        <p:spPr>
          <a:xfrm>
            <a:off x="4788024" y="2420888"/>
            <a:ext cx="4139952" cy="3108543"/>
          </a:xfrm>
          <a:prstGeom prst="rect">
            <a:avLst/>
          </a:prstGeom>
        </p:spPr>
        <p:txBody>
          <a:bodyPr wrap="square">
            <a:spAutoFit/>
          </a:bodyPr>
          <a:lstStyle/>
          <a:p>
            <a:r>
              <a:rPr lang="ru-RU" sz="1400" dirty="0"/>
              <a:t>Автор этого романа — журналист, креативный директор сервиса </a:t>
            </a:r>
            <a:r>
              <a:rPr lang="ru-RU" sz="1400" dirty="0" err="1"/>
              <a:t>Xsolla</a:t>
            </a:r>
            <a:r>
              <a:rPr lang="ru-RU" sz="1400" dirty="0"/>
              <a:t> и бывший автор Game.EXE и "Афиши" Андрей </a:t>
            </a:r>
            <a:r>
              <a:rPr lang="ru-RU" sz="1400" dirty="0" err="1"/>
              <a:t>Подшибякин</a:t>
            </a:r>
            <a:r>
              <a:rPr lang="ru-RU" sz="1400" dirty="0"/>
              <a:t>. "</a:t>
            </a:r>
            <a:r>
              <a:rPr lang="ru-RU" sz="1400" dirty="0" err="1"/>
              <a:t>Игрожур</a:t>
            </a:r>
            <a:r>
              <a:rPr lang="ru-RU" sz="1400" dirty="0"/>
              <a:t>", его вторая книга, — прямое продолжение первых глав истории, изначально публиковавшихся в "ЖЖ" и в российском PC </a:t>
            </a:r>
            <a:r>
              <a:rPr lang="ru-RU" sz="1400" dirty="0" err="1"/>
              <a:t>Gamer</a:t>
            </a:r>
            <a:r>
              <a:rPr lang="ru-RU" sz="1400" dirty="0"/>
              <a:t>, где он был главным редактором. Главный герой "</a:t>
            </a:r>
            <a:r>
              <a:rPr lang="ru-RU" sz="1400" dirty="0" err="1"/>
              <a:t>Игрожура</a:t>
            </a:r>
            <a:r>
              <a:rPr lang="ru-RU" sz="1400" dirty="0"/>
              <a:t>" — старшеклассник Юра Черепанов, который переезжает из сибирского городка в Москву, чтобы работать в своём любимом журнале "Мания страны навигаторов". Постепенно герой знакомится с реалиями редакции и понимает, что в издании всё устроено совсем не так, как ему казалось</a:t>
            </a:r>
            <a:r>
              <a:rPr lang="ru-RU" sz="1400" dirty="0" smtClean="0"/>
              <a:t>.</a:t>
            </a:r>
            <a:endParaRPr lang="ru-RU" sz="1400" dirty="0"/>
          </a:p>
        </p:txBody>
      </p:sp>
      <p:sp>
        <p:nvSpPr>
          <p:cNvPr id="4" name="Прямоугольник 3"/>
          <p:cNvSpPr/>
          <p:nvPr/>
        </p:nvSpPr>
        <p:spPr>
          <a:xfrm>
            <a:off x="4572000" y="476672"/>
            <a:ext cx="4355976" cy="1169551"/>
          </a:xfrm>
          <a:prstGeom prst="rect">
            <a:avLst/>
          </a:prstGeom>
        </p:spPr>
        <p:txBody>
          <a:bodyPr wrap="square">
            <a:spAutoFit/>
          </a:bodyPr>
          <a:lstStyle/>
          <a:p>
            <a:endParaRPr lang="ru-RU" sz="1400" dirty="0"/>
          </a:p>
          <a:p>
            <a:r>
              <a:rPr lang="ru-RU" sz="1400" dirty="0"/>
              <a:t>    </a:t>
            </a:r>
            <a:r>
              <a:rPr lang="ru-RU" sz="1400" dirty="0" err="1"/>
              <a:t>Подшибякин</a:t>
            </a:r>
            <a:r>
              <a:rPr lang="ru-RU" sz="1400" dirty="0"/>
              <a:t>, Андрей Михайлович.</a:t>
            </a:r>
          </a:p>
          <a:p>
            <a:r>
              <a:rPr lang="ru-RU" sz="1400" dirty="0"/>
              <a:t>    </a:t>
            </a:r>
            <a:r>
              <a:rPr lang="ru-RU" sz="1400" dirty="0" err="1"/>
              <a:t>Игрожур</a:t>
            </a:r>
            <a:r>
              <a:rPr lang="ru-RU" sz="1400" dirty="0"/>
              <a:t>. Великий русский роман про игры [Текст] : художественная лит-</a:t>
            </a:r>
            <a:r>
              <a:rPr lang="ru-RU" sz="1400" dirty="0" err="1"/>
              <a:t>ра</a:t>
            </a:r>
            <a:r>
              <a:rPr lang="ru-RU" sz="1400" dirty="0"/>
              <a:t> / Андрей </a:t>
            </a:r>
            <a:r>
              <a:rPr lang="ru-RU" sz="1400" dirty="0" err="1"/>
              <a:t>Подшибякин</a:t>
            </a:r>
            <a:r>
              <a:rPr lang="ru-RU" sz="1400" dirty="0"/>
              <a:t>. - Москва : </a:t>
            </a:r>
            <a:r>
              <a:rPr lang="ru-RU" sz="1400" dirty="0" err="1"/>
              <a:t>Эксмо</a:t>
            </a:r>
            <a:r>
              <a:rPr lang="ru-RU" sz="1400" dirty="0"/>
              <a:t>, 2021. - 300, [1] с. </a:t>
            </a:r>
          </a:p>
        </p:txBody>
      </p:sp>
    </p:spTree>
    <p:extLst>
      <p:ext uri="{BB962C8B-B14F-4D97-AF65-F5344CB8AC3E}">
        <p14:creationId xmlns:p14="http://schemas.microsoft.com/office/powerpoint/2010/main" val="7595894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632" y="476672"/>
            <a:ext cx="3500989" cy="5616624"/>
          </a:xfrm>
          <a:prstGeom prst="rect">
            <a:avLst/>
          </a:prstGeom>
        </p:spPr>
      </p:pic>
      <p:sp>
        <p:nvSpPr>
          <p:cNvPr id="3" name="Прямоугольник 2"/>
          <p:cNvSpPr/>
          <p:nvPr/>
        </p:nvSpPr>
        <p:spPr>
          <a:xfrm>
            <a:off x="4572000" y="2636912"/>
            <a:ext cx="3779912" cy="3108543"/>
          </a:xfrm>
          <a:prstGeom prst="rect">
            <a:avLst/>
          </a:prstGeom>
        </p:spPr>
        <p:txBody>
          <a:bodyPr wrap="square">
            <a:spAutoFit/>
          </a:bodyPr>
          <a:lstStyle/>
          <a:p>
            <a:r>
              <a:rPr lang="ru-RU" sz="1400" dirty="0"/>
              <a:t>«Блаженны нищие духом, ибо их есть Царство Небесное», — сказал Христос в Нагорной проповеди</a:t>
            </a:r>
            <a:r>
              <a:rPr lang="ru-RU" sz="1400" dirty="0" smtClean="0"/>
              <a:t>. Герой </a:t>
            </a:r>
            <a:r>
              <a:rPr lang="ru-RU" sz="1400" dirty="0"/>
              <a:t>Репиной, библиотекарь Лев — современный юродивый, который в свои 32 года не касался женщины, но понимает птиц и животных. Лев одержим судьбой поэта </a:t>
            </a:r>
            <a:r>
              <a:rPr lang="ru-RU" sz="1400" dirty="0" err="1"/>
              <a:t>мандельштамовского</a:t>
            </a:r>
            <a:r>
              <a:rPr lang="ru-RU" sz="1400" dirty="0"/>
              <a:t> круга Климента </a:t>
            </a:r>
            <a:r>
              <a:rPr lang="ru-RU" sz="1400" dirty="0" err="1" smtClean="0"/>
              <a:t>Сызранцева</a:t>
            </a:r>
            <a:r>
              <a:rPr lang="ru-RU" sz="1400" dirty="0" smtClean="0"/>
              <a:t>  и</a:t>
            </a:r>
            <a:r>
              <a:rPr lang="ru-RU" sz="1400" dirty="0"/>
              <a:t> постепенно сближается с обитателями музея-квартиры поэта. Однажды вскрывается страшная правда...Роман потрясает проникновением в самые скрытые механизмы болеющей души. Увидеть привычный мир глазами блаженного — удивительное </a:t>
            </a:r>
            <a:r>
              <a:rPr lang="ru-RU" sz="1400" dirty="0" smtClean="0"/>
              <a:t>переживание.</a:t>
            </a:r>
            <a:endParaRPr lang="ru-RU" sz="1400" dirty="0"/>
          </a:p>
        </p:txBody>
      </p:sp>
      <p:sp>
        <p:nvSpPr>
          <p:cNvPr id="4" name="Прямоугольник 3"/>
          <p:cNvSpPr/>
          <p:nvPr/>
        </p:nvSpPr>
        <p:spPr>
          <a:xfrm>
            <a:off x="4644007" y="476672"/>
            <a:ext cx="3996191" cy="1169551"/>
          </a:xfrm>
          <a:prstGeom prst="rect">
            <a:avLst/>
          </a:prstGeom>
        </p:spPr>
        <p:txBody>
          <a:bodyPr wrap="square">
            <a:spAutoFit/>
          </a:bodyPr>
          <a:lstStyle/>
          <a:p>
            <a:endParaRPr lang="ru-RU" sz="1400" dirty="0"/>
          </a:p>
          <a:p>
            <a:r>
              <a:rPr lang="ru-RU" sz="1400" dirty="0"/>
              <a:t>    Репина, Наталия Андреевна.</a:t>
            </a:r>
          </a:p>
          <a:p>
            <a:r>
              <a:rPr lang="ru-RU" sz="1400" dirty="0"/>
              <a:t>    Жизнеописание Льва [Текст] : роман / Наталия Репина. - Москва : INSPIRIA : </a:t>
            </a:r>
            <a:r>
              <a:rPr lang="ru-RU" sz="1400" dirty="0" err="1"/>
              <a:t>Эксмо</a:t>
            </a:r>
            <a:r>
              <a:rPr lang="ru-RU" sz="1400" dirty="0"/>
              <a:t>, 2021. - 220, [2] с. </a:t>
            </a:r>
          </a:p>
        </p:txBody>
      </p:sp>
    </p:spTree>
    <p:extLst>
      <p:ext uri="{BB962C8B-B14F-4D97-AF65-F5344CB8AC3E}">
        <p14:creationId xmlns:p14="http://schemas.microsoft.com/office/powerpoint/2010/main" val="2112264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9072" y="476672"/>
            <a:ext cx="3462743" cy="5544609"/>
          </a:xfrm>
          <a:prstGeom prst="rect">
            <a:avLst/>
          </a:prstGeom>
        </p:spPr>
      </p:pic>
      <p:sp>
        <p:nvSpPr>
          <p:cNvPr id="3" name="Прямоугольник 2"/>
          <p:cNvSpPr/>
          <p:nvPr/>
        </p:nvSpPr>
        <p:spPr>
          <a:xfrm>
            <a:off x="4211960" y="1772815"/>
            <a:ext cx="4572000" cy="4401205"/>
          </a:xfrm>
          <a:prstGeom prst="rect">
            <a:avLst/>
          </a:prstGeom>
        </p:spPr>
        <p:txBody>
          <a:bodyPr>
            <a:spAutoFit/>
          </a:bodyPr>
          <a:lstStyle/>
          <a:p>
            <a:r>
              <a:rPr lang="ru-RU" sz="1400" dirty="0" smtClean="0"/>
              <a:t>Легко ли поменять свою жизнь? Нет, не переехать в другую страну, в другой город, в другую квартиру, не найти новую работу или заменить новым мужем-женой близкого человека, и не прическу другую </a:t>
            </a:r>
            <a:r>
              <a:rPr lang="ru-RU" sz="1400" dirty="0" err="1" smtClean="0"/>
              <a:t>забабахать</a:t>
            </a:r>
            <a:r>
              <a:rPr lang="ru-RU" sz="1400" dirty="0" smtClean="0"/>
              <a:t>, и не тачку новую купить. А переменить глобально, осознанно сделав свой выбор, когда все прежнее — под откос, безвозвратно. Когда становишься другим, совсем другим человеком — иной личностью, с иной духовной и жизненной наполненностью, иными базовыми ценностями, иными </a:t>
            </a:r>
            <a:r>
              <a:rPr lang="ru-RU" sz="1400" dirty="0" err="1" smtClean="0"/>
              <a:t>устремлениями.Вот</a:t>
            </a:r>
            <a:r>
              <a:rPr lang="ru-RU" sz="1400" dirty="0" smtClean="0"/>
              <a:t> так, наотмашь — поменять все в жизни, ни секунды не жалея о своем выборе. Такое под силу лишь очень редким и очень сильным людям. Таким, как Ян </a:t>
            </a:r>
            <a:r>
              <a:rPr lang="ru-RU" sz="1400" dirty="0" err="1" smtClean="0"/>
              <a:t>Стаховский</a:t>
            </a:r>
            <a:r>
              <a:rPr lang="ru-RU" sz="1400" dirty="0" smtClean="0"/>
              <a:t>, переживший страшную трагедию и вышедший из нее победителем, человеком, изменившим свою жизнь и свою </a:t>
            </a:r>
            <a:r>
              <a:rPr lang="ru-RU" sz="1400" dirty="0" err="1" smtClean="0"/>
              <a:t>личность.И</a:t>
            </a:r>
            <a:r>
              <a:rPr lang="ru-RU" sz="1400" dirty="0" smtClean="0"/>
              <a:t> казалось бы — все оставил в прошлом, но одна случайная встреча с женщиной с удивительным именем Марианна, словно возникшей из этого прошлого, снова меняет жизнь Яна, наполняя ее новыми, невероятными чувствами и красками. </a:t>
            </a:r>
          </a:p>
        </p:txBody>
      </p:sp>
      <p:sp>
        <p:nvSpPr>
          <p:cNvPr id="4" name="Прямоугольник 3"/>
          <p:cNvSpPr/>
          <p:nvPr/>
        </p:nvSpPr>
        <p:spPr>
          <a:xfrm>
            <a:off x="4211960" y="377898"/>
            <a:ext cx="4572000" cy="738664"/>
          </a:xfrm>
          <a:prstGeom prst="rect">
            <a:avLst/>
          </a:prstGeom>
        </p:spPr>
        <p:txBody>
          <a:bodyPr>
            <a:spAutoFit/>
          </a:bodyPr>
          <a:lstStyle/>
          <a:p>
            <a:r>
              <a:rPr lang="ru-RU" sz="1400" dirty="0"/>
              <a:t> Алюшина, Татьяна Александровна.</a:t>
            </a:r>
          </a:p>
          <a:p>
            <a:r>
              <a:rPr lang="ru-RU" sz="1400" dirty="0"/>
              <a:t>    Вальс до востребования [Текст] : роман / Татьяна Алюшина. - Москва : </a:t>
            </a:r>
            <a:r>
              <a:rPr lang="ru-RU" sz="1400" dirty="0" err="1"/>
              <a:t>Эксмо</a:t>
            </a:r>
            <a:r>
              <a:rPr lang="ru-RU" sz="1400" dirty="0"/>
              <a:t>, 2021. - 317, [1] с.</a:t>
            </a:r>
          </a:p>
        </p:txBody>
      </p:sp>
    </p:spTree>
    <p:extLst>
      <p:ext uri="{BB962C8B-B14F-4D97-AF65-F5344CB8AC3E}">
        <p14:creationId xmlns:p14="http://schemas.microsoft.com/office/powerpoint/2010/main" val="301226547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629816"/>
            <a:ext cx="3585761" cy="5376320"/>
          </a:xfrm>
          <a:prstGeom prst="rect">
            <a:avLst/>
          </a:prstGeom>
        </p:spPr>
      </p:pic>
      <p:sp>
        <p:nvSpPr>
          <p:cNvPr id="3" name="Прямоугольник 2"/>
          <p:cNvSpPr/>
          <p:nvPr/>
        </p:nvSpPr>
        <p:spPr>
          <a:xfrm>
            <a:off x="4788024" y="2348880"/>
            <a:ext cx="3744416" cy="3108543"/>
          </a:xfrm>
          <a:prstGeom prst="rect">
            <a:avLst/>
          </a:prstGeom>
        </p:spPr>
        <p:txBody>
          <a:bodyPr wrap="square">
            <a:spAutoFit/>
          </a:bodyPr>
          <a:lstStyle/>
          <a:p>
            <a:r>
              <a:rPr lang="ru-RU" sz="1400" dirty="0"/>
              <a:t>Наталия Репина — писатель, сценарист, победитель сценарного конкурса "Личное дело". Роман "Пролог" — лауреат читательской премии журнала "Урал". Его события происходят в 1954–1956 годах. В центре повествования — истории двух подруг-студенток, одна из которых влюблена в сорокалетнего художника. Все они, как и страна, находятся в предвкушении перемен к лучшему. Все они ждут от жизни успеха, любви, счастья, не понимая, что то, что они считают прологом к прекрасному будущему, и есть сама их жизнь. </a:t>
            </a:r>
          </a:p>
          <a:p>
            <a:r>
              <a:rPr lang="ru-RU" sz="1400" dirty="0"/>
              <a:t>    </a:t>
            </a:r>
          </a:p>
        </p:txBody>
      </p:sp>
      <p:sp>
        <p:nvSpPr>
          <p:cNvPr id="4" name="Прямоугольник 3"/>
          <p:cNvSpPr/>
          <p:nvPr/>
        </p:nvSpPr>
        <p:spPr>
          <a:xfrm>
            <a:off x="4788024" y="620688"/>
            <a:ext cx="3995936" cy="954107"/>
          </a:xfrm>
          <a:prstGeom prst="rect">
            <a:avLst/>
          </a:prstGeom>
        </p:spPr>
        <p:txBody>
          <a:bodyPr wrap="square">
            <a:spAutoFit/>
          </a:bodyPr>
          <a:lstStyle/>
          <a:p>
            <a:endParaRPr lang="ru-RU" sz="1400" dirty="0"/>
          </a:p>
          <a:p>
            <a:r>
              <a:rPr lang="ru-RU" sz="1400" dirty="0"/>
              <a:t>    Репина, Наталия Андреевна.</a:t>
            </a:r>
          </a:p>
          <a:p>
            <a:r>
              <a:rPr lang="ru-RU" sz="1400" dirty="0"/>
              <a:t>    Пролог [Текст] : роман / Наталия Репина. - Москва : </a:t>
            </a:r>
            <a:r>
              <a:rPr lang="ru-RU" sz="1400" dirty="0" err="1"/>
              <a:t>Эксмо</a:t>
            </a:r>
            <a:r>
              <a:rPr lang="ru-RU" sz="1400" dirty="0"/>
              <a:t>, 2021. - 285, [1] с. - (</a:t>
            </a:r>
            <a:r>
              <a:rPr lang="ru-RU" sz="1400" dirty="0" err="1"/>
              <a:t>Funky</a:t>
            </a:r>
            <a:r>
              <a:rPr lang="ru-RU" sz="1400" dirty="0"/>
              <a:t> </a:t>
            </a:r>
            <a:r>
              <a:rPr lang="ru-RU" sz="1400" dirty="0" err="1"/>
              <a:t>Books</a:t>
            </a:r>
            <a:r>
              <a:rPr lang="ru-RU" sz="1400" dirty="0"/>
              <a:t>).</a:t>
            </a:r>
          </a:p>
        </p:txBody>
      </p:sp>
    </p:spTree>
    <p:extLst>
      <p:ext uri="{BB962C8B-B14F-4D97-AF65-F5344CB8AC3E}">
        <p14:creationId xmlns:p14="http://schemas.microsoft.com/office/powerpoint/2010/main" val="3278342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522048"/>
            <a:ext cx="3641883" cy="5544616"/>
          </a:xfrm>
          <a:prstGeom prst="rect">
            <a:avLst/>
          </a:prstGeom>
        </p:spPr>
      </p:pic>
      <p:sp>
        <p:nvSpPr>
          <p:cNvPr id="3" name="Прямоугольник 2"/>
          <p:cNvSpPr/>
          <p:nvPr/>
        </p:nvSpPr>
        <p:spPr>
          <a:xfrm>
            <a:off x="4211960" y="1700808"/>
            <a:ext cx="4572000" cy="4401205"/>
          </a:xfrm>
          <a:prstGeom prst="rect">
            <a:avLst/>
          </a:prstGeom>
        </p:spPr>
        <p:txBody>
          <a:bodyPr>
            <a:spAutoFit/>
          </a:bodyPr>
          <a:lstStyle/>
          <a:p>
            <a:r>
              <a:rPr lang="ru-RU" sz="1400" dirty="0"/>
              <a:t>ОНИ — КАК ЛЮДИ, ТОЛЬКО СДЕЛАНЫ ИЗ КРЕПКОГО ДЕРЕВА. ИХ МАЛО, ОНИ ПРЯЧУТСЯ. ИХ ЖИЗНЬ — ТАЙНА. КОГДА-ТО, 300 ЛЕТ НАЗАД, ИХ НАЗВАЛИ "ИСТУКАНАМИ" И УНИЧТОЖИЛИ ПОЧТИ ВСЕХ; УЦЕЛЕЛИ НЕМНОГИЕ. В провинциальном городе Павлово происходит странное: убит известный учёный-историк, а из его дома с редчайшими иконами и дорогой техникой таинственный вор забрал… лишь кусок древнего идола, голову деревянной скульптуры </a:t>
            </a:r>
            <a:r>
              <a:rPr lang="ru-RU" sz="1400" dirty="0" err="1"/>
              <a:t>Параскевы</a:t>
            </a:r>
            <a:r>
              <a:rPr lang="ru-RU" sz="1400" dirty="0"/>
              <a:t> Пятницы. "Человек из красного дерева" — поход в тайный мир, где не работают ни законы, ни логика; где есть только страсть и мучительные поиски идеала. "Человек из красного дерева" — парадоксальная история превращения смерти в любовь, страдания — в надежду. Это попытка — возможно, впервые в русской литературе, — раскрытия секретов соединения и сращивания славянского язычества с православным христианством. И, конечно, это спор с Богом. Потому что человек, созданный по подобию Бога, не может не вступить в конфликт со своим создателем</a:t>
            </a:r>
            <a:r>
              <a:rPr lang="ru-RU" sz="1400" dirty="0" smtClean="0"/>
              <a:t>.</a:t>
            </a:r>
            <a:endParaRPr lang="ru-RU" sz="1400" dirty="0"/>
          </a:p>
        </p:txBody>
      </p:sp>
      <p:sp>
        <p:nvSpPr>
          <p:cNvPr id="4" name="Прямоугольник 3"/>
          <p:cNvSpPr/>
          <p:nvPr/>
        </p:nvSpPr>
        <p:spPr>
          <a:xfrm>
            <a:off x="4355976" y="235271"/>
            <a:ext cx="4283968" cy="1169551"/>
          </a:xfrm>
          <a:prstGeom prst="rect">
            <a:avLst/>
          </a:prstGeom>
        </p:spPr>
        <p:txBody>
          <a:bodyPr wrap="square">
            <a:spAutoFit/>
          </a:bodyPr>
          <a:lstStyle/>
          <a:p>
            <a:r>
              <a:rPr lang="ru-RU" sz="1400" dirty="0" err="1"/>
              <a:t>Рубанов</a:t>
            </a:r>
            <a:r>
              <a:rPr lang="ru-RU" sz="1400" dirty="0"/>
              <a:t>, Андрей Викторович.</a:t>
            </a:r>
          </a:p>
          <a:p>
            <a:r>
              <a:rPr lang="ru-RU" sz="1400" dirty="0"/>
              <a:t>    Человек из красного дерева [Текст] : роман / Андрей </a:t>
            </a:r>
            <a:r>
              <a:rPr lang="ru-RU" sz="1400" dirty="0" err="1"/>
              <a:t>Рубанов</a:t>
            </a:r>
            <a:r>
              <a:rPr lang="ru-RU" sz="1400" dirty="0"/>
              <a:t>. - Москва : АСТ : Редакция Елены Шубиной, 2021. - 507, [1] с. - (Проза Андрея </a:t>
            </a:r>
            <a:r>
              <a:rPr lang="ru-RU" sz="1400" dirty="0" err="1"/>
              <a:t>Рубанова</a:t>
            </a:r>
            <a:r>
              <a:rPr lang="ru-RU" sz="1400" dirty="0"/>
              <a:t>)</a:t>
            </a:r>
          </a:p>
        </p:txBody>
      </p:sp>
    </p:spTree>
    <p:extLst>
      <p:ext uri="{BB962C8B-B14F-4D97-AF65-F5344CB8AC3E}">
        <p14:creationId xmlns:p14="http://schemas.microsoft.com/office/powerpoint/2010/main" val="19676636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620688"/>
            <a:ext cx="3456384" cy="5434651"/>
          </a:xfrm>
          <a:prstGeom prst="rect">
            <a:avLst/>
          </a:prstGeom>
        </p:spPr>
      </p:pic>
      <p:sp>
        <p:nvSpPr>
          <p:cNvPr id="3" name="Прямоугольник 2"/>
          <p:cNvSpPr/>
          <p:nvPr/>
        </p:nvSpPr>
        <p:spPr>
          <a:xfrm>
            <a:off x="4572000" y="2924944"/>
            <a:ext cx="3672408" cy="2893100"/>
          </a:xfrm>
          <a:prstGeom prst="rect">
            <a:avLst/>
          </a:prstGeom>
        </p:spPr>
        <p:txBody>
          <a:bodyPr wrap="square">
            <a:spAutoFit/>
          </a:bodyPr>
          <a:lstStyle/>
          <a:p>
            <a:r>
              <a:rPr lang="ru-RU" sz="1400" dirty="0"/>
              <a:t>Казалось бы, что может быть общего между стильной танцовщицей хип-хопа и скромной киргизской девушкой, чьи родители работают в </a:t>
            </a:r>
            <a:r>
              <a:rPr lang="ru-RU" sz="1400" dirty="0" err="1"/>
              <a:t>ДЭЗе</a:t>
            </a:r>
            <a:r>
              <a:rPr lang="ru-RU" sz="1400" dirty="0"/>
              <a:t>? Крутым сорокалетним </a:t>
            </a:r>
            <a:r>
              <a:rPr lang="ru-RU" sz="1400" dirty="0" err="1"/>
              <a:t>хэдхантером</a:t>
            </a:r>
            <a:r>
              <a:rPr lang="ru-RU" sz="1400" dirty="0"/>
              <a:t> и парой юных молодожёнов-студентов? Или ненавидящей свою работу секретаршей-толстушкой и мужчиной в кризисе среднего возраста, разрывающимся между семьёй и любовницей? Но однажды каждый из них находит среди книг на полке </a:t>
            </a:r>
            <a:r>
              <a:rPr lang="ru-RU" sz="1400" dirty="0" err="1"/>
              <a:t>буккросинга</a:t>
            </a:r>
            <a:r>
              <a:rPr lang="ru-RU" sz="1400" dirty="0"/>
              <a:t> рукописную зелёную тетрадь — и эта тетрадь неожиданно меняет всю его жизнь</a:t>
            </a:r>
            <a:r>
              <a:rPr lang="ru-RU" sz="1400" dirty="0" smtClean="0"/>
              <a:t>…</a:t>
            </a:r>
            <a:endParaRPr lang="ru-RU" sz="1400" dirty="0"/>
          </a:p>
        </p:txBody>
      </p:sp>
      <p:sp>
        <p:nvSpPr>
          <p:cNvPr id="4" name="Прямоугольник 3"/>
          <p:cNvSpPr/>
          <p:nvPr/>
        </p:nvSpPr>
        <p:spPr>
          <a:xfrm>
            <a:off x="4716016" y="836712"/>
            <a:ext cx="3816424" cy="738664"/>
          </a:xfrm>
          <a:prstGeom prst="rect">
            <a:avLst/>
          </a:prstGeom>
        </p:spPr>
        <p:txBody>
          <a:bodyPr wrap="square">
            <a:spAutoFit/>
          </a:bodyPr>
          <a:lstStyle/>
          <a:p>
            <a:r>
              <a:rPr lang="ru-RU" sz="1400" dirty="0"/>
              <a:t> Рой, Олег.</a:t>
            </a:r>
          </a:p>
          <a:p>
            <a:r>
              <a:rPr lang="ru-RU" sz="1400" dirty="0"/>
              <a:t>    Зеленая тетрадь [Текст] : роман / Олег Рой. - Москва : </a:t>
            </a:r>
            <a:r>
              <a:rPr lang="ru-RU" sz="1400" dirty="0" err="1"/>
              <a:t>Эксмо</a:t>
            </a:r>
            <a:r>
              <a:rPr lang="ru-RU" sz="1400" dirty="0"/>
              <a:t>, 2021. - 315, [2] с. </a:t>
            </a:r>
          </a:p>
        </p:txBody>
      </p:sp>
    </p:spTree>
    <p:extLst>
      <p:ext uri="{BB962C8B-B14F-4D97-AF65-F5344CB8AC3E}">
        <p14:creationId xmlns:p14="http://schemas.microsoft.com/office/powerpoint/2010/main" val="46655578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788" y="548680"/>
            <a:ext cx="3677842" cy="5422174"/>
          </a:xfrm>
          <a:prstGeom prst="rect">
            <a:avLst/>
          </a:prstGeom>
        </p:spPr>
      </p:pic>
      <p:sp>
        <p:nvSpPr>
          <p:cNvPr id="3" name="Прямоугольник 2"/>
          <p:cNvSpPr/>
          <p:nvPr/>
        </p:nvSpPr>
        <p:spPr>
          <a:xfrm>
            <a:off x="4427984" y="1713665"/>
            <a:ext cx="3995936" cy="4401205"/>
          </a:xfrm>
          <a:prstGeom prst="rect">
            <a:avLst/>
          </a:prstGeom>
        </p:spPr>
        <p:txBody>
          <a:bodyPr wrap="square">
            <a:spAutoFit/>
          </a:bodyPr>
          <a:lstStyle/>
          <a:p>
            <a:r>
              <a:rPr lang="ru-RU" sz="1400" dirty="0"/>
              <a:t>Захватывающий детективный роман о времени, когда «жить или умереть» решают уже не баснословные деньги, а претензии детей на право быть важнее родителей, стремление управлять стратегическими вопросами государства. И ради этого хороши все средства — от пули снайпера до рецепта старинного яда...Он ей явно симпатизирует. И вовсе не из-за того, что она — дочь известного олигарха и сенатора, и не потому, что у нее шикарный дом и крупный счет в банке. Просто ему с ней интересно. Она привлекательна, умна, умеет вести себя в любой компании. Из них, наверное, получилась бы хорошая пара, если бы не одно «но»... Он, подполковник МВД Александр </a:t>
            </a:r>
            <a:r>
              <a:rPr lang="ru-RU" sz="1400" dirty="0" err="1"/>
              <a:t>Клементьев</a:t>
            </a:r>
            <a:r>
              <a:rPr lang="ru-RU" sz="1400" dirty="0"/>
              <a:t>, должен расследовать загадочное убийство ее отца, произошедшее накануне подписания важного государственного контракта. И самое страшное то, что именно она — главный подозреваемый в этом </a:t>
            </a:r>
            <a:r>
              <a:rPr lang="ru-RU" sz="1400" dirty="0" smtClean="0"/>
              <a:t>преступлении</a:t>
            </a:r>
            <a:endParaRPr lang="ru-RU" sz="1400" dirty="0"/>
          </a:p>
        </p:txBody>
      </p:sp>
      <p:sp>
        <p:nvSpPr>
          <p:cNvPr id="4" name="Прямоугольник 3"/>
          <p:cNvSpPr/>
          <p:nvPr/>
        </p:nvSpPr>
        <p:spPr>
          <a:xfrm>
            <a:off x="4448518" y="404664"/>
            <a:ext cx="4299946" cy="830997"/>
          </a:xfrm>
          <a:prstGeom prst="rect">
            <a:avLst/>
          </a:prstGeom>
        </p:spPr>
        <p:txBody>
          <a:bodyPr wrap="square">
            <a:spAutoFit/>
          </a:bodyPr>
          <a:lstStyle/>
          <a:p>
            <a:r>
              <a:rPr lang="ru-RU" sz="1200" dirty="0"/>
              <a:t> Сорокин, Геннадий Геннадьевич.</a:t>
            </a:r>
          </a:p>
          <a:p>
            <a:r>
              <a:rPr lang="ru-RU" sz="1200" dirty="0"/>
              <a:t>    Страх никогда не стареет [Текст] : роман / Геннадий Сорокин. - Москва : </a:t>
            </a:r>
            <a:r>
              <a:rPr lang="ru-RU" sz="1200" dirty="0" err="1"/>
              <a:t>Эксмо</a:t>
            </a:r>
            <a:r>
              <a:rPr lang="ru-RU" sz="1200" dirty="0"/>
              <a:t>, 2021. - 445, [1] с. - (Преступление в большом городе)</a:t>
            </a:r>
          </a:p>
        </p:txBody>
      </p:sp>
    </p:spTree>
    <p:extLst>
      <p:ext uri="{BB962C8B-B14F-4D97-AF65-F5344CB8AC3E}">
        <p14:creationId xmlns:p14="http://schemas.microsoft.com/office/powerpoint/2010/main" val="38167329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256" y="404664"/>
            <a:ext cx="3804829" cy="5760640"/>
          </a:xfrm>
          <a:prstGeom prst="rect">
            <a:avLst/>
          </a:prstGeom>
        </p:spPr>
      </p:pic>
      <p:sp>
        <p:nvSpPr>
          <p:cNvPr id="3" name="Прямоугольник 2"/>
          <p:cNvSpPr/>
          <p:nvPr/>
        </p:nvSpPr>
        <p:spPr>
          <a:xfrm>
            <a:off x="4828379" y="3140968"/>
            <a:ext cx="3672408" cy="2677656"/>
          </a:xfrm>
          <a:prstGeom prst="rect">
            <a:avLst/>
          </a:prstGeom>
        </p:spPr>
        <p:txBody>
          <a:bodyPr wrap="square">
            <a:spAutoFit/>
          </a:bodyPr>
          <a:lstStyle/>
          <a:p>
            <a:r>
              <a:rPr lang="ru-RU" sz="1400" dirty="0"/>
              <a:t>Это первое руководство по переходу к более доброй, здоровой, сознательной и устойчивой жизни без купюр. Эшли </a:t>
            </a:r>
            <a:r>
              <a:rPr lang="ru-RU" sz="1400" dirty="0" err="1"/>
              <a:t>Пайпер</a:t>
            </a:r>
            <a:r>
              <a:rPr lang="ru-RU" sz="1400" dirty="0"/>
              <a:t>, популярный журналист, опытный эксперт по </a:t>
            </a:r>
            <a:r>
              <a:rPr lang="ru-RU" sz="1400" dirty="0" err="1"/>
              <a:t>экологичному</a:t>
            </a:r>
            <a:r>
              <a:rPr lang="ru-RU" sz="1400" dirty="0"/>
              <a:t> образу жизни, проведет вас через простые, но впечатляющие изменения в образе жизни. Каждый может жить и становиться лучше день за днем, в доме (на кухне, в гардеробе, в уходе за собой) и снаружи (в общественной жизни, на работе, за границей). Пришло время меняться. На этот раз точно</a:t>
            </a:r>
            <a:r>
              <a:rPr lang="ru-RU" sz="1400" dirty="0" smtClean="0"/>
              <a:t>!</a:t>
            </a:r>
            <a:endParaRPr lang="ru-RU" sz="1400" dirty="0"/>
          </a:p>
        </p:txBody>
      </p:sp>
      <p:sp>
        <p:nvSpPr>
          <p:cNvPr id="4" name="Прямоугольник 3"/>
          <p:cNvSpPr/>
          <p:nvPr/>
        </p:nvSpPr>
        <p:spPr>
          <a:xfrm>
            <a:off x="4860032" y="188640"/>
            <a:ext cx="3888432" cy="1815882"/>
          </a:xfrm>
          <a:prstGeom prst="rect">
            <a:avLst/>
          </a:prstGeom>
        </p:spPr>
        <p:txBody>
          <a:bodyPr wrap="square">
            <a:spAutoFit/>
          </a:bodyPr>
          <a:lstStyle/>
          <a:p>
            <a:r>
              <a:rPr lang="ru-RU" sz="1400" dirty="0"/>
              <a:t> </a:t>
            </a:r>
            <a:r>
              <a:rPr lang="ru-RU" sz="1400" dirty="0" err="1"/>
              <a:t>Пайпер</a:t>
            </a:r>
            <a:r>
              <a:rPr lang="ru-RU" sz="1400" dirty="0"/>
              <a:t>, Эшли.</a:t>
            </a:r>
          </a:p>
          <a:p>
            <a:r>
              <a:rPr lang="ru-RU" sz="1400" dirty="0"/>
              <a:t>    Грязная правда. Уберись на планете или убирайся с нее [Текст] : научно-популярная литература / Эшли </a:t>
            </a:r>
            <a:r>
              <a:rPr lang="ru-RU" sz="1400" dirty="0" err="1"/>
              <a:t>Пайпер</a:t>
            </a:r>
            <a:r>
              <a:rPr lang="ru-RU" sz="1400" dirty="0"/>
              <a:t> ; перевод с английского Л. В. </a:t>
            </a:r>
            <a:r>
              <a:rPr lang="ru-RU" sz="1400" dirty="0" err="1"/>
              <a:t>Парнюк</a:t>
            </a:r>
            <a:r>
              <a:rPr lang="ru-RU" sz="1400" dirty="0"/>
              <a:t>. - Москва : </a:t>
            </a:r>
            <a:r>
              <a:rPr lang="ru-RU" sz="1400" dirty="0" err="1"/>
              <a:t>Бомбора</a:t>
            </a:r>
            <a:r>
              <a:rPr lang="ru-RU" sz="1400" dirty="0"/>
              <a:t> : </a:t>
            </a:r>
            <a:r>
              <a:rPr lang="ru-RU" sz="1400" dirty="0" err="1"/>
              <a:t>Эксмо</a:t>
            </a:r>
            <a:r>
              <a:rPr lang="ru-RU" sz="1400" dirty="0"/>
              <a:t>, 2020. - 318, [1] с. : ил. - (Жизнь в стиле эко). - </a:t>
            </a:r>
            <a:r>
              <a:rPr lang="ru-RU" sz="1400" dirty="0" err="1"/>
              <a:t>Библиогр</a:t>
            </a:r>
            <a:r>
              <a:rPr lang="ru-RU" sz="1400" dirty="0"/>
              <a:t>.: с. 276-302. - Доп. </a:t>
            </a:r>
            <a:r>
              <a:rPr lang="ru-RU" sz="1400" dirty="0" err="1"/>
              <a:t>библиогр</a:t>
            </a:r>
            <a:r>
              <a:rPr lang="ru-RU" sz="1400" dirty="0"/>
              <a:t>.: с. 303-308. - </a:t>
            </a:r>
            <a:r>
              <a:rPr lang="ru-RU" sz="1400" dirty="0" err="1"/>
              <a:t>Алф</a:t>
            </a:r>
            <a:r>
              <a:rPr lang="ru-RU" sz="1400" dirty="0"/>
              <a:t>. указ.: с. 309-318.</a:t>
            </a:r>
          </a:p>
        </p:txBody>
      </p:sp>
    </p:spTree>
    <p:extLst>
      <p:ext uri="{BB962C8B-B14F-4D97-AF65-F5344CB8AC3E}">
        <p14:creationId xmlns:p14="http://schemas.microsoft.com/office/powerpoint/2010/main" val="1763162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482" y="574684"/>
            <a:ext cx="3388931" cy="5328592"/>
          </a:xfrm>
          <a:prstGeom prst="rect">
            <a:avLst/>
          </a:prstGeom>
        </p:spPr>
      </p:pic>
      <p:sp>
        <p:nvSpPr>
          <p:cNvPr id="3" name="Прямоугольник 2"/>
          <p:cNvSpPr/>
          <p:nvPr/>
        </p:nvSpPr>
        <p:spPr>
          <a:xfrm>
            <a:off x="4211960" y="1408127"/>
            <a:ext cx="4752528" cy="4832092"/>
          </a:xfrm>
          <a:prstGeom prst="rect">
            <a:avLst/>
          </a:prstGeom>
        </p:spPr>
        <p:txBody>
          <a:bodyPr wrap="square">
            <a:spAutoFit/>
          </a:bodyPr>
          <a:lstStyle/>
          <a:p>
            <a:r>
              <a:rPr lang="ru-RU" sz="1400" dirty="0"/>
              <a:t>История, вдохновленная реальными событиями. Во времена Великой депрессии в штате Кентукки была организована конная библиотечная служба. Основные цели проекта заключались в создании новых рабочих мест и повышении грамотности населения. Всадниц, доставляющих книги в самые труднодоступные уголки этого дикого края, называли книжными дамами. Мэри </a:t>
            </a:r>
            <a:r>
              <a:rPr lang="ru-RU" sz="1400" dirty="0" err="1"/>
              <a:t>Кюсси</a:t>
            </a:r>
            <a:r>
              <a:rPr lang="ru-RU" sz="1400" dirty="0"/>
              <a:t> Картер одна из таких книжных дам. В любую погоду она бесстрашно преодолевает милю за милей, стремясь передать книги своим читателям. Но путь Мэри намного сложнее, чем у ее "коллег", он пролегает не только через непроходимые леса, но и через дебри человеческих предрассудков... Слишком уж сильно она отличается от других. Мэри последняя в своем роде — ее кожа голубого оттенка. Местные называют ее Василек, и большинство произносит это с презрением и брезгливостью. Но для того, кто посвятил себя книгам, столкновение с реальностью может оказаться невыносимым… "Книжная дама из Беспокойного ручья" — это история мужества и непоколебимой веры человека в то, что словам под силу изменить мир.</a:t>
            </a:r>
          </a:p>
          <a:p>
            <a:endParaRPr lang="ru-RU" sz="1400" dirty="0"/>
          </a:p>
        </p:txBody>
      </p:sp>
      <p:sp>
        <p:nvSpPr>
          <p:cNvPr id="4" name="Прямоугольник 3"/>
          <p:cNvSpPr/>
          <p:nvPr/>
        </p:nvSpPr>
        <p:spPr>
          <a:xfrm>
            <a:off x="4211960" y="116632"/>
            <a:ext cx="4572000" cy="1015663"/>
          </a:xfrm>
          <a:prstGeom prst="rect">
            <a:avLst/>
          </a:prstGeom>
        </p:spPr>
        <p:txBody>
          <a:bodyPr>
            <a:spAutoFit/>
          </a:bodyPr>
          <a:lstStyle/>
          <a:p>
            <a:endParaRPr lang="ru-RU" sz="1200" dirty="0"/>
          </a:p>
          <a:p>
            <a:r>
              <a:rPr lang="ru-RU" sz="1200" dirty="0"/>
              <a:t>    Ричардсон, Ким Мишель.</a:t>
            </a:r>
          </a:p>
          <a:p>
            <a:r>
              <a:rPr lang="ru-RU" sz="1200" dirty="0"/>
              <a:t>    Книжная дама из Беспокойного ручья [Текст] : роман / Ким Мишель Ричардсон ; перевод с английского Николая </a:t>
            </a:r>
            <a:r>
              <a:rPr lang="ru-RU" sz="1200" dirty="0" err="1"/>
              <a:t>Фитисова</a:t>
            </a:r>
            <a:r>
              <a:rPr lang="ru-RU" sz="1200" dirty="0"/>
              <a:t>. - Москва : АСТ, 2021. - 413, [2] с. - (Такая разная жизнь).</a:t>
            </a:r>
          </a:p>
        </p:txBody>
      </p:sp>
    </p:spTree>
    <p:extLst>
      <p:ext uri="{BB962C8B-B14F-4D97-AF65-F5344CB8AC3E}">
        <p14:creationId xmlns:p14="http://schemas.microsoft.com/office/powerpoint/2010/main" val="3132090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07936"/>
            <a:ext cx="3672408" cy="5774316"/>
          </a:xfrm>
          <a:prstGeom prst="rect">
            <a:avLst/>
          </a:prstGeom>
        </p:spPr>
      </p:pic>
      <p:sp>
        <p:nvSpPr>
          <p:cNvPr id="3" name="Прямоугольник 2"/>
          <p:cNvSpPr/>
          <p:nvPr/>
        </p:nvSpPr>
        <p:spPr>
          <a:xfrm>
            <a:off x="4644008" y="2505489"/>
            <a:ext cx="3744416" cy="3539430"/>
          </a:xfrm>
          <a:prstGeom prst="rect">
            <a:avLst/>
          </a:prstGeom>
        </p:spPr>
        <p:txBody>
          <a:bodyPr wrap="square">
            <a:spAutoFit/>
          </a:bodyPr>
          <a:lstStyle/>
          <a:p>
            <a:r>
              <a:rPr lang="ru-RU" sz="1400" dirty="0"/>
              <a:t>Красная гора – пристанище для потерянных душ. Здесь бок о бок живут эксцентричный винодел </a:t>
            </a:r>
            <a:r>
              <a:rPr lang="ru-RU" sz="1400" dirty="0" err="1"/>
              <a:t>Отис</a:t>
            </a:r>
            <a:r>
              <a:rPr lang="ru-RU" sz="1400" dirty="0"/>
              <a:t> </a:t>
            </a:r>
            <a:r>
              <a:rPr lang="ru-RU" sz="1400" dirty="0" err="1"/>
              <a:t>Тилл</a:t>
            </a:r>
            <a:r>
              <a:rPr lang="ru-RU" sz="1400" dirty="0"/>
              <a:t> и мать-одиночка Марго, дочь знаменитых родителей Эмилия </a:t>
            </a:r>
            <a:r>
              <a:rPr lang="ru-RU" sz="1400" dirty="0" err="1"/>
              <a:t>Форестер</a:t>
            </a:r>
            <a:r>
              <a:rPr lang="ru-RU" sz="1400" dirty="0"/>
              <a:t> и Брукс Бейкер — человек, отчаянно бегущий от собственного прошлого. Их судьбы и истории причудливо переплетаются, как лоза винограда, что выращивают на Красной горе. Но там, где каждый близко знаком друг с другом, секреты быстро становятся ядом, способным разрушить все. Смогут ли обитатели Красной горы справиться со всеми проблемами и стать сильнее? Или же их идиллия будет разрушена? Трогательная история о людях и месте, которое их объединило.    </a:t>
            </a:r>
          </a:p>
        </p:txBody>
      </p:sp>
      <p:sp>
        <p:nvSpPr>
          <p:cNvPr id="4" name="Прямоугольник 3"/>
          <p:cNvSpPr/>
          <p:nvPr/>
        </p:nvSpPr>
        <p:spPr>
          <a:xfrm>
            <a:off x="4716016" y="507936"/>
            <a:ext cx="3816424" cy="1169551"/>
          </a:xfrm>
          <a:prstGeom prst="rect">
            <a:avLst/>
          </a:prstGeom>
        </p:spPr>
        <p:txBody>
          <a:bodyPr wrap="square">
            <a:spAutoFit/>
          </a:bodyPr>
          <a:lstStyle/>
          <a:p>
            <a:r>
              <a:rPr lang="ru-RU" sz="1400" dirty="0"/>
              <a:t> Уокер, </a:t>
            </a:r>
            <a:r>
              <a:rPr lang="ru-RU" sz="1400" dirty="0" err="1"/>
              <a:t>Бо</a:t>
            </a:r>
            <a:r>
              <a:rPr lang="ru-RU" sz="1400" dirty="0"/>
              <a:t>.</a:t>
            </a:r>
          </a:p>
          <a:p>
            <a:r>
              <a:rPr lang="ru-RU" sz="1400" dirty="0"/>
              <a:t>    Красная гора [Текст] : роман / </a:t>
            </a:r>
            <a:r>
              <a:rPr lang="ru-RU" sz="1400" dirty="0" err="1"/>
              <a:t>Бо</a:t>
            </a:r>
            <a:r>
              <a:rPr lang="ru-RU" sz="1400" dirty="0"/>
              <a:t> Уокер ; перевод с английского Марины </a:t>
            </a:r>
            <a:r>
              <a:rPr lang="ru-RU" sz="1400" dirty="0" err="1"/>
              <a:t>Манучаровой</a:t>
            </a:r>
            <a:r>
              <a:rPr lang="ru-RU" sz="1400" dirty="0"/>
              <a:t>. - Москва : АСТ, 2021. - 414, [1] с. - (Лабиринты жизни). </a:t>
            </a:r>
          </a:p>
        </p:txBody>
      </p:sp>
    </p:spTree>
    <p:extLst>
      <p:ext uri="{BB962C8B-B14F-4D97-AF65-F5344CB8AC3E}">
        <p14:creationId xmlns:p14="http://schemas.microsoft.com/office/powerpoint/2010/main" val="24488524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3886" y="548680"/>
            <a:ext cx="3525491" cy="5544616"/>
          </a:xfrm>
          <a:prstGeom prst="rect">
            <a:avLst/>
          </a:prstGeom>
        </p:spPr>
      </p:pic>
      <p:sp>
        <p:nvSpPr>
          <p:cNvPr id="3" name="Прямоугольник 2"/>
          <p:cNvSpPr/>
          <p:nvPr/>
        </p:nvSpPr>
        <p:spPr>
          <a:xfrm>
            <a:off x="4355976" y="1970836"/>
            <a:ext cx="4067944" cy="4401205"/>
          </a:xfrm>
          <a:prstGeom prst="rect">
            <a:avLst/>
          </a:prstGeom>
        </p:spPr>
        <p:txBody>
          <a:bodyPr wrap="square">
            <a:spAutoFit/>
          </a:bodyPr>
          <a:lstStyle/>
          <a:p>
            <a:r>
              <a:rPr lang="ru-RU" sz="1400" dirty="0" smtClean="0"/>
              <a:t>История, воплотившаяся на экране в 2016 году в фильме "Лев"! Экранизация получила множество премий и была номинирована на премию "Оскар" шесть раз! В главных ролях снялись Дев </a:t>
            </a:r>
            <a:r>
              <a:rPr lang="ru-RU" sz="1400" dirty="0" err="1" smtClean="0"/>
              <a:t>Патель</a:t>
            </a:r>
            <a:r>
              <a:rPr lang="ru-RU" sz="1400" dirty="0" smtClean="0"/>
              <a:t>, </a:t>
            </a:r>
            <a:r>
              <a:rPr lang="ru-RU" sz="1400" dirty="0" err="1" smtClean="0"/>
              <a:t>Руни</a:t>
            </a:r>
            <a:r>
              <a:rPr lang="ru-RU" sz="1400" dirty="0" smtClean="0"/>
              <a:t> </a:t>
            </a:r>
            <a:r>
              <a:rPr lang="ru-RU" sz="1400" dirty="0" err="1" smtClean="0"/>
              <a:t>Мара</a:t>
            </a:r>
            <a:r>
              <a:rPr lang="ru-RU" sz="1400" dirty="0" smtClean="0"/>
              <a:t> и Николь Кидман. Когда Сару было пять лет, он поехал с братом в другой город и потерялся в поезде, который привез его в неизвестное место. Не зная ни фамилии своей семьи, ни откуда он родом, маленький мальчик несколько недель прожил на улицах Калькутты, пока не попал в сиротский приют. Его усыновила семья из Австралии, окружив заботой и любовью. Несмотря на то, что Сару был счастлив со своими новыми родителями, он не мог забыть лица матери и родных братьев и сестер. Мальчик часами разглядывал карту Индии на стене своей спальни, а затем и </a:t>
            </a:r>
            <a:r>
              <a:rPr lang="ru-RU" sz="1400" dirty="0" err="1" smtClean="0"/>
              <a:t>Google</a:t>
            </a:r>
            <a:r>
              <a:rPr lang="ru-RU" sz="1400" dirty="0" smtClean="0"/>
              <a:t> </a:t>
            </a:r>
            <a:r>
              <a:rPr lang="ru-RU" sz="1400" dirty="0" err="1" smtClean="0"/>
              <a:t>Earth</a:t>
            </a:r>
            <a:r>
              <a:rPr lang="ru-RU" sz="1400" dirty="0" smtClean="0"/>
              <a:t>, гадая, где же находится то место, где он жил. Однажды он нашел то, что искал. И отправился в долгую дорогу домой, чтобы обнять свою мать.  </a:t>
            </a:r>
            <a:endParaRPr lang="ru-RU" sz="1400" dirty="0"/>
          </a:p>
        </p:txBody>
      </p:sp>
      <p:sp>
        <p:nvSpPr>
          <p:cNvPr id="4" name="Прямоугольник 3"/>
          <p:cNvSpPr/>
          <p:nvPr/>
        </p:nvSpPr>
        <p:spPr>
          <a:xfrm>
            <a:off x="4499991" y="260648"/>
            <a:ext cx="3929755" cy="1384995"/>
          </a:xfrm>
          <a:prstGeom prst="rect">
            <a:avLst/>
          </a:prstGeom>
        </p:spPr>
        <p:txBody>
          <a:bodyPr wrap="square">
            <a:spAutoFit/>
          </a:bodyPr>
          <a:lstStyle/>
          <a:p>
            <a:endParaRPr lang="ru-RU" sz="1400" dirty="0"/>
          </a:p>
          <a:p>
            <a:r>
              <a:rPr lang="ru-RU" sz="1400" dirty="0"/>
              <a:t>    </a:t>
            </a:r>
            <a:r>
              <a:rPr lang="ru-RU" sz="1400" dirty="0" err="1"/>
              <a:t>Брайерли</a:t>
            </a:r>
            <a:r>
              <a:rPr lang="ru-RU" sz="1400" dirty="0"/>
              <a:t>, Сару.</a:t>
            </a:r>
          </a:p>
          <a:p>
            <a:r>
              <a:rPr lang="ru-RU" sz="1400" dirty="0"/>
              <a:t>    Долгая дорога домой [Текст] : художественная лит-</a:t>
            </a:r>
            <a:r>
              <a:rPr lang="ru-RU" sz="1400" dirty="0" err="1"/>
              <a:t>ра</a:t>
            </a:r>
            <a:r>
              <a:rPr lang="ru-RU" sz="1400" dirty="0"/>
              <a:t> / Сару </a:t>
            </a:r>
            <a:r>
              <a:rPr lang="ru-RU" sz="1400" dirty="0" err="1"/>
              <a:t>Брайерли</a:t>
            </a:r>
            <a:r>
              <a:rPr lang="ru-RU" sz="1400" dirty="0"/>
              <a:t> ; перевод с английского Яны </a:t>
            </a:r>
            <a:r>
              <a:rPr lang="ru-RU" sz="1400" dirty="0" err="1"/>
              <a:t>Матросовой</a:t>
            </a:r>
            <a:r>
              <a:rPr lang="ru-RU" sz="1400" dirty="0"/>
              <a:t>. - Москва : </a:t>
            </a:r>
            <a:r>
              <a:rPr lang="ru-RU" sz="1400" dirty="0" err="1"/>
              <a:t>Эксмо</a:t>
            </a:r>
            <a:r>
              <a:rPr lang="ru-RU" sz="1400" dirty="0"/>
              <a:t>, 2021. - 246, [7] с. : ил. - (</a:t>
            </a:r>
            <a:r>
              <a:rPr lang="ru-RU" sz="1400" dirty="0" err="1"/>
              <a:t>Кинообложка</a:t>
            </a:r>
            <a:r>
              <a:rPr lang="ru-RU" sz="1400" dirty="0"/>
              <a:t>). </a:t>
            </a:r>
          </a:p>
        </p:txBody>
      </p:sp>
    </p:spTree>
    <p:extLst>
      <p:ext uri="{BB962C8B-B14F-4D97-AF65-F5344CB8AC3E}">
        <p14:creationId xmlns:p14="http://schemas.microsoft.com/office/powerpoint/2010/main" val="36323911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44008" y="1484784"/>
            <a:ext cx="4139952" cy="4832092"/>
          </a:xfrm>
          <a:prstGeom prst="rect">
            <a:avLst/>
          </a:prstGeom>
        </p:spPr>
        <p:txBody>
          <a:bodyPr wrap="square">
            <a:spAutoFit/>
          </a:bodyPr>
          <a:lstStyle/>
          <a:p>
            <a:r>
              <a:rPr lang="ru-RU" sz="1400" dirty="0"/>
              <a:t>Автор этой книги </a:t>
            </a:r>
            <a:r>
              <a:rPr lang="ru-RU" sz="1400" dirty="0" err="1"/>
              <a:t>Бийон</a:t>
            </a:r>
            <a:r>
              <a:rPr lang="ru-RU" sz="1400" dirty="0"/>
              <a:t> </a:t>
            </a:r>
            <a:r>
              <a:rPr lang="ru-RU" sz="1400" dirty="0" err="1"/>
              <a:t>Каттилату</a:t>
            </a:r>
            <a:r>
              <a:rPr lang="ru-RU" sz="1400" dirty="0"/>
              <a:t> - дипломированный инженер-экономист, доктор наук в области клиентской психологии. Каждый день рикша-философ из Нью-Дели по имени </a:t>
            </a:r>
            <a:r>
              <a:rPr lang="ru-RU" sz="1400" dirty="0" err="1"/>
              <a:t>Рахул</a:t>
            </a:r>
            <a:r>
              <a:rPr lang="ru-RU" sz="1400" dirty="0"/>
              <a:t> развозит на своем тук-туке пассажиров. Все они разные: бизнесмен и подросток, турист и студентка, профессор и подвыпивший посетитель клуба… У каждого из них своя история. И поездка не проходит бесследно ни для </a:t>
            </a:r>
            <a:r>
              <a:rPr lang="ru-RU" sz="1400" dirty="0" err="1"/>
              <a:t>Рахула</a:t>
            </a:r>
            <a:r>
              <a:rPr lang="ru-RU" sz="1400" dirty="0"/>
              <a:t>, ни для его пассажиров, что-то неуловимо меняя в их жизнях. Герои книги понимают, как важно жить не прошлым или будущим, а настоящим моментом; что решения, которые привели к плохому результату – это тоже полезный жизненный опыт; что ситуацию можно только принять, изменить или отпустить; что время – это богатство, которое мы каждый день выигрываем в лотерею, и только от нас зависит, как им распорядиться; что мы можем изменить только одного человека на свете – самого себя; и наконец, что счастье следует искать не где-то извне, а в нас самих.</a:t>
            </a:r>
          </a:p>
          <a:p>
            <a:r>
              <a:rPr lang="ru-RU" sz="1400" dirty="0"/>
              <a:t> </a:t>
            </a: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8489" y="404664"/>
            <a:ext cx="3744416" cy="5800984"/>
          </a:xfrm>
          <a:prstGeom prst="rect">
            <a:avLst/>
          </a:prstGeom>
        </p:spPr>
      </p:pic>
      <p:sp>
        <p:nvSpPr>
          <p:cNvPr id="3" name="Прямоугольник 2"/>
          <p:cNvSpPr/>
          <p:nvPr/>
        </p:nvSpPr>
        <p:spPr>
          <a:xfrm>
            <a:off x="4499050" y="210688"/>
            <a:ext cx="4429867" cy="1015663"/>
          </a:xfrm>
          <a:prstGeom prst="rect">
            <a:avLst/>
          </a:prstGeom>
        </p:spPr>
        <p:txBody>
          <a:bodyPr wrap="square">
            <a:spAutoFit/>
          </a:bodyPr>
          <a:lstStyle/>
          <a:p>
            <a:r>
              <a:rPr lang="ru-RU" sz="1200" dirty="0" err="1"/>
              <a:t>Каттилату</a:t>
            </a:r>
            <a:r>
              <a:rPr lang="ru-RU" sz="1200" dirty="0"/>
              <a:t>, </a:t>
            </a:r>
            <a:r>
              <a:rPr lang="ru-RU" sz="1200" dirty="0" err="1"/>
              <a:t>Бийон</a:t>
            </a:r>
            <a:r>
              <a:rPr lang="ru-RU" sz="1200" dirty="0"/>
              <a:t>.</a:t>
            </a:r>
          </a:p>
          <a:p>
            <a:r>
              <a:rPr lang="ru-RU" sz="1200" dirty="0"/>
              <a:t>    Рикша, который привозит счастье [Текст] : художественная лит-</a:t>
            </a:r>
            <a:r>
              <a:rPr lang="ru-RU" sz="1200" dirty="0" err="1"/>
              <a:t>ра</a:t>
            </a:r>
            <a:r>
              <a:rPr lang="ru-RU" sz="1200" dirty="0"/>
              <a:t> / </a:t>
            </a:r>
            <a:r>
              <a:rPr lang="ru-RU" sz="1200" dirty="0" err="1"/>
              <a:t>Бийон</a:t>
            </a:r>
            <a:r>
              <a:rPr lang="ru-RU" sz="1200" dirty="0"/>
              <a:t> </a:t>
            </a:r>
            <a:r>
              <a:rPr lang="ru-RU" sz="1200" dirty="0" err="1"/>
              <a:t>Каттилату</a:t>
            </a:r>
            <a:r>
              <a:rPr lang="ru-RU" sz="1200" dirty="0"/>
              <a:t> ; перевод с немецкого П. В. Ермиловой. - Москва : </a:t>
            </a:r>
            <a:r>
              <a:rPr lang="ru-RU" sz="1200" dirty="0" err="1"/>
              <a:t>Бомбора</a:t>
            </a:r>
            <a:r>
              <a:rPr lang="ru-RU" sz="1200" dirty="0"/>
              <a:t> : </a:t>
            </a:r>
            <a:r>
              <a:rPr lang="ru-RU" sz="1200" dirty="0" err="1"/>
              <a:t>Эксмо</a:t>
            </a:r>
            <a:r>
              <a:rPr lang="ru-RU" sz="1200" dirty="0"/>
              <a:t>, 2021. - 219 с. : ил. - (Новая реальность). </a:t>
            </a:r>
          </a:p>
        </p:txBody>
      </p:sp>
    </p:spTree>
    <p:extLst>
      <p:ext uri="{BB962C8B-B14F-4D97-AF65-F5344CB8AC3E}">
        <p14:creationId xmlns:p14="http://schemas.microsoft.com/office/powerpoint/2010/main" val="54579890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20688"/>
            <a:ext cx="3280762" cy="5159613"/>
          </a:xfrm>
          <a:prstGeom prst="rect">
            <a:avLst/>
          </a:prstGeom>
        </p:spPr>
      </p:pic>
      <p:sp>
        <p:nvSpPr>
          <p:cNvPr id="3" name="Прямоугольник 2"/>
          <p:cNvSpPr/>
          <p:nvPr/>
        </p:nvSpPr>
        <p:spPr>
          <a:xfrm>
            <a:off x="3923928" y="1484784"/>
            <a:ext cx="4968552" cy="4893647"/>
          </a:xfrm>
          <a:prstGeom prst="rect">
            <a:avLst/>
          </a:prstGeom>
        </p:spPr>
        <p:txBody>
          <a:bodyPr wrap="square">
            <a:spAutoFit/>
          </a:bodyPr>
          <a:lstStyle/>
          <a:p>
            <a:r>
              <a:rPr lang="ru-RU" sz="1200" dirty="0" smtClean="0"/>
              <a:t>Отношения </a:t>
            </a:r>
            <a:r>
              <a:rPr lang="ru-RU" sz="1200" dirty="0"/>
              <a:t>свекрови и невестки - такая же вечная тема, как противостояние отцов и детей. Семейная драма Салли </a:t>
            </a:r>
            <a:r>
              <a:rPr lang="ru-RU" sz="1200" dirty="0" err="1"/>
              <a:t>Хэпворс</a:t>
            </a:r>
            <a:r>
              <a:rPr lang="ru-RU" sz="1200" dirty="0"/>
              <a:t> - блистательный </a:t>
            </a:r>
            <a:r>
              <a:rPr lang="ru-RU" sz="1200" dirty="0" err="1"/>
              <a:t>микс</a:t>
            </a:r>
            <a:r>
              <a:rPr lang="ru-RU" sz="1200" dirty="0"/>
              <a:t> семейной драмы и </a:t>
            </a:r>
            <a:r>
              <a:rPr lang="ru-RU" sz="1200" dirty="0" err="1"/>
              <a:t>экшна</a:t>
            </a:r>
            <a:r>
              <a:rPr lang="ru-RU" sz="1200" dirty="0"/>
              <a:t>. С первой минуты знакомства Диана держала невесту своего сына Люси на расстоянии вытянутой руки. Это было незаметно, но Люси чувствовала, что не пришлась ко двору и изо всех сил пыталась завоевать расположение свекрови, мечтая обрести в ее лице давно умершую мать и доброго друга. И каждый раз натыкалась на холодную стену равнодушия. Так было десять лет назад. Теперь же Диана найдена мертвой в собственном доме. Предсмертная записка гласит, что она устала бороться с раком, но вскрытие обнаружило следы насильственной смерти. Кто и за что мог убить Диану? Семья по соседству В маленьком пригороде </a:t>
            </a:r>
            <a:r>
              <a:rPr lang="ru-RU" sz="1200" dirty="0" err="1"/>
              <a:t>Плезант</a:t>
            </a:r>
            <a:r>
              <a:rPr lang="ru-RU" sz="1200" dirty="0"/>
              <a:t>-Корт все друг друга знают. Дети не боятся гулять до позднего вечера, двери домов не закрывают на замок, а гостей встречает запотевший кувшин холодного лимонада. Но в один день все меняется. </a:t>
            </a:r>
            <a:r>
              <a:rPr lang="ru-RU" sz="1200" dirty="0" err="1"/>
              <a:t>Изабелль</a:t>
            </a:r>
            <a:r>
              <a:rPr lang="ru-RU" sz="1200" dirty="0"/>
              <a:t> приезжает в </a:t>
            </a:r>
            <a:r>
              <a:rPr lang="ru-RU" sz="1200" dirty="0" err="1"/>
              <a:t>Плезант</a:t>
            </a:r>
            <a:r>
              <a:rPr lang="ru-RU" sz="1200" dirty="0"/>
              <a:t>-Корт по работе. Во всяком случае, именно так она объясняет причину своего визита. Она совсем не вписывается в размеренную жизнь городка и очень скоро начинает привлекать внимание местных жителей, особенно женщин. Эсси, </a:t>
            </a:r>
            <a:r>
              <a:rPr lang="ru-RU" sz="1200" dirty="0" err="1"/>
              <a:t>Эндж</a:t>
            </a:r>
            <a:r>
              <a:rPr lang="ru-RU" sz="1200" dirty="0"/>
              <a:t> и </a:t>
            </a:r>
            <a:r>
              <a:rPr lang="ru-RU" sz="1200" dirty="0" err="1"/>
              <a:t>Фрэн</a:t>
            </a:r>
            <a:r>
              <a:rPr lang="ru-RU" sz="1200" dirty="0"/>
              <a:t> сближаются с </a:t>
            </a:r>
            <a:r>
              <a:rPr lang="ru-RU" sz="1200" dirty="0" err="1"/>
              <a:t>Изабелль</a:t>
            </a:r>
            <a:r>
              <a:rPr lang="ru-RU" sz="1200" dirty="0"/>
              <a:t>. Им интересно друг с другом, ведь у каждой – свои секреты. Почему </a:t>
            </a:r>
            <a:r>
              <a:rPr lang="ru-RU" sz="1200" dirty="0" err="1"/>
              <a:t>Эндж</a:t>
            </a:r>
            <a:r>
              <a:rPr lang="ru-RU" sz="1200" dirty="0"/>
              <a:t> контролирует все на свете? Почему </a:t>
            </a:r>
            <a:r>
              <a:rPr lang="ru-RU" sz="1200" dirty="0" err="1"/>
              <a:t>Фрэн</a:t>
            </a:r>
            <a:r>
              <a:rPr lang="ru-RU" sz="1200" dirty="0"/>
              <a:t> не подпускает мужа к ребенку? Почему три года назад Эсси гуляла с дочерью в парке, а домой вернулась одна? Как тяжело хранить секреты в маленьком пригороде </a:t>
            </a:r>
            <a:r>
              <a:rPr lang="ru-RU" sz="1200" dirty="0" err="1"/>
              <a:t>Плезант</a:t>
            </a:r>
            <a:r>
              <a:rPr lang="ru-RU" sz="1200" dirty="0"/>
              <a:t>-Корт. И как важно вовремя понять: большое видится на расстоянии.</a:t>
            </a:r>
          </a:p>
          <a:p>
            <a:r>
              <a:rPr lang="ru-RU" sz="1200" dirty="0"/>
              <a:t>  </a:t>
            </a:r>
          </a:p>
        </p:txBody>
      </p:sp>
      <p:sp>
        <p:nvSpPr>
          <p:cNvPr id="4" name="Прямоугольник 3"/>
          <p:cNvSpPr/>
          <p:nvPr/>
        </p:nvSpPr>
        <p:spPr>
          <a:xfrm>
            <a:off x="4122204" y="349204"/>
            <a:ext cx="4572000" cy="830997"/>
          </a:xfrm>
          <a:prstGeom prst="rect">
            <a:avLst/>
          </a:prstGeom>
        </p:spPr>
        <p:txBody>
          <a:bodyPr>
            <a:spAutoFit/>
          </a:bodyPr>
          <a:lstStyle/>
          <a:p>
            <a:r>
              <a:rPr lang="ru-RU" sz="1200" dirty="0"/>
              <a:t> </a:t>
            </a:r>
            <a:r>
              <a:rPr lang="ru-RU" sz="1200" dirty="0" err="1"/>
              <a:t>Хэпворс</a:t>
            </a:r>
            <a:r>
              <a:rPr lang="ru-RU" sz="1200" dirty="0"/>
              <a:t>, Салли.</a:t>
            </a:r>
          </a:p>
          <a:p>
            <a:r>
              <a:rPr lang="ru-RU" sz="1200" dirty="0"/>
              <a:t>    Моя любимая свекровь [Текст] : художественная лит-</a:t>
            </a:r>
            <a:r>
              <a:rPr lang="ru-RU" sz="1200" dirty="0" err="1"/>
              <a:t>ра</a:t>
            </a:r>
            <a:r>
              <a:rPr lang="ru-RU" sz="1200" dirty="0"/>
              <a:t> / Салли </a:t>
            </a:r>
            <a:r>
              <a:rPr lang="ru-RU" sz="1200" dirty="0" err="1"/>
              <a:t>Хэпворс</a:t>
            </a:r>
            <a:r>
              <a:rPr lang="ru-RU" sz="1200" dirty="0"/>
              <a:t> ; перевод с английского Анны </a:t>
            </a:r>
            <a:r>
              <a:rPr lang="ru-RU" sz="1200" dirty="0" err="1"/>
              <a:t>Комаринец</a:t>
            </a:r>
            <a:r>
              <a:rPr lang="ru-RU" sz="1200" dirty="0"/>
              <a:t>. - Москва : </a:t>
            </a:r>
            <a:r>
              <a:rPr lang="ru-RU" sz="1200" dirty="0" err="1"/>
              <a:t>Эксмо</a:t>
            </a:r>
            <a:r>
              <a:rPr lang="ru-RU" sz="1200" dirty="0"/>
              <a:t>, 2020. - 477, [1] с</a:t>
            </a:r>
          </a:p>
        </p:txBody>
      </p:sp>
    </p:spTree>
    <p:extLst>
      <p:ext uri="{BB962C8B-B14F-4D97-AF65-F5344CB8AC3E}">
        <p14:creationId xmlns:p14="http://schemas.microsoft.com/office/powerpoint/2010/main" val="31984903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476672"/>
            <a:ext cx="3512871" cy="5616624"/>
          </a:xfrm>
          <a:prstGeom prst="rect">
            <a:avLst/>
          </a:prstGeom>
        </p:spPr>
      </p:pic>
      <p:sp>
        <p:nvSpPr>
          <p:cNvPr id="3" name="Прямоугольник 2"/>
          <p:cNvSpPr/>
          <p:nvPr/>
        </p:nvSpPr>
        <p:spPr>
          <a:xfrm>
            <a:off x="3923927" y="2276872"/>
            <a:ext cx="4499991" cy="3416320"/>
          </a:xfrm>
          <a:prstGeom prst="rect">
            <a:avLst/>
          </a:prstGeom>
        </p:spPr>
        <p:txBody>
          <a:bodyPr wrap="square">
            <a:spAutoFit/>
          </a:bodyPr>
          <a:lstStyle/>
          <a:p>
            <a:r>
              <a:rPr lang="ru-RU" dirty="0" smtClean="0"/>
              <a:t>Вот-вот станет зятем императора князь Александр Меншиков – скоро свадьба его дочери Марии и Петра II. Но Князья Долгоруковы подчинили себе юного царя – и помолвка расторгается. Но никто не знает, что для Марии это счастье, ведь она тайно обвенчана с сыном врага отца – Федором Долгоруковым. Опальную семью везут в Сибирь. А что же Федор? Станет ли он спасать свою супругу? Ведь на молодом князе лежит страшный грех: он принимал участие в отравлении Меншикова…</a:t>
            </a:r>
            <a:endParaRPr lang="ru-RU" dirty="0"/>
          </a:p>
        </p:txBody>
      </p:sp>
      <p:sp>
        <p:nvSpPr>
          <p:cNvPr id="4" name="Прямоугольник 3"/>
          <p:cNvSpPr/>
          <p:nvPr/>
        </p:nvSpPr>
        <p:spPr>
          <a:xfrm>
            <a:off x="4067944" y="476672"/>
            <a:ext cx="4572000" cy="954107"/>
          </a:xfrm>
          <a:prstGeom prst="rect">
            <a:avLst/>
          </a:prstGeom>
        </p:spPr>
        <p:txBody>
          <a:bodyPr>
            <a:spAutoFit/>
          </a:bodyPr>
          <a:lstStyle/>
          <a:p>
            <a:endParaRPr lang="ru-RU" sz="1400" dirty="0"/>
          </a:p>
          <a:p>
            <a:r>
              <a:rPr lang="ru-RU" sz="1400" dirty="0"/>
              <a:t>    Арсеньева, Елена Арсеньевна.</a:t>
            </a:r>
          </a:p>
          <a:p>
            <a:r>
              <a:rPr lang="ru-RU" sz="1400" dirty="0"/>
              <a:t>    Любовь как смерть [Текст] : роман / Елена Арсеньева. - Москва : </a:t>
            </a:r>
            <a:r>
              <a:rPr lang="ru-RU" sz="1400" dirty="0" err="1"/>
              <a:t>Эксмо</a:t>
            </a:r>
            <a:r>
              <a:rPr lang="ru-RU" sz="1400" dirty="0"/>
              <a:t>, 2021. - 382 с. - (Русская красавица). </a:t>
            </a:r>
          </a:p>
        </p:txBody>
      </p:sp>
    </p:spTree>
    <p:extLst>
      <p:ext uri="{BB962C8B-B14F-4D97-AF65-F5344CB8AC3E}">
        <p14:creationId xmlns:p14="http://schemas.microsoft.com/office/powerpoint/2010/main" val="3843018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385" y="418608"/>
            <a:ext cx="3705679" cy="5828001"/>
          </a:xfrm>
          <a:prstGeom prst="rect">
            <a:avLst/>
          </a:prstGeom>
        </p:spPr>
      </p:pic>
      <p:sp>
        <p:nvSpPr>
          <p:cNvPr id="3" name="Прямоугольник 2"/>
          <p:cNvSpPr/>
          <p:nvPr/>
        </p:nvSpPr>
        <p:spPr>
          <a:xfrm>
            <a:off x="4394092" y="2060848"/>
            <a:ext cx="4248472" cy="4185761"/>
          </a:xfrm>
          <a:prstGeom prst="rect">
            <a:avLst/>
          </a:prstGeom>
        </p:spPr>
        <p:txBody>
          <a:bodyPr wrap="square">
            <a:spAutoFit/>
          </a:bodyPr>
          <a:lstStyle/>
          <a:p>
            <a:r>
              <a:rPr lang="ru-RU" sz="1400" dirty="0" err="1" smtClean="0"/>
              <a:t>Демьен</a:t>
            </a:r>
            <a:r>
              <a:rPr lang="ru-RU" sz="1400" dirty="0" smtClean="0"/>
              <a:t> </a:t>
            </a:r>
            <a:r>
              <a:rPr lang="ru-RU" sz="1400" dirty="0" err="1" smtClean="0"/>
              <a:t>Ратледж</a:t>
            </a:r>
            <a:r>
              <a:rPr lang="ru-RU" sz="1400" dirty="0" smtClean="0"/>
              <a:t> отправился в далекое путешествие на Запад, чтобы разыскать и передать в руки правосудия убийцу своего отца… и очень скоро понял, что даже смелому человеку из цивилизованных восточных штатов весьма непросто выжить в диком Техасе, где проблемы решаются лишь при помощи кольта. Плохо бы пришлось молодому бизнесмену, не возьми его под свое покровительство начинающий охотник за преступниками по прозвищу Малыш — прирожденный, даже по меркам Дикого Запада, стрелок, а в остальном — нахальный мальчишка с дурными манерами. По крайней мере, так считает </a:t>
            </a:r>
            <a:r>
              <a:rPr lang="ru-RU" sz="1400" dirty="0" err="1" smtClean="0"/>
              <a:t>Демьен</a:t>
            </a:r>
            <a:r>
              <a:rPr lang="ru-RU" sz="1400" dirty="0" smtClean="0"/>
              <a:t>, даже не догадывающийся, что перед ним — прелестная девушка Кейси </a:t>
            </a:r>
            <a:r>
              <a:rPr lang="ru-RU" sz="1400" dirty="0" err="1" smtClean="0"/>
              <a:t>Стратон</a:t>
            </a:r>
            <a:r>
              <a:rPr lang="ru-RU" sz="1400" dirty="0" smtClean="0"/>
              <a:t>, решившая прославиться в исключительно мужской профессии. Однако тайное становится явным, когда Кейси осознает, что испытывает к </a:t>
            </a:r>
            <a:r>
              <a:rPr lang="ru-RU" sz="1400" dirty="0" err="1" smtClean="0"/>
              <a:t>Демьену</a:t>
            </a:r>
            <a:r>
              <a:rPr lang="ru-RU" sz="1400" dirty="0" smtClean="0"/>
              <a:t> совсем не профессиональные, а очень нежные</a:t>
            </a:r>
            <a:endParaRPr lang="ru-RU" sz="1400" dirty="0"/>
          </a:p>
        </p:txBody>
      </p:sp>
      <p:sp>
        <p:nvSpPr>
          <p:cNvPr id="4" name="Прямоугольник 3"/>
          <p:cNvSpPr/>
          <p:nvPr/>
        </p:nvSpPr>
        <p:spPr>
          <a:xfrm>
            <a:off x="4572000" y="260648"/>
            <a:ext cx="3923928" cy="1384995"/>
          </a:xfrm>
          <a:prstGeom prst="rect">
            <a:avLst/>
          </a:prstGeom>
        </p:spPr>
        <p:txBody>
          <a:bodyPr wrap="square">
            <a:spAutoFit/>
          </a:bodyPr>
          <a:lstStyle/>
          <a:p>
            <a:endParaRPr lang="ru-RU" sz="1400" dirty="0"/>
          </a:p>
          <a:p>
            <a:r>
              <a:rPr lang="ru-RU" sz="1400" dirty="0"/>
              <a:t>    </a:t>
            </a:r>
            <a:r>
              <a:rPr lang="ru-RU" sz="1400" dirty="0" err="1"/>
              <a:t>Линдсей</a:t>
            </a:r>
            <a:r>
              <a:rPr lang="ru-RU" sz="1400" dirty="0"/>
              <a:t>, Джоанна.</a:t>
            </a:r>
          </a:p>
          <a:p>
            <a:r>
              <a:rPr lang="ru-RU" sz="1400" dirty="0"/>
              <a:t>    Лишь ты одна [Текст] : роман / Джоанна </a:t>
            </a:r>
            <a:r>
              <a:rPr lang="ru-RU" sz="1400" dirty="0" err="1"/>
              <a:t>Линдсей</a:t>
            </a:r>
            <a:r>
              <a:rPr lang="ru-RU" sz="1400" dirty="0"/>
              <a:t> ; перевод с английского М. Полозовой. - Москва : АСТ, 2021. - 318, [1] с. - (Королева любовного романа)</a:t>
            </a:r>
          </a:p>
        </p:txBody>
      </p:sp>
    </p:spTree>
    <p:extLst>
      <p:ext uri="{BB962C8B-B14F-4D97-AF65-F5344CB8AC3E}">
        <p14:creationId xmlns:p14="http://schemas.microsoft.com/office/powerpoint/2010/main" val="412897198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287" y="692696"/>
            <a:ext cx="3384376" cy="5363002"/>
          </a:xfrm>
          <a:prstGeom prst="rect">
            <a:avLst/>
          </a:prstGeom>
        </p:spPr>
      </p:pic>
      <p:sp>
        <p:nvSpPr>
          <p:cNvPr id="3" name="Прямоугольник 2"/>
          <p:cNvSpPr/>
          <p:nvPr/>
        </p:nvSpPr>
        <p:spPr>
          <a:xfrm>
            <a:off x="4427984" y="2852936"/>
            <a:ext cx="4104456" cy="2893100"/>
          </a:xfrm>
          <a:prstGeom prst="rect">
            <a:avLst/>
          </a:prstGeom>
        </p:spPr>
        <p:txBody>
          <a:bodyPr wrap="square">
            <a:spAutoFit/>
          </a:bodyPr>
          <a:lstStyle/>
          <a:p>
            <a:r>
              <a:rPr lang="ru-RU" sz="1400" dirty="0" smtClean="0"/>
              <a:t>Перед вами – самая забавная, самая романтичная версия "Золушки", которая только может существовать в жанре любовного романа! Это история юной Софи </a:t>
            </a:r>
            <a:r>
              <a:rPr lang="ru-RU" sz="1400" dirty="0" err="1" smtClean="0"/>
              <a:t>Бекетт</a:t>
            </a:r>
            <a:r>
              <a:rPr lang="ru-RU" sz="1400" dirty="0" smtClean="0"/>
              <a:t>, сбежавшей от коварной мачехи на бал-маскарад – и повстречавшей там совсем не принца. Потому что легкомысленный повеса, ловелас и покоритель сердец Бенедикт </a:t>
            </a:r>
            <a:r>
              <a:rPr lang="ru-RU" sz="1400" dirty="0" err="1" smtClean="0"/>
              <a:t>Бриджертон</a:t>
            </a:r>
            <a:r>
              <a:rPr lang="ru-RU" sz="1400" dirty="0" smtClean="0"/>
              <a:t> может, конечно, открыть для неопытной девушки двери в соблазнительный мир пылкой страсти, но вряд ли способен принять на себя роль спасителя. Или... способен? Ведь настоящая любовь творит чудеса!..</a:t>
            </a:r>
          </a:p>
          <a:p>
            <a:r>
              <a:rPr lang="ru-RU" sz="1400" dirty="0" smtClean="0"/>
              <a:t>.</a:t>
            </a:r>
            <a:endParaRPr lang="ru-RU" sz="1400" dirty="0"/>
          </a:p>
        </p:txBody>
      </p:sp>
      <p:sp>
        <p:nvSpPr>
          <p:cNvPr id="4" name="Прямоугольник 3"/>
          <p:cNvSpPr/>
          <p:nvPr/>
        </p:nvSpPr>
        <p:spPr>
          <a:xfrm>
            <a:off x="4644008" y="317555"/>
            <a:ext cx="3672408" cy="1384995"/>
          </a:xfrm>
          <a:prstGeom prst="rect">
            <a:avLst/>
          </a:prstGeom>
        </p:spPr>
        <p:txBody>
          <a:bodyPr wrap="square">
            <a:spAutoFit/>
          </a:bodyPr>
          <a:lstStyle/>
          <a:p>
            <a:endParaRPr lang="ru-RU" sz="1400" dirty="0"/>
          </a:p>
          <a:p>
            <a:r>
              <a:rPr lang="ru-RU" sz="1400" dirty="0"/>
              <a:t>    </a:t>
            </a:r>
            <a:r>
              <a:rPr lang="ru-RU" sz="1400" dirty="0" err="1"/>
              <a:t>Куин</a:t>
            </a:r>
            <a:r>
              <a:rPr lang="ru-RU" sz="1400" dirty="0"/>
              <a:t>, Джулия.</a:t>
            </a:r>
          </a:p>
          <a:p>
            <a:r>
              <a:rPr lang="ru-RU" sz="1400" dirty="0"/>
              <a:t>    Предложение джентльмена [Текст] : роман / Джулия </a:t>
            </a:r>
            <a:r>
              <a:rPr lang="ru-RU" sz="1400" dirty="0" err="1"/>
              <a:t>Куин</a:t>
            </a:r>
            <a:r>
              <a:rPr lang="ru-RU" sz="1400" dirty="0"/>
              <a:t> ; перевод с английского М. Кузиной. - Москва : АСТ, 2021. - 350, [1] с. - (Хиты экрана: </a:t>
            </a:r>
            <a:r>
              <a:rPr lang="ru-RU" sz="1400" dirty="0" err="1"/>
              <a:t>Бриджертоны</a:t>
            </a:r>
            <a:r>
              <a:rPr lang="ru-RU" sz="1400" dirty="0"/>
              <a:t>)</a:t>
            </a:r>
          </a:p>
        </p:txBody>
      </p:sp>
    </p:spTree>
    <p:extLst>
      <p:ext uri="{BB962C8B-B14F-4D97-AF65-F5344CB8AC3E}">
        <p14:creationId xmlns:p14="http://schemas.microsoft.com/office/powerpoint/2010/main" val="34869685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692696"/>
            <a:ext cx="3388041" cy="5368810"/>
          </a:xfrm>
          <a:prstGeom prst="rect">
            <a:avLst/>
          </a:prstGeom>
        </p:spPr>
      </p:pic>
      <p:sp>
        <p:nvSpPr>
          <p:cNvPr id="3" name="Прямоугольник 2"/>
          <p:cNvSpPr/>
          <p:nvPr/>
        </p:nvSpPr>
        <p:spPr>
          <a:xfrm>
            <a:off x="4434268" y="2420888"/>
            <a:ext cx="3672408" cy="3323987"/>
          </a:xfrm>
          <a:prstGeom prst="rect">
            <a:avLst/>
          </a:prstGeom>
        </p:spPr>
        <p:txBody>
          <a:bodyPr wrap="square">
            <a:spAutoFit/>
          </a:bodyPr>
          <a:lstStyle/>
          <a:p>
            <a:r>
              <a:rPr lang="ru-RU" sz="1400" dirty="0" smtClean="0"/>
              <a:t>Неисправимый холостяк и повеса виконт Энтони </a:t>
            </a:r>
            <a:r>
              <a:rPr lang="ru-RU" sz="1400" dirty="0" err="1" smtClean="0"/>
              <a:t>Бриджертон</a:t>
            </a:r>
            <a:r>
              <a:rPr lang="ru-RU" sz="1400" dirty="0" smtClean="0"/>
              <a:t> наконец надумал обзавестись супругой. Но свадьбе угрожает катастрофа – ведь старшая сестра невесты решительно против кандидатуры жениха. </a:t>
            </a:r>
            <a:r>
              <a:rPr lang="ru-RU" sz="1400" dirty="0" err="1" smtClean="0"/>
              <a:t>Кейт</a:t>
            </a:r>
            <a:r>
              <a:rPr lang="ru-RU" sz="1400" dirty="0" smtClean="0"/>
              <a:t> Шеффилд уверена – такой мужчина, как </a:t>
            </a:r>
            <a:r>
              <a:rPr lang="ru-RU" sz="1400" dirty="0" err="1" smtClean="0"/>
              <a:t>Бриджертон</a:t>
            </a:r>
            <a:r>
              <a:rPr lang="ru-RU" sz="1400" dirty="0" smtClean="0"/>
              <a:t>, никогда не станет приличным мужем. Она не подпускает виконта даже близко к своей сестре. Итак, война. И ни Энтони, ни </a:t>
            </a:r>
            <a:r>
              <a:rPr lang="ru-RU" sz="1400" dirty="0" err="1" smtClean="0"/>
              <a:t>Кейт</a:t>
            </a:r>
            <a:r>
              <a:rPr lang="ru-RU" sz="1400" dirty="0" smtClean="0"/>
              <a:t> не намерены выйти из нее побежденными. Но чем дальше, тем сильнее их тянет друг к другу, а раздражение сменяется пылкой страстью, от которой не спасают ни разум, ни гордость...</a:t>
            </a:r>
          </a:p>
          <a:p>
            <a:endParaRPr lang="ru-RU" sz="1400" dirty="0"/>
          </a:p>
        </p:txBody>
      </p:sp>
      <p:sp>
        <p:nvSpPr>
          <p:cNvPr id="4" name="Прямоугольник 3"/>
          <p:cNvSpPr/>
          <p:nvPr/>
        </p:nvSpPr>
        <p:spPr>
          <a:xfrm>
            <a:off x="4499992" y="392210"/>
            <a:ext cx="4104456" cy="1384995"/>
          </a:xfrm>
          <a:prstGeom prst="rect">
            <a:avLst/>
          </a:prstGeom>
        </p:spPr>
        <p:txBody>
          <a:bodyPr wrap="square">
            <a:spAutoFit/>
          </a:bodyPr>
          <a:lstStyle/>
          <a:p>
            <a:endParaRPr lang="ru-RU" sz="1400" dirty="0"/>
          </a:p>
          <a:p>
            <a:r>
              <a:rPr lang="ru-RU" sz="1400" dirty="0"/>
              <a:t>    </a:t>
            </a:r>
            <a:r>
              <a:rPr lang="ru-RU" sz="1400" dirty="0" err="1"/>
              <a:t>Куин</a:t>
            </a:r>
            <a:r>
              <a:rPr lang="ru-RU" sz="1400" dirty="0"/>
              <a:t>, Джулия.</a:t>
            </a:r>
          </a:p>
          <a:p>
            <a:r>
              <a:rPr lang="ru-RU" sz="1400" dirty="0"/>
              <a:t>    Виконт, который любил меня [Текст] : роман / Джулия </a:t>
            </a:r>
            <a:r>
              <a:rPr lang="ru-RU" sz="1400" dirty="0" err="1"/>
              <a:t>Куин</a:t>
            </a:r>
            <a:r>
              <a:rPr lang="ru-RU" sz="1400" dirty="0"/>
              <a:t> ; перевод с английского Т. Перцевой. - Москва : АСТ, 2021. - 318, [1] с. - (Хиты экрана: </a:t>
            </a:r>
            <a:r>
              <a:rPr lang="ru-RU" sz="1400" dirty="0" err="1"/>
              <a:t>Бриджертоны</a:t>
            </a:r>
            <a:r>
              <a:rPr lang="ru-RU" sz="1400" dirty="0"/>
              <a:t>)</a:t>
            </a:r>
          </a:p>
        </p:txBody>
      </p:sp>
    </p:spTree>
    <p:extLst>
      <p:ext uri="{BB962C8B-B14F-4D97-AF65-F5344CB8AC3E}">
        <p14:creationId xmlns:p14="http://schemas.microsoft.com/office/powerpoint/2010/main" val="11212806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20688"/>
            <a:ext cx="3672408" cy="5412359"/>
          </a:xfrm>
          <a:prstGeom prst="rect">
            <a:avLst/>
          </a:prstGeom>
        </p:spPr>
      </p:pic>
      <p:sp>
        <p:nvSpPr>
          <p:cNvPr id="3" name="Прямоугольник 2"/>
          <p:cNvSpPr/>
          <p:nvPr/>
        </p:nvSpPr>
        <p:spPr>
          <a:xfrm>
            <a:off x="4683472" y="2348880"/>
            <a:ext cx="3888432" cy="3323987"/>
          </a:xfrm>
          <a:prstGeom prst="rect">
            <a:avLst/>
          </a:prstGeom>
        </p:spPr>
        <p:txBody>
          <a:bodyPr wrap="square">
            <a:spAutoFit/>
          </a:bodyPr>
          <a:lstStyle/>
          <a:p>
            <a:r>
              <a:rPr lang="ru-RU" sz="1400" dirty="0"/>
              <a:t>Скромную начинающую писательницу Изабеллу Кэтрин </a:t>
            </a:r>
            <a:r>
              <a:rPr lang="ru-RU" sz="1400" dirty="0" err="1"/>
              <a:t>Хаттинг</a:t>
            </a:r>
            <a:r>
              <a:rPr lang="ru-RU" sz="1400" dirty="0"/>
              <a:t> и блестящего </a:t>
            </a:r>
            <a:r>
              <a:rPr lang="ru-RU" sz="1400" dirty="0" err="1"/>
              <a:t>Маркуса</a:t>
            </a:r>
            <a:r>
              <a:rPr lang="ru-RU" sz="1400" dirty="0"/>
              <a:t>, герцога </a:t>
            </a:r>
            <a:r>
              <a:rPr lang="ru-RU" sz="1400" dirty="0" err="1"/>
              <a:t>Харта</a:t>
            </a:r>
            <a:r>
              <a:rPr lang="ru-RU" sz="1400" dirty="0"/>
              <a:t>, объединяло одно – оба они не имели ни малейшего желания вступать в брак. Но если Кэт просто надеялась посвятить себя литературе, то над </a:t>
            </a:r>
            <a:r>
              <a:rPr lang="ru-RU" sz="1400" dirty="0" err="1"/>
              <a:t>Маркусом</a:t>
            </a:r>
            <a:r>
              <a:rPr lang="ru-RU" sz="1400" dirty="0"/>
              <a:t> довлело страшное фамильное проклятие, обрекавшее каждого женившегося герцога из рода </a:t>
            </a:r>
            <a:r>
              <a:rPr lang="ru-RU" sz="1400" dirty="0" err="1"/>
              <a:t>Харт</a:t>
            </a:r>
            <a:r>
              <a:rPr lang="ru-RU" sz="1400" dirty="0"/>
              <a:t> на гибель незадолго до рождения его наследника. К тому же, несчастный аристократ имел все основания быть уверенным, что это проклятие – не выдумка, а реальность… Такое знакомство, казалось, не сулило ничего хорошего. Но разве истинная любовь не способна творить настоящие чудеса? </a:t>
            </a:r>
          </a:p>
        </p:txBody>
      </p:sp>
      <p:sp>
        <p:nvSpPr>
          <p:cNvPr id="4" name="Прямоугольник 3"/>
          <p:cNvSpPr/>
          <p:nvPr/>
        </p:nvSpPr>
        <p:spPr>
          <a:xfrm>
            <a:off x="4788024" y="404664"/>
            <a:ext cx="3888432" cy="1384995"/>
          </a:xfrm>
          <a:prstGeom prst="rect">
            <a:avLst/>
          </a:prstGeom>
        </p:spPr>
        <p:txBody>
          <a:bodyPr wrap="square">
            <a:spAutoFit/>
          </a:bodyPr>
          <a:lstStyle/>
          <a:p>
            <a:endParaRPr lang="ru-RU" sz="1400" dirty="0"/>
          </a:p>
          <a:p>
            <a:r>
              <a:rPr lang="ru-RU" sz="1400" dirty="0"/>
              <a:t>    Маккензи, Салли.</a:t>
            </a:r>
          </a:p>
          <a:p>
            <a:r>
              <a:rPr lang="ru-RU" sz="1400" dirty="0"/>
              <a:t>    Любви вопреки [Текст] : роман / Салли Маккензи ; перевод с английского Я. Е. </a:t>
            </a:r>
            <a:r>
              <a:rPr lang="ru-RU" sz="1400" dirty="0" err="1"/>
              <a:t>Царьковой</a:t>
            </a:r>
            <a:r>
              <a:rPr lang="ru-RU" sz="1400" dirty="0"/>
              <a:t>. - Москва : АСТ, 2019. - 350, [1] с. - (Шарм)</a:t>
            </a:r>
          </a:p>
        </p:txBody>
      </p:sp>
    </p:spTree>
    <p:extLst>
      <p:ext uri="{BB962C8B-B14F-4D97-AF65-F5344CB8AC3E}">
        <p14:creationId xmlns:p14="http://schemas.microsoft.com/office/powerpoint/2010/main" val="31584489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0159" y="620688"/>
            <a:ext cx="3532329" cy="5544616"/>
          </a:xfrm>
          <a:prstGeom prst="rect">
            <a:avLst/>
          </a:prstGeom>
        </p:spPr>
      </p:pic>
      <p:sp>
        <p:nvSpPr>
          <p:cNvPr id="3" name="Прямоугольник 2"/>
          <p:cNvSpPr/>
          <p:nvPr/>
        </p:nvSpPr>
        <p:spPr>
          <a:xfrm>
            <a:off x="4283968" y="2636912"/>
            <a:ext cx="4176464" cy="3108543"/>
          </a:xfrm>
          <a:prstGeom prst="rect">
            <a:avLst/>
          </a:prstGeom>
        </p:spPr>
        <p:txBody>
          <a:bodyPr wrap="square">
            <a:spAutoFit/>
          </a:bodyPr>
          <a:lstStyle/>
          <a:p>
            <a:r>
              <a:rPr lang="ru-RU" sz="1400" dirty="0"/>
              <a:t>Лили </a:t>
            </a:r>
            <a:r>
              <a:rPr lang="ru-RU" sz="1400" dirty="0" err="1"/>
              <a:t>Суонсон</a:t>
            </a:r>
            <a:r>
              <a:rPr lang="ru-RU" sz="1400" dirty="0"/>
              <a:t> распланировала свою жизнь еще в двенадцать лет: идеальный муж, пышная свадьба, большой дом, четверо детей. Но все планы полетели вверх тормашками: идеальный мужчина бросил ее, причем самым бессовестным образом — прямо перед алтарем, на глазах пяти сотен гостей. Впасть в уныние? Ни за что! Лили решается на отчаянный поступок: пакует чемодан, прыгает в самолет и отправляется в медовый месяц на другой конец света. В одиночку. И нет худа без добра: если бы мужчина ее мечты и впрямь оказался бы идеальным, она никогда не попала бы на самую таинственную в мире вечеринку с необычным названием </a:t>
            </a:r>
            <a:r>
              <a:rPr lang="ru-RU" sz="1400" dirty="0" smtClean="0"/>
              <a:t>«Пылающая луна».</a:t>
            </a:r>
            <a:endParaRPr lang="ru-RU" sz="1400" dirty="0"/>
          </a:p>
        </p:txBody>
      </p:sp>
      <p:sp>
        <p:nvSpPr>
          <p:cNvPr id="4" name="Прямоугольник 3"/>
          <p:cNvSpPr/>
          <p:nvPr/>
        </p:nvSpPr>
        <p:spPr>
          <a:xfrm>
            <a:off x="4355976" y="423101"/>
            <a:ext cx="3803677" cy="1600438"/>
          </a:xfrm>
          <a:prstGeom prst="rect">
            <a:avLst/>
          </a:prstGeom>
        </p:spPr>
        <p:txBody>
          <a:bodyPr wrap="square">
            <a:spAutoFit/>
          </a:bodyPr>
          <a:lstStyle/>
          <a:p>
            <a:endParaRPr lang="ru-RU" sz="1400" dirty="0"/>
          </a:p>
          <a:p>
            <a:r>
              <a:rPr lang="ru-RU" sz="1400" dirty="0"/>
              <a:t>    Уотсон, Джо.</a:t>
            </a:r>
          </a:p>
          <a:p>
            <a:r>
              <a:rPr lang="ru-RU" sz="1400" dirty="0"/>
              <a:t>    Пылающая луна [Текст] : художественная лит-</a:t>
            </a:r>
            <a:r>
              <a:rPr lang="ru-RU" sz="1400" dirty="0" err="1"/>
              <a:t>ра</a:t>
            </a:r>
            <a:r>
              <a:rPr lang="ru-RU" sz="1400" dirty="0"/>
              <a:t> / Джо Уотсон ; перевод с английского Юлии Федоровой. - Москва : </a:t>
            </a:r>
            <a:r>
              <a:rPr lang="ru-RU" sz="1400" dirty="0" err="1"/>
              <a:t>Эксмо</a:t>
            </a:r>
            <a:r>
              <a:rPr lang="ru-RU" sz="1400" dirty="0"/>
              <a:t>, 2019. - 317, [1] с. - (Хит </a:t>
            </a:r>
            <a:r>
              <a:rPr lang="ru-RU" sz="1400" dirty="0" err="1"/>
              <a:t>Wattpad</a:t>
            </a:r>
            <a:r>
              <a:rPr lang="ru-RU" sz="1400" dirty="0"/>
              <a:t>. Люби, путешествуй, радуйся).</a:t>
            </a:r>
          </a:p>
        </p:txBody>
      </p:sp>
    </p:spTree>
    <p:extLst>
      <p:ext uri="{BB962C8B-B14F-4D97-AF65-F5344CB8AC3E}">
        <p14:creationId xmlns:p14="http://schemas.microsoft.com/office/powerpoint/2010/main" val="31028637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1428463"/>
            <a:ext cx="3573526" cy="5256584"/>
          </a:xfrm>
          <a:prstGeom prst="rect">
            <a:avLst/>
          </a:prstGeom>
        </p:spPr>
      </p:pic>
      <p:sp>
        <p:nvSpPr>
          <p:cNvPr id="3" name="Прямоугольник 2"/>
          <p:cNvSpPr/>
          <p:nvPr/>
        </p:nvSpPr>
        <p:spPr>
          <a:xfrm>
            <a:off x="3897054" y="1052736"/>
            <a:ext cx="5042520" cy="5632311"/>
          </a:xfrm>
          <a:prstGeom prst="rect">
            <a:avLst/>
          </a:prstGeom>
        </p:spPr>
        <p:txBody>
          <a:bodyPr wrap="square">
            <a:spAutoFit/>
          </a:bodyPr>
          <a:lstStyle/>
          <a:p>
            <a:r>
              <a:rPr lang="ru-RU" sz="1200" dirty="0"/>
              <a:t>Что случилось с моим прекрасным мальчиком? С нашей семьей? Что я сделал не так? Это вопросы, которые преследовали Дэвида </a:t>
            </a:r>
            <a:r>
              <a:rPr lang="ru-RU" sz="1200" dirty="0" err="1"/>
              <a:t>Шеффа</a:t>
            </a:r>
            <a:r>
              <a:rPr lang="ru-RU" sz="1200" dirty="0"/>
              <a:t> каждый миг на его пути в борьбе с пристрастием сына к наркотикам. Ник был очаровательным молодым человеком, веселым, спортсменом из университетской команды, отличником, которого обожали его младшие братья и сестры. А затем превратился в дрожащего призрака, который лгал, воровал и жил на улице. С обезоруживающей откровенностью Дэвид </a:t>
            </a:r>
            <a:r>
              <a:rPr lang="ru-RU" sz="1200" dirty="0" err="1"/>
              <a:t>Шефф</a:t>
            </a:r>
            <a:r>
              <a:rPr lang="ru-RU" sz="1200" dirty="0"/>
              <a:t> прослеживает первые предупреждающие знаки: отрицание, телефонные звонки в три часа ночи ("Это ты, сын? в полиции? в больнице?"), попытки реабилитации. Помощь Дэвида сыну превратилась в зависимость. Навязчивое беспокойство и стресс чуть его не сломили. Он исследовал все способы лечения, которые могли бы спасти сына, и не собирался отказываться от Ника. Эта история о зависимости подростка от родителя и родителя от ребенка. Хроника падения и возвращения надежды. От автора: Я лежал, вглядываясь в темноту, и моя тревога росла. Печально, но это состояние стало привычным. Вот так я ждал Ника годами. Вечерами, когда он не возвращался к оговоренному часу, я ждал, когда раздастся скрежет машины, выруливающей на подъездную дорожку. Потом наступала тишина. Ну наконец. Хлопала дверца машины, слышались шаги, щелчок открываемой входной двери. Несмотря на попытки Ника пробраться незаметно, шоколадный лабрадор Брут обычно встречал его тихим тявканьем. Или же я ждал, когда зазвонит телефон, но никогда не был уверен, что это Ник ("Привет, па, как дела?"), а не полиция ("Мистер </a:t>
            </a:r>
            <a:r>
              <a:rPr lang="ru-RU" sz="1200" dirty="0" err="1"/>
              <a:t>Шефф</a:t>
            </a:r>
            <a:r>
              <a:rPr lang="ru-RU" sz="1200" dirty="0"/>
              <a:t>, ваш сын у нас"). Всякий раз, когда он задерживался или не звонил, мне казалось, что произошла трагедия. Он мертв. Всегда — мертв. Но потом Ник появлялся, крадучись поднимался по лестнице на второй этаж, скользя рукой по перилам. Или раздавался звонок. "Прости, пап, я у Ричарда. Я заснул. Думаю, лучше здесь остаться, не хочется ехать домой в такую поздноту. Увидимся утром. Люблю тебя". Я чувствовал и ярость, и облегчение, потому что мысленно </a:t>
            </a:r>
            <a:r>
              <a:rPr lang="ru-RU" sz="1200" dirty="0" smtClean="0"/>
              <a:t>успевал</a:t>
            </a:r>
            <a:endParaRPr lang="ru-RU" sz="1200" dirty="0"/>
          </a:p>
        </p:txBody>
      </p:sp>
      <p:sp>
        <p:nvSpPr>
          <p:cNvPr id="4" name="Прямоугольник 3"/>
          <p:cNvSpPr/>
          <p:nvPr/>
        </p:nvSpPr>
        <p:spPr>
          <a:xfrm>
            <a:off x="183456" y="170753"/>
            <a:ext cx="4388544" cy="861774"/>
          </a:xfrm>
          <a:prstGeom prst="rect">
            <a:avLst/>
          </a:prstGeom>
        </p:spPr>
        <p:txBody>
          <a:bodyPr wrap="square">
            <a:spAutoFit/>
          </a:bodyPr>
          <a:lstStyle/>
          <a:p>
            <a:endParaRPr lang="ru-RU" sz="1000" dirty="0"/>
          </a:p>
          <a:p>
            <a:r>
              <a:rPr lang="ru-RU" sz="1000" dirty="0"/>
              <a:t>    </a:t>
            </a:r>
            <a:r>
              <a:rPr lang="ru-RU" sz="1000" dirty="0" err="1"/>
              <a:t>Шефф</a:t>
            </a:r>
            <a:r>
              <a:rPr lang="ru-RU" sz="1000" dirty="0"/>
              <a:t>, Дэвид.</a:t>
            </a:r>
          </a:p>
          <a:p>
            <a:r>
              <a:rPr lang="ru-RU" sz="1000" dirty="0"/>
              <a:t>    Красивый мальчик. Правдивая история отца, который боролся за сына [Текст] / Дэвид </a:t>
            </a:r>
            <a:r>
              <a:rPr lang="ru-RU" sz="1000" dirty="0" err="1"/>
              <a:t>Шефф</a:t>
            </a:r>
            <a:r>
              <a:rPr lang="ru-RU" sz="1000" dirty="0"/>
              <a:t> ; перевод с английского Людмилы Головиной. - Москва : Манн, Иванов и Фербер, 2021. - 332, [1] с. - </a:t>
            </a:r>
            <a:r>
              <a:rPr lang="ru-RU" sz="1000" dirty="0" err="1"/>
              <a:t>Библиогр</a:t>
            </a:r>
            <a:r>
              <a:rPr lang="ru-RU" sz="1000" dirty="0"/>
              <a:t>.: с. 331-333.</a:t>
            </a:r>
          </a:p>
        </p:txBody>
      </p:sp>
    </p:spTree>
    <p:extLst>
      <p:ext uri="{BB962C8B-B14F-4D97-AF65-F5344CB8AC3E}">
        <p14:creationId xmlns:p14="http://schemas.microsoft.com/office/powerpoint/2010/main" val="283670274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4233" y="615008"/>
            <a:ext cx="3456384" cy="5550133"/>
          </a:xfrm>
          <a:prstGeom prst="rect">
            <a:avLst/>
          </a:prstGeom>
        </p:spPr>
      </p:pic>
      <p:sp>
        <p:nvSpPr>
          <p:cNvPr id="3" name="Прямоугольник 2"/>
          <p:cNvSpPr/>
          <p:nvPr/>
        </p:nvSpPr>
        <p:spPr>
          <a:xfrm>
            <a:off x="4427984" y="2780928"/>
            <a:ext cx="4464496" cy="2893100"/>
          </a:xfrm>
          <a:prstGeom prst="rect">
            <a:avLst/>
          </a:prstGeom>
        </p:spPr>
        <p:txBody>
          <a:bodyPr wrap="square">
            <a:spAutoFit/>
          </a:bodyPr>
          <a:lstStyle/>
          <a:p>
            <a:r>
              <a:rPr lang="ru-RU" sz="1400" dirty="0"/>
              <a:t>Ночью умирает ба. </a:t>
            </a:r>
            <a:r>
              <a:rPr lang="ru-RU" sz="1400" dirty="0" err="1"/>
              <a:t>Ма</a:t>
            </a:r>
            <a:r>
              <a:rPr lang="ru-RU" sz="1400" dirty="0"/>
              <a:t> нет уже давно. Вмиг осиротевшие Люси и Сэм оказываются совсем одни — затерянные на просторах земель, где все кажется чужим. В поисках подходящего места для могилы отца они отправляются в путешествие, прочь от злобы жителей шахтерского городка — к открытым равнинам, желтой кромке горизонта, змеящимся вдалеке холмам, — и новым надеждам. В этой книге сплетаются мифический символизм китайской культуры и терпкий дух Калифорнийской золотой лихорадки. "Сколько золота в этих холмах" — роман о приключениях, о сестринской любви, о страхе, боли, принятии, наследии и истории.   </a:t>
            </a:r>
          </a:p>
        </p:txBody>
      </p:sp>
      <p:sp>
        <p:nvSpPr>
          <p:cNvPr id="4" name="Прямоугольник 3"/>
          <p:cNvSpPr/>
          <p:nvPr/>
        </p:nvSpPr>
        <p:spPr>
          <a:xfrm>
            <a:off x="4427984" y="615008"/>
            <a:ext cx="4104456" cy="1169551"/>
          </a:xfrm>
          <a:prstGeom prst="rect">
            <a:avLst/>
          </a:prstGeom>
        </p:spPr>
        <p:txBody>
          <a:bodyPr wrap="square">
            <a:spAutoFit/>
          </a:bodyPr>
          <a:lstStyle/>
          <a:p>
            <a:r>
              <a:rPr lang="ru-RU" sz="1400" dirty="0"/>
              <a:t> Си </a:t>
            </a:r>
            <a:r>
              <a:rPr lang="ru-RU" sz="1400" dirty="0" err="1"/>
              <a:t>Памжань</a:t>
            </a:r>
            <a:endParaRPr lang="ru-RU" sz="1400" dirty="0"/>
          </a:p>
          <a:p>
            <a:r>
              <a:rPr lang="ru-RU" sz="1400" dirty="0"/>
              <a:t>    Сколько золота в этих холмах [Текст] : роман / Си </a:t>
            </a:r>
            <a:r>
              <a:rPr lang="ru-RU" sz="1400" dirty="0" err="1"/>
              <a:t>Памжань</a:t>
            </a:r>
            <a:r>
              <a:rPr lang="ru-RU" sz="1400" dirty="0"/>
              <a:t> ; перевод с английского Григория Крылова. - Москва : INSPIRIA : </a:t>
            </a:r>
            <a:r>
              <a:rPr lang="ru-RU" sz="1400" dirty="0" err="1"/>
              <a:t>Эксмо</a:t>
            </a:r>
            <a:r>
              <a:rPr lang="ru-RU" sz="1400" dirty="0"/>
              <a:t>, 2021. - 346, [3] с.</a:t>
            </a:r>
          </a:p>
        </p:txBody>
      </p:sp>
    </p:spTree>
    <p:extLst>
      <p:ext uri="{BB962C8B-B14F-4D97-AF65-F5344CB8AC3E}">
        <p14:creationId xmlns:p14="http://schemas.microsoft.com/office/powerpoint/2010/main" val="120575675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472" y="620688"/>
            <a:ext cx="3379897" cy="5314387"/>
          </a:xfrm>
          <a:prstGeom prst="rect">
            <a:avLst/>
          </a:prstGeom>
        </p:spPr>
      </p:pic>
      <p:sp>
        <p:nvSpPr>
          <p:cNvPr id="3" name="Прямоугольник 2"/>
          <p:cNvSpPr/>
          <p:nvPr/>
        </p:nvSpPr>
        <p:spPr>
          <a:xfrm>
            <a:off x="4283968" y="2492896"/>
            <a:ext cx="4355976" cy="3108543"/>
          </a:xfrm>
          <a:prstGeom prst="rect">
            <a:avLst/>
          </a:prstGeom>
        </p:spPr>
        <p:txBody>
          <a:bodyPr wrap="square">
            <a:spAutoFit/>
          </a:bodyPr>
          <a:lstStyle/>
          <a:p>
            <a:r>
              <a:rPr lang="ru-RU" sz="1400" dirty="0"/>
              <a:t>Эта книга посвящена 75-летию Победы в Великой отечественной войне. Ее темы — три великие войны, пережитые Россией, и роль, которую сыграла в них Русская Православная Церковь. Охватывая время от Отечественной войны 1812 года до Великой Отечественной 1941–1945 годов, книга напоминает читателю о мужестве и подвигах наших предков, отстоявших родную землю. Герои книги – полковые священники Отечественной войны 1812 года, Первой Мировой войны 1914–1918 годов, батюшки, сменившие рясы на гимнастерки в годы Великой Отечественной 1941–1945 годов, простые верующие, а также "по рождению своему принадлежащие к Церкви </a:t>
            </a:r>
            <a:r>
              <a:rPr lang="ru-RU" sz="1400" dirty="0" smtClean="0"/>
              <a:t>православной.</a:t>
            </a:r>
            <a:endParaRPr lang="ru-RU" sz="1400" dirty="0"/>
          </a:p>
        </p:txBody>
      </p:sp>
      <p:sp>
        <p:nvSpPr>
          <p:cNvPr id="4" name="Прямоугольник 3"/>
          <p:cNvSpPr/>
          <p:nvPr/>
        </p:nvSpPr>
        <p:spPr>
          <a:xfrm>
            <a:off x="4355976" y="548680"/>
            <a:ext cx="3816424" cy="1384995"/>
          </a:xfrm>
          <a:prstGeom prst="rect">
            <a:avLst/>
          </a:prstGeom>
        </p:spPr>
        <p:txBody>
          <a:bodyPr wrap="square">
            <a:spAutoFit/>
          </a:bodyPr>
          <a:lstStyle/>
          <a:p>
            <a:endParaRPr lang="ru-RU" sz="1400" dirty="0"/>
          </a:p>
          <a:p>
            <a:r>
              <a:rPr lang="ru-RU" sz="1400" dirty="0"/>
              <a:t>    </a:t>
            </a:r>
            <a:r>
              <a:rPr lang="ru-RU" sz="1400" dirty="0" err="1"/>
              <a:t>Зоберн</a:t>
            </a:r>
            <a:r>
              <a:rPr lang="ru-RU" sz="1400" dirty="0"/>
              <a:t>, Владимир Михайлович.</a:t>
            </a:r>
          </a:p>
          <a:p>
            <a:r>
              <a:rPr lang="ru-RU" sz="1400" dirty="0"/>
              <a:t>    Бог и Победа. Верующие в битвах за Россию [Текст] / Владимир </a:t>
            </a:r>
            <a:r>
              <a:rPr lang="ru-RU" sz="1400" dirty="0" err="1"/>
              <a:t>Зоберн</a:t>
            </a:r>
            <a:r>
              <a:rPr lang="ru-RU" sz="1400" dirty="0"/>
              <a:t>. - Москва : АСТ, 2020. - 511 с. : ил. - (75 лет Великой Победы). - </a:t>
            </a:r>
            <a:r>
              <a:rPr lang="ru-RU" sz="1400" dirty="0" err="1"/>
              <a:t>Библиогр</a:t>
            </a:r>
            <a:r>
              <a:rPr lang="ru-RU" sz="1400" dirty="0"/>
              <a:t>.: с. 500-511. </a:t>
            </a:r>
          </a:p>
        </p:txBody>
      </p:sp>
    </p:spTree>
    <p:extLst>
      <p:ext uri="{BB962C8B-B14F-4D97-AF65-F5344CB8AC3E}">
        <p14:creationId xmlns:p14="http://schemas.microsoft.com/office/powerpoint/2010/main" val="72101881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32655"/>
            <a:ext cx="3995936" cy="6284357"/>
          </a:xfrm>
          <a:prstGeom prst="rect">
            <a:avLst/>
          </a:prstGeom>
        </p:spPr>
      </p:pic>
      <p:sp>
        <p:nvSpPr>
          <p:cNvPr id="3" name="Прямоугольник 2"/>
          <p:cNvSpPr/>
          <p:nvPr/>
        </p:nvSpPr>
        <p:spPr>
          <a:xfrm>
            <a:off x="4246487" y="2636912"/>
            <a:ext cx="4440909" cy="3539430"/>
          </a:xfrm>
          <a:prstGeom prst="rect">
            <a:avLst/>
          </a:prstGeom>
        </p:spPr>
        <p:txBody>
          <a:bodyPr wrap="square">
            <a:spAutoFit/>
          </a:bodyPr>
          <a:lstStyle/>
          <a:p>
            <a:r>
              <a:rPr lang="ru-RU" sz="1400" dirty="0"/>
              <a:t>Ирена </a:t>
            </a:r>
            <a:r>
              <a:rPr lang="ru-RU" sz="1400" dirty="0" err="1"/>
              <a:t>Сендлер</a:t>
            </a:r>
            <a:r>
              <a:rPr lang="ru-RU" sz="1400" dirty="0"/>
              <a:t> — национальная героиня Польши, которую сравнивали с Оскаром </a:t>
            </a:r>
            <a:r>
              <a:rPr lang="ru-RU" sz="1400" dirty="0" err="1"/>
              <a:t>Шиндлером</a:t>
            </a:r>
            <a:r>
              <a:rPr lang="ru-RU" sz="1400" dirty="0"/>
              <a:t> и номинировали на Нобелевскую премию мира. Во время Второй мировой войны Ирена спасла от Холокоста 2500 еврейских детей, хотя каждая операция несла для нее и ее близких смертельную опасность. Эта книга рассказывает историю </a:t>
            </a:r>
            <a:r>
              <a:rPr lang="ru-RU" sz="1400" dirty="0" err="1"/>
              <a:t>Ирены</a:t>
            </a:r>
            <a:r>
              <a:rPr lang="ru-RU" sz="1400" dirty="0"/>
              <a:t>: как миниатюрная женщина тайно выстроила целую сеть по спасению детей, вместе с соратниками выводила детей из гетто по канализационным трубам, прятала под пальто и в гробах, проскальзывала через потайные ходы в заброшенных зданиях. Ирена стала одной из ключевых фигур Сопротивления, которое сумело вырвать ее из застенков гестапо, и беспримерным символом мужества для всех женщин.</a:t>
            </a:r>
          </a:p>
          <a:p>
            <a:endParaRPr lang="ru-RU" sz="1400" dirty="0"/>
          </a:p>
        </p:txBody>
      </p:sp>
      <p:sp>
        <p:nvSpPr>
          <p:cNvPr id="4" name="Прямоугольник 3"/>
          <p:cNvSpPr/>
          <p:nvPr/>
        </p:nvSpPr>
        <p:spPr>
          <a:xfrm>
            <a:off x="4217073" y="336037"/>
            <a:ext cx="4692430" cy="1384995"/>
          </a:xfrm>
          <a:prstGeom prst="rect">
            <a:avLst/>
          </a:prstGeom>
        </p:spPr>
        <p:txBody>
          <a:bodyPr wrap="square">
            <a:spAutoFit/>
          </a:bodyPr>
          <a:lstStyle/>
          <a:p>
            <a:r>
              <a:rPr lang="ru-RU" sz="1400" dirty="0"/>
              <a:t> </a:t>
            </a:r>
            <a:r>
              <a:rPr lang="ru-RU" sz="1400" dirty="0" err="1"/>
              <a:t>Маццео</a:t>
            </a:r>
            <a:r>
              <a:rPr lang="ru-RU" sz="1400" dirty="0"/>
              <a:t>, </a:t>
            </a:r>
            <a:r>
              <a:rPr lang="ru-RU" sz="1400" dirty="0" err="1"/>
              <a:t>Тилар</a:t>
            </a:r>
            <a:r>
              <a:rPr lang="ru-RU" sz="1400" dirty="0"/>
              <a:t>.</a:t>
            </a:r>
          </a:p>
          <a:p>
            <a:r>
              <a:rPr lang="ru-RU" sz="1400" dirty="0"/>
              <a:t>    Дети </a:t>
            </a:r>
            <a:r>
              <a:rPr lang="ru-RU" sz="1400" dirty="0" err="1"/>
              <a:t>Ирены</a:t>
            </a:r>
            <a:r>
              <a:rPr lang="ru-RU" sz="1400" dirty="0"/>
              <a:t>. Драматическая история женщины, спасшей 2500 детей из варшавского гетто [Текст] / </a:t>
            </a:r>
            <a:r>
              <a:rPr lang="ru-RU" sz="1400" dirty="0" err="1"/>
              <a:t>Тилар</a:t>
            </a:r>
            <a:r>
              <a:rPr lang="ru-RU" sz="1400" dirty="0"/>
              <a:t> </a:t>
            </a:r>
            <a:r>
              <a:rPr lang="ru-RU" sz="1400" dirty="0" err="1"/>
              <a:t>Маццео</a:t>
            </a:r>
            <a:r>
              <a:rPr lang="ru-RU" sz="1400" dirty="0"/>
              <a:t> ; перевод с английского Д. В. </a:t>
            </a:r>
            <a:r>
              <a:rPr lang="ru-RU" sz="1400" dirty="0" err="1"/>
              <a:t>Шляпина</a:t>
            </a:r>
            <a:r>
              <a:rPr lang="ru-RU" sz="1400" dirty="0"/>
              <a:t>. - Москва : </a:t>
            </a:r>
            <a:r>
              <a:rPr lang="ru-RU" sz="1400" dirty="0" err="1"/>
              <a:t>Эксмо</a:t>
            </a:r>
            <a:r>
              <a:rPr lang="ru-RU" sz="1400" dirty="0"/>
              <a:t>, 2020. - 382 с. - (Феникс. Истории сильных духом). - </a:t>
            </a:r>
            <a:r>
              <a:rPr lang="ru-RU" sz="1400" dirty="0" err="1"/>
              <a:t>Библиогр</a:t>
            </a:r>
            <a:r>
              <a:rPr lang="ru-RU" sz="1400" dirty="0"/>
              <a:t>.: с. 365-382.</a:t>
            </a:r>
          </a:p>
        </p:txBody>
      </p:sp>
    </p:spTree>
    <p:extLst>
      <p:ext uri="{BB962C8B-B14F-4D97-AF65-F5344CB8AC3E}">
        <p14:creationId xmlns:p14="http://schemas.microsoft.com/office/powerpoint/2010/main" val="360751352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41643"/>
            <a:ext cx="3283463" cy="5163972"/>
          </a:xfrm>
          <a:prstGeom prst="rect">
            <a:avLst/>
          </a:prstGeom>
        </p:spPr>
      </p:pic>
      <p:sp>
        <p:nvSpPr>
          <p:cNvPr id="3" name="Прямоугольник 2"/>
          <p:cNvSpPr/>
          <p:nvPr/>
        </p:nvSpPr>
        <p:spPr>
          <a:xfrm>
            <a:off x="4139952" y="2564904"/>
            <a:ext cx="4279769" cy="3108543"/>
          </a:xfrm>
          <a:prstGeom prst="rect">
            <a:avLst/>
          </a:prstGeom>
        </p:spPr>
        <p:txBody>
          <a:bodyPr wrap="square">
            <a:spAutoFit/>
          </a:bodyPr>
          <a:lstStyle/>
          <a:p>
            <a:r>
              <a:rPr lang="ru-RU" sz="1400" dirty="0"/>
              <a:t>1943 год. Юная Эльза попадает в Освенцим. Кажется, что гибель неминуема, — и с каждым отбором она может попасть туда, откуда никто уже не </a:t>
            </a:r>
            <a:r>
              <a:rPr lang="ru-RU" sz="1400" dirty="0" err="1"/>
              <a:t>возвращется</a:t>
            </a:r>
            <a:r>
              <a:rPr lang="ru-RU" sz="1400" dirty="0"/>
              <a:t>… Но кое-что помогает ей выжить. Оркестр под предводительством </a:t>
            </a:r>
            <a:r>
              <a:rPr lang="ru-RU" sz="1400" dirty="0" err="1"/>
              <a:t>Альмы</a:t>
            </a:r>
            <a:r>
              <a:rPr lang="ru-RU" sz="1400" dirty="0"/>
              <a:t> Розе, куда Эльзу взяли играть на скрипке. Пятьдесят лет спустя ее сын Жак, вознамерившись узнать больше о прошлом рано умершей матери, начинает собственное расследование. Эта книга — результат бесконечных писем, путешествий и бесед с участницами оркестра, которые поделились своими историями, полными боли, страха - и </a:t>
            </a:r>
            <a:r>
              <a:rPr lang="ru-RU" sz="1400" dirty="0" err="1"/>
              <a:t>сестринства</a:t>
            </a:r>
            <a:r>
              <a:rPr lang="ru-RU" sz="1400" dirty="0"/>
              <a:t>. Эта история настоящая, а оттого еще более пугающая и </a:t>
            </a:r>
            <a:r>
              <a:rPr lang="ru-RU" sz="1400" dirty="0" smtClean="0"/>
              <a:t>пронзительная.</a:t>
            </a:r>
            <a:endParaRPr lang="ru-RU" sz="1400" dirty="0"/>
          </a:p>
        </p:txBody>
      </p:sp>
      <p:sp>
        <p:nvSpPr>
          <p:cNvPr id="4" name="Прямоугольник 3"/>
          <p:cNvSpPr/>
          <p:nvPr/>
        </p:nvSpPr>
        <p:spPr>
          <a:xfrm>
            <a:off x="4139952" y="625724"/>
            <a:ext cx="4279769" cy="954107"/>
          </a:xfrm>
          <a:prstGeom prst="rect">
            <a:avLst/>
          </a:prstGeom>
        </p:spPr>
        <p:txBody>
          <a:bodyPr wrap="square">
            <a:spAutoFit/>
          </a:bodyPr>
          <a:lstStyle/>
          <a:p>
            <a:r>
              <a:rPr lang="ru-RU" sz="1400" dirty="0"/>
              <a:t> </a:t>
            </a:r>
            <a:r>
              <a:rPr lang="ru-RU" sz="1400" dirty="0" err="1"/>
              <a:t>Фельштейн</a:t>
            </a:r>
            <a:r>
              <a:rPr lang="ru-RU" sz="1400" dirty="0"/>
              <a:t>, Жан-Жак.</a:t>
            </a:r>
          </a:p>
          <a:p>
            <a:r>
              <a:rPr lang="ru-RU" sz="1400" dirty="0"/>
              <a:t>    В оркестре </a:t>
            </a:r>
            <a:r>
              <a:rPr lang="ru-RU" sz="1400" dirty="0" err="1"/>
              <a:t>Аушвица</a:t>
            </a:r>
            <a:r>
              <a:rPr lang="ru-RU" sz="1400" dirty="0"/>
              <a:t> [Текст] / Жан-Жак </a:t>
            </a:r>
            <a:r>
              <a:rPr lang="ru-RU" sz="1400" dirty="0" err="1"/>
              <a:t>Фельштейн</a:t>
            </a:r>
            <a:r>
              <a:rPr lang="ru-RU" sz="1400" dirty="0"/>
              <a:t> ; перевод с французского Елены </a:t>
            </a:r>
            <a:r>
              <a:rPr lang="ru-RU" sz="1400" dirty="0" err="1"/>
              <a:t>Клоковой</a:t>
            </a:r>
            <a:r>
              <a:rPr lang="ru-RU" sz="1400" dirty="0"/>
              <a:t>. - Москва : INSPIRIA : </a:t>
            </a:r>
            <a:r>
              <a:rPr lang="ru-RU" sz="1400" dirty="0" err="1"/>
              <a:t>Эксмо</a:t>
            </a:r>
            <a:r>
              <a:rPr lang="ru-RU" sz="1400" dirty="0"/>
              <a:t>, 2021. - 284, [2] с. : ил.</a:t>
            </a:r>
          </a:p>
        </p:txBody>
      </p:sp>
    </p:spTree>
    <p:extLst>
      <p:ext uri="{BB962C8B-B14F-4D97-AF65-F5344CB8AC3E}">
        <p14:creationId xmlns:p14="http://schemas.microsoft.com/office/powerpoint/2010/main" val="35423023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6787" y="1340768"/>
            <a:ext cx="3434728" cy="5400600"/>
          </a:xfrm>
          <a:prstGeom prst="rect">
            <a:avLst/>
          </a:prstGeom>
        </p:spPr>
      </p:pic>
      <p:sp>
        <p:nvSpPr>
          <p:cNvPr id="3" name="Прямоугольник 2"/>
          <p:cNvSpPr/>
          <p:nvPr/>
        </p:nvSpPr>
        <p:spPr>
          <a:xfrm>
            <a:off x="3995936" y="476672"/>
            <a:ext cx="5028728" cy="6124754"/>
          </a:xfrm>
          <a:prstGeom prst="rect">
            <a:avLst/>
          </a:prstGeom>
        </p:spPr>
        <p:txBody>
          <a:bodyPr wrap="square">
            <a:spAutoFit/>
          </a:bodyPr>
          <a:lstStyle/>
          <a:p>
            <a:r>
              <a:rPr lang="ru-RU" sz="1400" dirty="0"/>
              <a:t>Город у самого синего моря. Сердце великой Генуэзской республики, раскинувшей колонии на 7 морей. Город, снаряжавший экспедиции на Восток во время Крестовых походов, и родина Колумба — самого известного путешественника на Запад. Город дворцов наизнанку — роскошь тут надёжно спрятана за грязными стенами и коваными дверьми, город арматоров и банкиров, торговцев, моряков и портовых девок... Наталья </a:t>
            </a:r>
            <a:r>
              <a:rPr lang="ru-RU" sz="1400" dirty="0" err="1"/>
              <a:t>Осис</a:t>
            </a:r>
            <a:r>
              <a:rPr lang="ru-RU" sz="1400" dirty="0"/>
              <a:t> — драматург, писатель, </a:t>
            </a:r>
            <a:r>
              <a:rPr lang="ru-RU" sz="1400" dirty="0" err="1"/>
              <a:t>PhD</a:t>
            </a:r>
            <a:r>
              <a:rPr lang="ru-RU" sz="1400" dirty="0"/>
              <a:t>, преподает в университете Генуи, где живет последние 16 лет. Эта книга — свидетельство большой любви, родившейся в театре и перенесенной с </a:t>
            </a:r>
            <a:r>
              <a:rPr lang="ru-RU" sz="1400" dirty="0" err="1"/>
              <a:t>подмосток</a:t>
            </a:r>
            <a:r>
              <a:rPr lang="ru-RU" sz="1400" dirty="0"/>
              <a:t> Чеховского фестиваля в Лигурию. В ней сошлись упоительная солнечная Италия (Генуя, Неаполь, Венеция, Милан, Тоскана) и воронежские степи над Доном, русские дачи с самоваром под яблоней и повседневная итальянская жизнь в деталях, театр и литература, </a:t>
            </a:r>
            <a:r>
              <a:rPr lang="ru-RU" sz="1400" dirty="0" err="1"/>
              <a:t>песто</a:t>
            </a:r>
            <a:r>
              <a:rPr lang="ru-RU" sz="1400" dirty="0"/>
              <a:t>, базилик и </a:t>
            </a:r>
            <a:r>
              <a:rPr lang="ru-RU" sz="1400" dirty="0" err="1"/>
              <a:t>фокачча</a:t>
            </a:r>
            <a:r>
              <a:rPr lang="ru-RU" sz="1400" dirty="0"/>
              <a:t>, любовь на всю жизнь и 4524 дня счастья. "Жизнь эмигранта — сладкий абрикос: сначала сочная мякоть, потом твердая косточка и ее </a:t>
            </a:r>
            <a:r>
              <a:rPr lang="ru-RU" sz="1400" dirty="0" err="1"/>
              <a:t>сердцевинка</a:t>
            </a:r>
            <a:r>
              <a:rPr lang="ru-RU" sz="1400" dirty="0"/>
              <a:t>. Она может оказаться терпкой, как миндаль, а может отдавать горечью. …и у камелька в кухне-столовой с видом на сад и озеро успокаиваешься, наконец. Пейзаж Тосканы приобщает тебя к бессмертию. Ни суеты, ни спешки, ни времени нет, — а, значит, и смерти тоже. Есть только солнце, краски, холмы, пинии, кипарисы — и ты со стаканом кьянти и куском пресного хлеба в руке, уподобленный точке в пространстве, на равных правах с улиткой, ползущей по ножке стола".</a:t>
            </a:r>
          </a:p>
          <a:p>
            <a:endParaRPr lang="ru-RU" sz="1400" dirty="0"/>
          </a:p>
        </p:txBody>
      </p:sp>
      <p:sp>
        <p:nvSpPr>
          <p:cNvPr id="4" name="Прямоугольник 3"/>
          <p:cNvSpPr/>
          <p:nvPr/>
        </p:nvSpPr>
        <p:spPr>
          <a:xfrm>
            <a:off x="179512" y="116632"/>
            <a:ext cx="3592003" cy="1015663"/>
          </a:xfrm>
          <a:prstGeom prst="rect">
            <a:avLst/>
          </a:prstGeom>
        </p:spPr>
        <p:txBody>
          <a:bodyPr wrap="square">
            <a:spAutoFit/>
          </a:bodyPr>
          <a:lstStyle/>
          <a:p>
            <a:r>
              <a:rPr lang="ru-RU" sz="1200" dirty="0"/>
              <a:t> </a:t>
            </a:r>
            <a:r>
              <a:rPr lang="ru-RU" sz="1200" dirty="0" err="1"/>
              <a:t>Осис</a:t>
            </a:r>
            <a:r>
              <a:rPr lang="ru-RU" sz="1200" dirty="0"/>
              <a:t>, Наталья Алексеевна.</a:t>
            </a:r>
          </a:p>
          <a:p>
            <a:r>
              <a:rPr lang="ru-RU" sz="1200" dirty="0"/>
              <a:t>    Солнечный берег Генуи. Русское счастье по-итальянски [Текст] : художественная лит-</a:t>
            </a:r>
            <a:r>
              <a:rPr lang="ru-RU" sz="1200" dirty="0" err="1"/>
              <a:t>ра</a:t>
            </a:r>
            <a:r>
              <a:rPr lang="ru-RU" sz="1200" dirty="0"/>
              <a:t> / Наталья </a:t>
            </a:r>
            <a:r>
              <a:rPr lang="ru-RU" sz="1200" dirty="0" err="1"/>
              <a:t>Осис</a:t>
            </a:r>
            <a:r>
              <a:rPr lang="ru-RU" sz="1200" dirty="0"/>
              <a:t>. - Москва : Редакция Елены Шубиной : АСТ, 2021. - 317, [1] с. - (Русский </a:t>
            </a:r>
            <a:r>
              <a:rPr lang="ru-RU" sz="1200" dirty="0" err="1"/>
              <a:t>iностранец</a:t>
            </a:r>
            <a:r>
              <a:rPr lang="ru-RU" sz="1200" dirty="0"/>
              <a:t>).</a:t>
            </a:r>
          </a:p>
        </p:txBody>
      </p:sp>
    </p:spTree>
    <p:extLst>
      <p:ext uri="{BB962C8B-B14F-4D97-AF65-F5344CB8AC3E}">
        <p14:creationId xmlns:p14="http://schemas.microsoft.com/office/powerpoint/2010/main" val="416247761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692696"/>
            <a:ext cx="3456384" cy="5230296"/>
          </a:xfrm>
          <a:prstGeom prst="rect">
            <a:avLst/>
          </a:prstGeom>
        </p:spPr>
      </p:pic>
      <p:sp>
        <p:nvSpPr>
          <p:cNvPr id="3" name="Прямоугольник 2"/>
          <p:cNvSpPr/>
          <p:nvPr/>
        </p:nvSpPr>
        <p:spPr>
          <a:xfrm>
            <a:off x="4499992" y="2204864"/>
            <a:ext cx="4276894" cy="3754874"/>
          </a:xfrm>
          <a:prstGeom prst="rect">
            <a:avLst/>
          </a:prstGeom>
        </p:spPr>
        <p:txBody>
          <a:bodyPr wrap="square">
            <a:spAutoFit/>
          </a:bodyPr>
          <a:lstStyle/>
          <a:p>
            <a:r>
              <a:rPr lang="ru-RU" sz="1400" dirty="0"/>
              <a:t>"Я выжила, чтобы рассказать свою историю… и помочь другим людям понять: человек способен преодолеть самые тяжелые жизненные обстоятельства" Ева </a:t>
            </a:r>
            <a:r>
              <a:rPr lang="ru-RU" sz="1400" dirty="0" err="1"/>
              <a:t>Шлосс</a:t>
            </a:r>
            <a:r>
              <a:rPr lang="ru-RU" sz="1400" dirty="0"/>
              <a:t> Откровенный дневник Евы </a:t>
            </a:r>
            <a:r>
              <a:rPr lang="ru-RU" sz="1400" dirty="0" err="1"/>
              <a:t>Шлосс</a:t>
            </a:r>
            <a:r>
              <a:rPr lang="ru-RU" sz="1400" dirty="0"/>
              <a:t> — это исповедь длиною в жизнь, повествование о судьбе своей семьи на фоне трагической истории XX века. Безоблачное детство, арест в день своего пятнадцатилетия, борьба за жизнь в нацистском концентрационном лагере, потеря отца и брата, возвращение к нормальной жизни — обо всем этом с неподдельной искренностью рассказывает автор. Волею обстоятельств Ева </a:t>
            </a:r>
            <a:r>
              <a:rPr lang="ru-RU" sz="1400" dirty="0" err="1"/>
              <a:t>Шлосс</a:t>
            </a:r>
            <a:r>
              <a:rPr lang="ru-RU" sz="1400" dirty="0"/>
              <a:t> стала сводной сестрой Анны Франк и в послевоенные годы посвятила себя тому, чтобы как можно больше людей по всему миру узнали правду о Холокосте и о том, какую цену имеет человеческая жизнь</a:t>
            </a:r>
            <a:r>
              <a:rPr lang="ru-RU" sz="1400" dirty="0" smtClean="0"/>
              <a:t>.</a:t>
            </a:r>
            <a:endParaRPr lang="ru-RU" sz="1400" dirty="0"/>
          </a:p>
        </p:txBody>
      </p:sp>
      <p:sp>
        <p:nvSpPr>
          <p:cNvPr id="4" name="Прямоугольник 3"/>
          <p:cNvSpPr/>
          <p:nvPr/>
        </p:nvSpPr>
        <p:spPr>
          <a:xfrm>
            <a:off x="4499992" y="443902"/>
            <a:ext cx="4032448" cy="1384995"/>
          </a:xfrm>
          <a:prstGeom prst="rect">
            <a:avLst/>
          </a:prstGeom>
        </p:spPr>
        <p:txBody>
          <a:bodyPr wrap="square">
            <a:spAutoFit/>
          </a:bodyPr>
          <a:lstStyle/>
          <a:p>
            <a:endParaRPr lang="ru-RU" sz="1400" dirty="0"/>
          </a:p>
          <a:p>
            <a:r>
              <a:rPr lang="ru-RU" sz="1400" dirty="0"/>
              <a:t>    </a:t>
            </a:r>
            <a:r>
              <a:rPr lang="ru-RU" sz="1400" dirty="0" err="1"/>
              <a:t>Шлосс</a:t>
            </a:r>
            <a:r>
              <a:rPr lang="ru-RU" sz="1400" dirty="0"/>
              <a:t>, Ева.</a:t>
            </a:r>
          </a:p>
          <a:p>
            <a:r>
              <a:rPr lang="ru-RU" sz="1400" dirty="0"/>
              <a:t>    После </a:t>
            </a:r>
            <a:r>
              <a:rPr lang="ru-RU" sz="1400" dirty="0" err="1"/>
              <a:t>Аушвица</a:t>
            </a:r>
            <a:r>
              <a:rPr lang="ru-RU" sz="1400" dirty="0"/>
              <a:t> [Текст] : [мемуары] / Ева </a:t>
            </a:r>
            <a:r>
              <a:rPr lang="ru-RU" sz="1400" dirty="0" err="1"/>
              <a:t>Шлосс</a:t>
            </a:r>
            <a:r>
              <a:rPr lang="ru-RU" sz="1400" dirty="0"/>
              <a:t> ; перевод с английского Екатерины Есениной. - Москва : ОГИЗ : АСТ, 2020. - 319 с. - (Холокост. Палачи и жертвы).</a:t>
            </a:r>
          </a:p>
        </p:txBody>
      </p:sp>
    </p:spTree>
    <p:extLst>
      <p:ext uri="{BB962C8B-B14F-4D97-AF65-F5344CB8AC3E}">
        <p14:creationId xmlns:p14="http://schemas.microsoft.com/office/powerpoint/2010/main" val="95358575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476672"/>
            <a:ext cx="3600400" cy="5448226"/>
          </a:xfrm>
          <a:prstGeom prst="rect">
            <a:avLst/>
          </a:prstGeom>
        </p:spPr>
      </p:pic>
      <p:sp>
        <p:nvSpPr>
          <p:cNvPr id="3" name="Прямоугольник 2"/>
          <p:cNvSpPr/>
          <p:nvPr/>
        </p:nvSpPr>
        <p:spPr>
          <a:xfrm>
            <a:off x="4355975" y="2708920"/>
            <a:ext cx="4536503" cy="3539430"/>
          </a:xfrm>
          <a:prstGeom prst="rect">
            <a:avLst/>
          </a:prstGeom>
        </p:spPr>
        <p:txBody>
          <a:bodyPr wrap="square">
            <a:spAutoFit/>
          </a:bodyPr>
          <a:lstStyle/>
          <a:p>
            <a:r>
              <a:rPr lang="ru-RU" sz="1400" dirty="0"/>
              <a:t>Рения — еврейка польского происхождения. Страницы дневника охватывают несколько лет ее жизни, начиная с 1939 года. В июле 1942 года, набравшись смелости, Рения сумела бежать из гетто, но не сумела спрятаться. Нацисты нашли девочку на чердаке заброшенного дома и расстреляли ее. Ее друг </a:t>
            </a:r>
            <a:r>
              <a:rPr lang="ru-RU" sz="1400" dirty="0" err="1"/>
              <a:t>Зигмунт</a:t>
            </a:r>
            <a:r>
              <a:rPr lang="ru-RU" sz="1400" dirty="0"/>
              <a:t> написал за нее последние строки дневника. После окончания Второй мировой, </a:t>
            </a:r>
            <a:r>
              <a:rPr lang="ru-RU" sz="1400" dirty="0" err="1"/>
              <a:t>Зигмунт</a:t>
            </a:r>
            <a:r>
              <a:rPr lang="ru-RU" sz="1400" dirty="0"/>
              <a:t> разыскал в Нью-Йорке мать и младшую сестру Рении, которым удалось выжить, и передал им дневник. Они осмелились открыть его лишь спустя 60 лет… В декабре прошлого года вышел английский перевод документального фильма польского режиссера </a:t>
            </a:r>
            <a:r>
              <a:rPr lang="ru-RU" sz="1400" dirty="0" err="1"/>
              <a:t>Томаша</a:t>
            </a:r>
            <a:r>
              <a:rPr lang="ru-RU" sz="1400" dirty="0"/>
              <a:t> </a:t>
            </a:r>
            <a:r>
              <a:rPr lang="ru-RU" sz="1400" dirty="0" err="1"/>
              <a:t>Магерски</a:t>
            </a:r>
            <a:r>
              <a:rPr lang="ru-RU" sz="1400" dirty="0"/>
              <a:t> "Разбитые мечты", рассказывающий о жизни юной Рении в столь драматическое в истории человека время, время Холокоста</a:t>
            </a:r>
            <a:r>
              <a:rPr lang="ru-RU" sz="1400" dirty="0" smtClean="0"/>
              <a:t>.</a:t>
            </a:r>
            <a:endParaRPr lang="ru-RU" sz="1400" dirty="0"/>
          </a:p>
        </p:txBody>
      </p:sp>
      <p:sp>
        <p:nvSpPr>
          <p:cNvPr id="4" name="Прямоугольник 3"/>
          <p:cNvSpPr/>
          <p:nvPr/>
        </p:nvSpPr>
        <p:spPr>
          <a:xfrm>
            <a:off x="4499992" y="366187"/>
            <a:ext cx="4139952" cy="1600438"/>
          </a:xfrm>
          <a:prstGeom prst="rect">
            <a:avLst/>
          </a:prstGeom>
        </p:spPr>
        <p:txBody>
          <a:bodyPr wrap="square">
            <a:spAutoFit/>
          </a:bodyPr>
          <a:lstStyle/>
          <a:p>
            <a:r>
              <a:rPr lang="ru-RU" sz="1400" dirty="0"/>
              <a:t> Шпигель, Рения.</a:t>
            </a:r>
          </a:p>
          <a:p>
            <a:r>
              <a:rPr lang="ru-RU" sz="1400" dirty="0"/>
              <a:t>    В тени Холокоста. Дневник Рении [Текст] : мемуары / Рения Шпигель ; автор предисловия </a:t>
            </a:r>
            <a:r>
              <a:rPr lang="ru-RU" sz="1400" dirty="0" err="1"/>
              <a:t>Дебора</a:t>
            </a:r>
            <a:r>
              <a:rPr lang="ru-RU" sz="1400" dirty="0"/>
              <a:t> Э. </a:t>
            </a:r>
            <a:r>
              <a:rPr lang="ru-RU" sz="1400" dirty="0" err="1"/>
              <a:t>Липштадт</a:t>
            </a:r>
            <a:r>
              <a:rPr lang="ru-RU" sz="1400" dirty="0"/>
              <a:t> ; перевод с английского Елены </a:t>
            </a:r>
            <a:r>
              <a:rPr lang="ru-RU" sz="1400" dirty="0" err="1"/>
              <a:t>Доперчук</a:t>
            </a:r>
            <a:r>
              <a:rPr lang="ru-RU" sz="1400" dirty="0"/>
              <a:t>, Анастасии </a:t>
            </a:r>
            <a:r>
              <a:rPr lang="ru-RU" sz="1400" dirty="0" err="1"/>
              <a:t>Строкиной</a:t>
            </a:r>
            <a:r>
              <a:rPr lang="ru-RU" sz="1400" dirty="0"/>
              <a:t>. - Москва : ОГИЗ : АСТ, 2020. - 317 с. : [4] л. фот. - (Свидетели Холокоста)</a:t>
            </a:r>
          </a:p>
        </p:txBody>
      </p:sp>
    </p:spTree>
    <p:extLst>
      <p:ext uri="{BB962C8B-B14F-4D97-AF65-F5344CB8AC3E}">
        <p14:creationId xmlns:p14="http://schemas.microsoft.com/office/powerpoint/2010/main" val="724291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060" y="476672"/>
            <a:ext cx="3615109" cy="5472608"/>
          </a:xfrm>
          <a:prstGeom prst="rect">
            <a:avLst/>
          </a:prstGeom>
        </p:spPr>
      </p:pic>
      <p:sp>
        <p:nvSpPr>
          <p:cNvPr id="3" name="Прямоугольник 2"/>
          <p:cNvSpPr/>
          <p:nvPr/>
        </p:nvSpPr>
        <p:spPr>
          <a:xfrm>
            <a:off x="3995936" y="2492065"/>
            <a:ext cx="4572000" cy="3539430"/>
          </a:xfrm>
          <a:prstGeom prst="rect">
            <a:avLst/>
          </a:prstGeom>
        </p:spPr>
        <p:txBody>
          <a:bodyPr>
            <a:spAutoFit/>
          </a:bodyPr>
          <a:lstStyle/>
          <a:p>
            <a:r>
              <a:rPr lang="ru-RU" sz="1400" dirty="0" smtClean="0"/>
              <a:t>Эта книга Наталии </a:t>
            </a:r>
            <a:r>
              <a:rPr lang="ru-RU" sz="1400" dirty="0" err="1" smtClean="0"/>
              <a:t>Басовской</a:t>
            </a:r>
            <a:r>
              <a:rPr lang="ru-RU" sz="1400" dirty="0" smtClean="0"/>
              <a:t>, известного историка и автора передач на "Эхо Москвы", посвящена самым невероятным героям, жестоким тиранам и легендарным деятелям Франции. Были ли французы потомками героев Троянской войны и почему Франция называется именно Францией? Действительно ли Жанна </a:t>
            </a:r>
            <a:r>
              <a:rPr lang="ru-RU" sz="1400" dirty="0" err="1" smtClean="0"/>
              <a:t>д’Арк</a:t>
            </a:r>
            <a:r>
              <a:rPr lang="ru-RU" sz="1400" dirty="0" smtClean="0"/>
              <a:t> была влюблена в короля Карла VII? Обожествлял ли Вольтер Екатерину Великую? Дворцовые страсти и вечный праздник Марии </a:t>
            </a:r>
            <a:r>
              <a:rPr lang="ru-RU" sz="1400" dirty="0" err="1" smtClean="0"/>
              <a:t>Антуанетты</a:t>
            </a:r>
            <a:r>
              <a:rPr lang="ru-RU" sz="1400" dirty="0" smtClean="0"/>
              <a:t>, комплексы Наполеона, фееричная молодость и трагичная кончина самых известных представителей французской элиты. Эти люди меняли судьбу страны на протяжении многих столетий, но именно благодаря их ослепительным взлетам и сокруши- тельным падениям Франция обрела свой современный и неповторимый облик.</a:t>
            </a:r>
          </a:p>
          <a:p>
            <a:endParaRPr lang="ru-RU" sz="1400" dirty="0"/>
          </a:p>
        </p:txBody>
      </p:sp>
      <p:sp>
        <p:nvSpPr>
          <p:cNvPr id="4" name="Прямоугольник 3"/>
          <p:cNvSpPr/>
          <p:nvPr/>
        </p:nvSpPr>
        <p:spPr>
          <a:xfrm>
            <a:off x="3995936" y="764704"/>
            <a:ext cx="4427984" cy="1169551"/>
          </a:xfrm>
          <a:prstGeom prst="rect">
            <a:avLst/>
          </a:prstGeom>
        </p:spPr>
        <p:txBody>
          <a:bodyPr wrap="square">
            <a:spAutoFit/>
          </a:bodyPr>
          <a:lstStyle/>
          <a:p>
            <a:r>
              <a:rPr lang="ru-RU" sz="1400" dirty="0"/>
              <a:t> </a:t>
            </a:r>
            <a:r>
              <a:rPr lang="ru-RU" sz="1400" dirty="0" err="1"/>
              <a:t>Басовская</a:t>
            </a:r>
            <a:r>
              <a:rPr lang="ru-RU" sz="1400" dirty="0"/>
              <a:t>, Наталия Ивановна (1941-2019).</a:t>
            </a:r>
          </a:p>
          <a:p>
            <a:r>
              <a:rPr lang="ru-RU" sz="1400" dirty="0"/>
              <a:t>    Фееричная Франция [Текст] : историческая литература / Наталия </a:t>
            </a:r>
            <a:r>
              <a:rPr lang="ru-RU" sz="1400" dirty="0" err="1"/>
              <a:t>Басовская</a:t>
            </a:r>
            <a:r>
              <a:rPr lang="ru-RU" sz="1400" dirty="0"/>
              <a:t>. - Москва : Времена : АСТ, 2020. - 414, [1] с. : ил. - (История с Наталией </a:t>
            </a:r>
            <a:r>
              <a:rPr lang="ru-RU" sz="1400" dirty="0" err="1"/>
              <a:t>Басовской</a:t>
            </a:r>
            <a:r>
              <a:rPr lang="ru-RU" sz="1400" dirty="0"/>
              <a:t>)</a:t>
            </a:r>
          </a:p>
        </p:txBody>
      </p:sp>
    </p:spTree>
    <p:extLst>
      <p:ext uri="{BB962C8B-B14F-4D97-AF65-F5344CB8AC3E}">
        <p14:creationId xmlns:p14="http://schemas.microsoft.com/office/powerpoint/2010/main" val="292489834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13055</Words>
  <Application>Microsoft Office PowerPoint</Application>
  <PresentationFormat>Экран (4:3)</PresentationFormat>
  <Paragraphs>293</Paragraphs>
  <Slides>81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81</vt:i4>
      </vt:variant>
    </vt:vector>
  </HeadingPairs>
  <TitlesOfParts>
    <vt:vector size="82"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Читатель</dc:creator>
  <cp:lastModifiedBy>Читатель</cp:lastModifiedBy>
  <cp:revision>60</cp:revision>
  <dcterms:created xsi:type="dcterms:W3CDTF">2021-09-14T13:46:45Z</dcterms:created>
  <dcterms:modified xsi:type="dcterms:W3CDTF">2021-12-14T10:04:18Z</dcterms:modified>
</cp:coreProperties>
</file>