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8" r:id="rId3"/>
    <p:sldId id="269" r:id="rId4"/>
    <p:sldId id="257" r:id="rId5"/>
    <p:sldId id="270" r:id="rId6"/>
    <p:sldId id="258" r:id="rId7"/>
    <p:sldId id="259" r:id="rId8"/>
    <p:sldId id="312" r:id="rId9"/>
    <p:sldId id="266" r:id="rId10"/>
    <p:sldId id="271" r:id="rId11"/>
    <p:sldId id="272" r:id="rId12"/>
    <p:sldId id="329" r:id="rId13"/>
    <p:sldId id="261" r:id="rId14"/>
    <p:sldId id="273" r:id="rId15"/>
    <p:sldId id="274" r:id="rId16"/>
    <p:sldId id="275" r:id="rId17"/>
    <p:sldId id="276" r:id="rId18"/>
    <p:sldId id="277" r:id="rId19"/>
    <p:sldId id="278" r:id="rId20"/>
    <p:sldId id="314" r:id="rId21"/>
    <p:sldId id="279" r:id="rId22"/>
    <p:sldId id="263" r:id="rId23"/>
    <p:sldId id="280" r:id="rId24"/>
    <p:sldId id="281" r:id="rId25"/>
    <p:sldId id="282" r:id="rId26"/>
    <p:sldId id="264" r:id="rId27"/>
    <p:sldId id="284" r:id="rId28"/>
    <p:sldId id="285" r:id="rId29"/>
    <p:sldId id="286" r:id="rId30"/>
    <p:sldId id="287" r:id="rId31"/>
    <p:sldId id="288" r:id="rId32"/>
    <p:sldId id="289" r:id="rId33"/>
    <p:sldId id="290" r:id="rId34"/>
    <p:sldId id="315" r:id="rId35"/>
    <p:sldId id="291" r:id="rId36"/>
    <p:sldId id="316" r:id="rId37"/>
    <p:sldId id="292" r:id="rId38"/>
    <p:sldId id="326" r:id="rId39"/>
    <p:sldId id="293" r:id="rId40"/>
    <p:sldId id="295" r:id="rId41"/>
    <p:sldId id="296" r:id="rId42"/>
    <p:sldId id="294" r:id="rId43"/>
    <p:sldId id="297" r:id="rId44"/>
    <p:sldId id="328" r:id="rId45"/>
    <p:sldId id="318" r:id="rId46"/>
    <p:sldId id="317" r:id="rId47"/>
    <p:sldId id="298" r:id="rId48"/>
    <p:sldId id="299" r:id="rId49"/>
    <p:sldId id="300" r:id="rId50"/>
    <p:sldId id="301" r:id="rId51"/>
    <p:sldId id="302" r:id="rId52"/>
    <p:sldId id="303" r:id="rId53"/>
    <p:sldId id="304" r:id="rId54"/>
    <p:sldId id="305" r:id="rId55"/>
    <p:sldId id="308" r:id="rId56"/>
    <p:sldId id="311" r:id="rId57"/>
    <p:sldId id="319" r:id="rId58"/>
    <p:sldId id="320" r:id="rId59"/>
    <p:sldId id="321" r:id="rId60"/>
    <p:sldId id="325" r:id="rId61"/>
    <p:sldId id="322" r:id="rId62"/>
    <p:sldId id="323" r:id="rId63"/>
    <p:sldId id="327" r:id="rId64"/>
    <p:sldId id="265" r:id="rId6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5" d="100"/>
          <a:sy n="45" d="100"/>
        </p:scale>
        <p:origin x="-672" y="-18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06BE61-CAF8-49D9-B7D2-EA2642775BC6}" type="datetimeFigureOut">
              <a:rPr lang="ru-RU" smtClean="0"/>
              <a:pPr/>
              <a:t>23.10.2013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1AFDE7-1266-4D33-9F24-455AF82E9D8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06BE61-CAF8-49D9-B7D2-EA2642775BC6}" type="datetimeFigureOut">
              <a:rPr lang="ru-RU" smtClean="0"/>
              <a:pPr/>
              <a:t>23.10.2013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1AFDE7-1266-4D33-9F24-455AF82E9D8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06BE61-CAF8-49D9-B7D2-EA2642775BC6}" type="datetimeFigureOut">
              <a:rPr lang="ru-RU" smtClean="0"/>
              <a:pPr/>
              <a:t>23.10.2013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1AFDE7-1266-4D33-9F24-455AF82E9D8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06BE61-CAF8-49D9-B7D2-EA2642775BC6}" type="datetimeFigureOut">
              <a:rPr lang="ru-RU" smtClean="0"/>
              <a:pPr/>
              <a:t>23.10.2013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1AFDE7-1266-4D33-9F24-455AF82E9D8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06BE61-CAF8-49D9-B7D2-EA2642775BC6}" type="datetimeFigureOut">
              <a:rPr lang="ru-RU" smtClean="0"/>
              <a:pPr/>
              <a:t>23.10.2013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1AFDE7-1266-4D33-9F24-455AF82E9D8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06BE61-CAF8-49D9-B7D2-EA2642775BC6}" type="datetimeFigureOut">
              <a:rPr lang="ru-RU" smtClean="0"/>
              <a:pPr/>
              <a:t>23.10.2013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1AFDE7-1266-4D33-9F24-455AF82E9D8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06BE61-CAF8-49D9-B7D2-EA2642775BC6}" type="datetimeFigureOut">
              <a:rPr lang="ru-RU" smtClean="0"/>
              <a:pPr/>
              <a:t>23.10.2013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1AFDE7-1266-4D33-9F24-455AF82E9D8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06BE61-CAF8-49D9-B7D2-EA2642775BC6}" type="datetimeFigureOut">
              <a:rPr lang="ru-RU" smtClean="0"/>
              <a:pPr/>
              <a:t>23.10.2013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1AFDE7-1266-4D33-9F24-455AF82E9D8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06BE61-CAF8-49D9-B7D2-EA2642775BC6}" type="datetimeFigureOut">
              <a:rPr lang="ru-RU" smtClean="0"/>
              <a:pPr/>
              <a:t>23.10.2013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1AFDE7-1266-4D33-9F24-455AF82E9D8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06BE61-CAF8-49D9-B7D2-EA2642775BC6}" type="datetimeFigureOut">
              <a:rPr lang="ru-RU" smtClean="0"/>
              <a:pPr/>
              <a:t>23.10.2013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1AFDE7-1266-4D33-9F24-455AF82E9D8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06BE61-CAF8-49D9-B7D2-EA2642775BC6}" type="datetimeFigureOut">
              <a:rPr lang="ru-RU" smtClean="0"/>
              <a:pPr/>
              <a:t>23.10.2013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1AFDE7-1266-4D33-9F24-455AF82E9D8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  <a:alpha val="54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06BE61-CAF8-49D9-B7D2-EA2642775BC6}" type="datetimeFigureOut">
              <a:rPr lang="ru-RU" smtClean="0"/>
              <a:pPr/>
              <a:t>23.10.2013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1AFDE7-1266-4D33-9F24-455AF82E9D8F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hyperlink" Target="http://images.yandex.ru/yandsearch?text=%D1%80%D1%83%D1%81%D1%81%D0%BA%D0%B8%D0%B5%20%D1%82%D1%80%D0%B0%D0%B4%D0%B8%D1%86%D0%B8%D0%B8%20%D0%B0%D0%BD%D0%B8%D0%BC%D0%B0%D1%86%D0%B8%D1%8F&amp;pos=2&amp;uinfo=sw-1349-sh-674-fw-1124-fh-468-pd-1&amp;rpt=simage&amp;img_url=http://bestgif.su/_ph/9/2/345113683.gif" TargetMode="Externa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.gif"/><Relationship Id="rId5" Type="http://schemas.openxmlformats.org/officeDocument/2006/relationships/image" Target="../media/image6.jpeg"/><Relationship Id="rId4" Type="http://schemas.openxmlformats.org/officeDocument/2006/relationships/hyperlink" Target="http://images.yandex.ru/yandsearch?p=1&amp;text=%D1%80%D1%83%D1%81%D1%81%D0%BA%D0%B8%D0%B5%20%D1%82%D1%80%D0%B0%D0%B4%D0%B8%D1%86%D0%B8%D0%B8%20%D1%80%D1%83%D0%BA%D0%BE%D0%B4%D0%B5%D0%BB%D0%B8%D0%B5&amp;pos=45&amp;uinfo=sw-1349-sh-674-fw-1124-fh-468-pd-1&amp;rpt=simage&amp;img_url=http://img0.liveinternet.ru/images/attach/c/5/88/828/88828412_3823178_2.jpg" TargetMode="Externa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642910" y="1285860"/>
            <a:ext cx="8229600" cy="3571892"/>
          </a:xfrm>
        </p:spPr>
        <p:txBody>
          <a:bodyPr>
            <a:prstTxWarp prst="textPlain">
              <a:avLst/>
            </a:prstTxWarp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ЯМ-ТЁСОВСКАЯ </a:t>
            </a:r>
            <a:br>
              <a:rPr lang="ru-RU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СЕЛЬСКАЯ </a:t>
            </a:r>
            <a:br>
              <a:rPr lang="ru-RU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БИБЛИОТЕКА</a:t>
            </a:r>
            <a:endParaRPr lang="ru-RU" b="1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DSCN388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DSCN388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ERQImkBHGAU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5357826"/>
            <a:ext cx="8229600" cy="1143000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l"/>
            <a:r>
              <a:rPr lang="ru-RU" sz="24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 ЛО «Хозяюшка» встречаются женщины.</a:t>
            </a:r>
            <a:br>
              <a:rPr lang="ru-RU" sz="24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Литературные вечера, обзоры периодики, мастер классы по народному творчеству, чествования юбиляров – таково содержание работы этого ЛО.</a:t>
            </a:r>
            <a:endParaRPr lang="ru-RU" sz="2400" b="1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Рисунок 7" descr="DSCN555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211752" y="0"/>
            <a:ext cx="6762766" cy="5072074"/>
          </a:xfrm>
          <a:prstGeom prst="rect">
            <a:avLst/>
          </a:prstGeom>
          <a:ln w="28575">
            <a:solidFill>
              <a:srgbClr val="C00000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DSCN556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N556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P102049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День рождения . Мастер класс по рукоделию 02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wb3rObTIXnw.jpg"/>
          <p:cNvPicPr>
            <a:picLocks noChangeAspect="1"/>
          </p:cNvPicPr>
          <p:nvPr/>
        </p:nvPicPr>
        <p:blipFill>
          <a:blip r:embed="rId2"/>
          <a:srcRect b="11837"/>
          <a:stretch>
            <a:fillRect/>
          </a:stretch>
        </p:blipFill>
        <p:spPr>
          <a:xfrm>
            <a:off x="0" y="0"/>
            <a:ext cx="9144000" cy="5072074"/>
          </a:xfrm>
          <a:prstGeom prst="rect">
            <a:avLst/>
          </a:prstGeom>
          <a:ln w="28575">
            <a:solidFill>
              <a:srgbClr val="C00000"/>
            </a:solidFill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5429264"/>
            <a:ext cx="8501122" cy="1143000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l"/>
            <a:r>
              <a:rPr lang="ru-RU" sz="24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ЛО «Приходи сказка» – это кукольный театр. </a:t>
            </a:r>
            <a:br>
              <a:rPr lang="ru-RU" sz="24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Здесь готовятся постановки отдельных спектаклей </a:t>
            </a:r>
            <a:br>
              <a:rPr lang="ru-RU" sz="24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для малышей. Кроме того, мы используем элементы кукольного театра при проведении других мероприятий.</a:t>
            </a:r>
            <a:endParaRPr lang="ru-RU" sz="2400" b="1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baQ90nVLj9c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9144000" cy="6858001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DSCN488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TmkSdf0mmCU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P102076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" y="0"/>
            <a:ext cx="9144001" cy="6857999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qVOO_QZfTZ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8662" y="0"/>
            <a:ext cx="7215206" cy="4814119"/>
          </a:xfrm>
          <a:prstGeom prst="rect">
            <a:avLst/>
          </a:prstGeom>
          <a:ln w="28575">
            <a:solidFill>
              <a:srgbClr val="C00000"/>
            </a:solidFill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5715000"/>
            <a:ext cx="8501122" cy="1143000"/>
          </a:xfrm>
        </p:spPr>
        <p:txBody>
          <a:bodyPr>
            <a:normAutofit fontScale="90000"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l"/>
            <a:r>
              <a:rPr lang="ru-RU" sz="27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На базе библиотеки работает музыкально-поэтическая гостиная. Из последних вечеров можно назвать:</a:t>
            </a:r>
            <a:br>
              <a:rPr lang="ru-RU" sz="27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7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«Позывные добра», посвящённый 85-летию А.Дементьева,</a:t>
            </a:r>
            <a:br>
              <a:rPr lang="ru-RU" sz="27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7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«Поэт с острова романтики» к 90-летию Э.Асадова.</a:t>
            </a:r>
            <a:r>
              <a:rPr lang="ru-RU" sz="31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1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/>
            </a:r>
            <a:br>
              <a:rPr lang="ru-RU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endParaRPr lang="ru-RU" sz="32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JdIEFXXzh9A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226" y="357166"/>
            <a:ext cx="9100774" cy="6072206"/>
          </a:xfrm>
          <a:prstGeom prst="rect">
            <a:avLst/>
          </a:prstGeom>
          <a:ln w="28575">
            <a:solidFill>
              <a:srgbClr val="C00000"/>
            </a:solidFill>
          </a:ln>
        </p:spPr>
      </p:pic>
      <p:sp>
        <p:nvSpPr>
          <p:cNvPr id="6" name="Прямоугольник 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_302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  <a:ln>
            <a:solidFill>
              <a:srgbClr val="C00000"/>
            </a:solidFill>
          </a:ln>
        </p:spPr>
      </p:pic>
      <p:sp>
        <p:nvSpPr>
          <p:cNvPr id="3" name="Прямоугольник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_302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500042"/>
            <a:ext cx="9144000" cy="6096000"/>
          </a:xfrm>
          <a:prstGeom prst="rect">
            <a:avLst/>
          </a:prstGeom>
          <a:ln w="28575">
            <a:solidFill>
              <a:srgbClr val="C00000"/>
            </a:solidFill>
          </a:ln>
        </p:spPr>
      </p:pic>
      <p:sp>
        <p:nvSpPr>
          <p:cNvPr id="3" name="Прямоугольник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IMG_450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28662" y="0"/>
            <a:ext cx="6750854" cy="4500569"/>
          </a:xfrm>
          <a:prstGeom prst="rect">
            <a:avLst/>
          </a:prstGeom>
          <a:ln w="28575">
            <a:solidFill>
              <a:srgbClr val="C00000"/>
            </a:solidFill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4429132"/>
            <a:ext cx="8786842" cy="1143000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514350" indent="-514350" algn="l"/>
            <a:r>
              <a:rPr lang="ru-RU" sz="24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 библиотеке проводится краеведческая работа</a:t>
            </a:r>
            <a:br>
              <a:rPr lang="ru-RU" sz="24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endParaRPr lang="ru-RU" sz="2400" b="1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42910" y="5072074"/>
            <a:ext cx="8143932" cy="3231654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>
              <a:buFont typeface="Wingdings" pitchFamily="2" charset="2"/>
              <a:buChar char="Ø"/>
            </a:pPr>
            <a:r>
              <a:rPr lang="ru-RU" sz="24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  посещение музея в посёлке Приозёрный и др.</a:t>
            </a:r>
          </a:p>
          <a:p>
            <a:pPr>
              <a:buFont typeface="Wingdings" pitchFamily="2" charset="2"/>
              <a:buChar char="Ø"/>
            </a:pPr>
            <a:r>
              <a:rPr lang="ru-RU" sz="24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  проводятся краеведческие игры</a:t>
            </a:r>
          </a:p>
          <a:p>
            <a:pPr>
              <a:buFont typeface="Wingdings" pitchFamily="2" charset="2"/>
              <a:buChar char="Ø"/>
            </a:pPr>
            <a:r>
              <a:rPr lang="ru-RU" sz="24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  просмотр презентаций по истории нашего края</a:t>
            </a:r>
          </a:p>
          <a:p>
            <a:pPr>
              <a:buFont typeface="Wingdings" pitchFamily="2" charset="2"/>
              <a:buChar char="Ø"/>
            </a:pPr>
            <a:r>
              <a:rPr lang="ru-RU" sz="24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  организация фотовыставок</a:t>
            </a:r>
            <a:r>
              <a:rPr lang="ru-RU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/>
            </a:r>
            <a:br>
              <a:rPr lang="ru-RU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ru-RU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    </a:t>
            </a:r>
            <a:r>
              <a:rPr lang="ru-RU" sz="2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/>
            </a:r>
            <a:br>
              <a:rPr lang="ru-RU" sz="2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ru-RU" sz="2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    </a:t>
            </a:r>
            <a:br>
              <a:rPr lang="ru-RU" sz="2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ru-RU" sz="2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    </a:t>
            </a:r>
            <a:br>
              <a:rPr lang="ru-RU" sz="2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endParaRPr lang="ru-RU" sz="28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_452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  <a:ln w="28575">
            <a:solidFill>
              <a:srgbClr val="C00000"/>
            </a:solidFill>
          </a:ln>
        </p:spPr>
      </p:pic>
      <p:sp>
        <p:nvSpPr>
          <p:cNvPr id="3" name="Прямоугольник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IMG_448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572000" y="0"/>
            <a:ext cx="4572000" cy="6858000"/>
          </a:xfrm>
          <a:prstGeom prst="rect">
            <a:avLst/>
          </a:prstGeom>
        </p:spPr>
      </p:pic>
      <p:pic>
        <p:nvPicPr>
          <p:cNvPr id="4" name="Рисунок 3" descr="IMG_4518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4572000" cy="6858000"/>
          </a:xfrm>
          <a:prstGeom prst="rect">
            <a:avLst/>
          </a:prstGeom>
          <a:ln w="28575">
            <a:solidFill>
              <a:srgbClr val="C00000"/>
            </a:solidFill>
          </a:ln>
        </p:spPr>
      </p:pic>
      <p:sp>
        <p:nvSpPr>
          <p:cNvPr id="5" name="Прямоугольник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_453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  <a:ln w="28575">
            <a:solidFill>
              <a:srgbClr val="C00000"/>
            </a:solidFill>
          </a:ln>
        </p:spPr>
      </p:pic>
      <p:sp>
        <p:nvSpPr>
          <p:cNvPr id="3" name="Прямоугольник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IMG_165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_454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  <a:ln w="28575">
            <a:solidFill>
              <a:srgbClr val="C00000"/>
            </a:solidFill>
          </a:ln>
        </p:spPr>
      </p:pic>
      <p:sp>
        <p:nvSpPr>
          <p:cNvPr id="3" name="Прямоугольник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Qn3ZjNg8EL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57166"/>
            <a:ext cx="9144000" cy="6101046"/>
          </a:xfrm>
          <a:prstGeom prst="rect">
            <a:avLst/>
          </a:prstGeom>
          <a:ln w="28575">
            <a:solidFill>
              <a:srgbClr val="C00000"/>
            </a:solidFill>
          </a:ln>
        </p:spPr>
      </p:pic>
      <p:sp>
        <p:nvSpPr>
          <p:cNvPr id="4" name="Прямоугольник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gqNJLlZCfTI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154dacsXtw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28604"/>
            <a:ext cx="9100775" cy="6072206"/>
          </a:xfrm>
          <a:prstGeom prst="rect">
            <a:avLst/>
          </a:prstGeom>
          <a:ln w="28575">
            <a:solidFill>
              <a:srgbClr val="C00000"/>
            </a:solidFill>
          </a:ln>
        </p:spPr>
      </p:pic>
      <p:sp>
        <p:nvSpPr>
          <p:cNvPr id="3" name="Прямоугольник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NgRhM6SQLUk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57166"/>
            <a:ext cx="9100775" cy="6072206"/>
          </a:xfrm>
          <a:prstGeom prst="rect">
            <a:avLst/>
          </a:prstGeom>
          <a:ln w="28575">
            <a:solidFill>
              <a:srgbClr val="C00000"/>
            </a:solidFill>
          </a:ln>
        </p:spPr>
      </p:pic>
      <p:sp>
        <p:nvSpPr>
          <p:cNvPr id="3" name="Прямоугольник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Sq9_zXDb9qI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krXGeC52dLY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76200">
            <a:solidFill>
              <a:srgbClr val="C00000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jge7L1MQIk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V7nh4ygg6c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N489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1285860"/>
            <a:ext cx="8229600" cy="1143000"/>
          </a:xfrm>
        </p:spPr>
        <p:txBody>
          <a:bodyPr>
            <a:normAutofit fontScale="90000"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l"/>
            <a:r>
              <a:rPr lang="ru-RU" sz="36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На 1.10.2013</a:t>
            </a:r>
            <a:br>
              <a:rPr lang="ru-RU" sz="36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   фонд: 5888 экземпляров</a:t>
            </a:r>
            <a:br>
              <a:rPr lang="ru-RU" sz="36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   читатели: 566 человек</a:t>
            </a:r>
            <a:br>
              <a:rPr lang="ru-RU" sz="36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   посещения: 5629</a:t>
            </a:r>
            <a:br>
              <a:rPr lang="ru-RU" sz="36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   книговыдача: 16027 экземпляров</a:t>
            </a:r>
            <a:endParaRPr lang="ru-RU" sz="3600" b="1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Рисунок 3" descr="bbede0006c530d485ca772fc67e59d7f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28992" y="3690949"/>
            <a:ext cx="1571636" cy="261939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_301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  <a:ln w="28575">
            <a:solidFill>
              <a:srgbClr val="C00000"/>
            </a:solidFill>
          </a:ln>
        </p:spPr>
      </p:pic>
      <p:sp>
        <p:nvSpPr>
          <p:cNvPr id="3" name="Прямоугольник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x_dc66388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_454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  <a:ln w="28575">
            <a:solidFill>
              <a:srgbClr val="C00000"/>
            </a:solidFill>
          </a:ln>
        </p:spPr>
      </p:pic>
      <p:sp>
        <p:nvSpPr>
          <p:cNvPr id="3" name="Прямоугольник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oeUM1zEjkC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57166"/>
            <a:ext cx="9207844" cy="6143644"/>
          </a:xfrm>
          <a:prstGeom prst="rect">
            <a:avLst/>
          </a:prstGeom>
          <a:ln w="28575">
            <a:solidFill>
              <a:srgbClr val="C00000"/>
            </a:solidFill>
          </a:ln>
        </p:spPr>
      </p:pic>
      <p:sp>
        <p:nvSpPr>
          <p:cNvPr id="3" name="Прямоугольник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x_06210ce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ZvYAdNsqXR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p_OSIjFwjqw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N397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" y="1"/>
            <a:ext cx="9144001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4U8Ls7ouTFc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gQFY__DykDU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P103000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N308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N432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N437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N501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zaomoY_2sA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57166"/>
            <a:ext cx="9100775" cy="6072206"/>
          </a:xfrm>
          <a:prstGeom prst="rect">
            <a:avLst/>
          </a:prstGeom>
          <a:ln w="28575">
            <a:solidFill>
              <a:srgbClr val="C00000"/>
            </a:solidFill>
          </a:ln>
        </p:spPr>
      </p:pic>
      <p:sp>
        <p:nvSpPr>
          <p:cNvPr id="3" name="Прямоугольник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OVvMBvIADZk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225" y="357166"/>
            <a:ext cx="9100775" cy="6072206"/>
          </a:xfrm>
          <a:prstGeom prst="rect">
            <a:avLst/>
          </a:prstGeom>
          <a:ln w="28575">
            <a:solidFill>
              <a:srgbClr val="C00000"/>
            </a:solidFill>
          </a:ln>
        </p:spPr>
      </p:pic>
      <p:sp>
        <p:nvSpPr>
          <p:cNvPr id="3" name="Прямоугольник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P100037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57232"/>
            <a:ext cx="9144000" cy="5143500"/>
          </a:xfrm>
          <a:prstGeom prst="rect">
            <a:avLst/>
          </a:prstGeom>
          <a:ln w="28575">
            <a:solidFill>
              <a:srgbClr val="C00000"/>
            </a:solidFill>
          </a:ln>
        </p:spPr>
      </p:pic>
      <p:sp>
        <p:nvSpPr>
          <p:cNvPr id="3" name="Прямоугольник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P102077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P102077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P103015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1000108"/>
            <a:ext cx="8229600" cy="1143000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l"/>
            <a:r>
              <a:rPr lang="ru-RU" sz="32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На базе нашей библиотеки работают следующие любительские объединения:</a:t>
            </a:r>
            <a:br>
              <a:rPr lang="ru-RU" sz="32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   ЛО   «Светлица»</a:t>
            </a:r>
            <a:br>
              <a:rPr lang="ru-RU" sz="32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   ЛО   «Хозяюшка»</a:t>
            </a:r>
            <a:br>
              <a:rPr lang="ru-RU" sz="32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   ЛО   «Приходи сказка»</a:t>
            </a:r>
            <a:endParaRPr lang="ru-RU" sz="3200" b="1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194" name="Picture 2" descr="http://www.gigart.ru/uploads/posts/2010-01/1263984710_1260554936_50780112_485bd1ecdb8b.jpg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58" y="3357562"/>
            <a:ext cx="3076568" cy="3076569"/>
          </a:xfrm>
          <a:prstGeom prst="rect">
            <a:avLst/>
          </a:prstGeom>
          <a:noFill/>
        </p:spPr>
      </p:pic>
      <p:pic>
        <p:nvPicPr>
          <p:cNvPr id="8196" name="Picture 4" descr="http://s001.radikal.ru/i195/1302/d2/9b62f50c63c5.jpg">
            <a:hlinkClick r:id="rId4"/>
          </p:cNvPr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072197" y="3286124"/>
            <a:ext cx="2791923" cy="3071834"/>
          </a:xfrm>
          <a:prstGeom prst="rect">
            <a:avLst/>
          </a:prstGeom>
          <a:noFill/>
        </p:spPr>
      </p:pic>
      <p:pic>
        <p:nvPicPr>
          <p:cNvPr id="7" name="Рисунок 6" descr="gallery_2_126_810.gif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43372" y="4357694"/>
            <a:ext cx="1381128" cy="165735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QD3AnvHMoZk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00250" y="0"/>
            <a:ext cx="5143500" cy="6858000"/>
          </a:xfrm>
          <a:prstGeom prst="rect">
            <a:avLst/>
          </a:prstGeom>
          <a:ln w="28575">
            <a:solidFill>
              <a:srgbClr val="C00000"/>
            </a:solidFill>
          </a:ln>
        </p:spPr>
      </p:pic>
      <p:sp>
        <p:nvSpPr>
          <p:cNvPr id="3" name="Прямоугольник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 w="28575">
                <a:solidFill>
                  <a:srgbClr val="C00000"/>
                </a:solidFill>
              </a:ln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SL38375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SL38375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x_2d7259d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2910" y="5500702"/>
            <a:ext cx="8229600" cy="1143000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l"/>
            <a:r>
              <a:rPr lang="ru-RU" sz="24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 1.10. 2013 года в библиотеке открыт центр доступа </a:t>
            </a:r>
            <a:br>
              <a:rPr lang="ru-RU" sz="24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 общественно значимой информации через интернет.</a:t>
            </a:r>
            <a:endParaRPr lang="ru-RU" sz="2400" b="1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56" y="188640"/>
            <a:ext cx="8964488" cy="547260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xl2jJEDK7Ck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433903"/>
          </a:xfrm>
          <a:prstGeom prst="rect">
            <a:avLst/>
          </a:prstGeom>
          <a:ln w="28575">
            <a:solidFill>
              <a:srgbClr val="C00000"/>
            </a:solidFill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28662" y="5715000"/>
            <a:ext cx="7800972" cy="1143000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l"/>
            <a:r>
              <a:rPr lang="ru-RU" sz="24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Задача ЛО «Светлица» – возрождение и сохранение русских традиций. Занимаются в ЛО дети 7-10 лет </a:t>
            </a:r>
            <a:r>
              <a:rPr lang="ru-RU" sz="2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/>
            </a:r>
            <a:br>
              <a:rPr lang="ru-RU" sz="2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endParaRPr lang="ru-RU" sz="28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kNzFI2y57as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57166"/>
            <a:ext cx="9144000" cy="6143644"/>
          </a:xfrm>
          <a:prstGeom prst="rect">
            <a:avLst/>
          </a:prstGeom>
          <a:ln w="28575">
            <a:solidFill>
              <a:srgbClr val="C00000"/>
            </a:solidFill>
          </a:ln>
        </p:spPr>
      </p:pic>
      <p:sp>
        <p:nvSpPr>
          <p:cNvPr id="4" name="Прямоугольник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5E8xXQAZGvM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286388"/>
          </a:xfrm>
          <a:prstGeom prst="rect">
            <a:avLst/>
          </a:prstGeom>
          <a:ln w="28575">
            <a:solidFill>
              <a:srgbClr val="C00000"/>
            </a:solidFill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5286388"/>
            <a:ext cx="8229600" cy="1143000"/>
          </a:xfrm>
        </p:spPr>
        <p:txBody>
          <a:bodyPr>
            <a:normAutofit fontScale="90000"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l"/>
            <a:r>
              <a:rPr lang="ru-RU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/>
            </a:r>
            <a:br>
              <a:rPr lang="ru-RU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ru-RU" sz="2700" b="1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27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ародные праздники, посиделки, чайные традиции, славянская мифология…</a:t>
            </a:r>
            <a:br>
              <a:rPr lang="ru-RU" sz="27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7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Вот некоторые темы заседаний «Светлицы»</a:t>
            </a:r>
            <a:endParaRPr lang="ru-RU" sz="2700" b="1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316</TotalTime>
  <Words>99</Words>
  <Application>Microsoft Office PowerPoint</Application>
  <PresentationFormat>Экран (4:3)</PresentationFormat>
  <Paragraphs>14</Paragraphs>
  <Slides>64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64</vt:i4>
      </vt:variant>
    </vt:vector>
  </HeadingPairs>
  <TitlesOfParts>
    <vt:vector size="65" baseType="lpstr">
      <vt:lpstr>Тема Office</vt:lpstr>
      <vt:lpstr>ЯМ-ТЁСОВСКАЯ  СЕЛЬСКАЯ  БИБЛИОТЕКА</vt:lpstr>
      <vt:lpstr>Презентация PowerPoint</vt:lpstr>
      <vt:lpstr>Презентация PowerPoint</vt:lpstr>
      <vt:lpstr>На 1.10.2013        фонд: 5888 экземпляров        читатели: 566 человек        посещения: 5629        книговыдача: 16027 экземпляров</vt:lpstr>
      <vt:lpstr>Презентация PowerPoint</vt:lpstr>
      <vt:lpstr>На базе нашей библиотеки работают следующие любительские объединения:        ЛО   «Светлица»        ЛО   «Хозяюшка»        ЛО   «Приходи сказка»</vt:lpstr>
      <vt:lpstr>Задача ЛО «Светлица» – возрождение и сохранение русских традиций. Занимаются в ЛО дети 7-10 лет  </vt:lpstr>
      <vt:lpstr>Презентация PowerPoint</vt:lpstr>
      <vt:lpstr> Народные праздники, посиделки, чайные традиции, славянская мифология… Вот некоторые темы заседаний «Светлицы»</vt:lpstr>
      <vt:lpstr>Презентация PowerPoint</vt:lpstr>
      <vt:lpstr>Презентация PowerPoint</vt:lpstr>
      <vt:lpstr>Презентация PowerPoint</vt:lpstr>
      <vt:lpstr>В ЛО «Хозяюшка» встречаются женщины. Литературные вечера, обзоры периодики, мастер классы по народному творчеству, чествования юбиляров – таково содержание работы этого ЛО.</vt:lpstr>
      <vt:lpstr>Презентация PowerPoint</vt:lpstr>
      <vt:lpstr>Презентация PowerPoint</vt:lpstr>
      <vt:lpstr>Презентация PowerPoint</vt:lpstr>
      <vt:lpstr>Презентация PowerPoint</vt:lpstr>
      <vt:lpstr>ЛО «Приходи сказка» – это кукольный театр.  Здесь готовятся постановки отдельных спектаклей  для малышей. Кроме того, мы используем элементы кукольного театра при проведении других мероприятий.</vt:lpstr>
      <vt:lpstr>Презентация PowerPoint</vt:lpstr>
      <vt:lpstr>Презентация PowerPoint</vt:lpstr>
      <vt:lpstr>Презентация PowerPoint</vt:lpstr>
      <vt:lpstr>На базе библиотеки работает музыкально-поэтическая гостиная. Из последних вечеров можно назвать: «Позывные добра», посвящённый 85-летию А.Дементьева, «Поэт с острова романтики» к 90-летию Э.Асадова.  </vt:lpstr>
      <vt:lpstr>Презентация PowerPoint</vt:lpstr>
      <vt:lpstr>Презентация PowerPoint</vt:lpstr>
      <vt:lpstr>Презентация PowerPoint</vt:lpstr>
      <vt:lpstr>В библиотеке проводится краеведческая работа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 1.10. 2013 года в библиотеке открыт центр доступа  к общественно значимой информации через интернет.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Людмила</dc:creator>
  <cp:lastModifiedBy>библиотека</cp:lastModifiedBy>
  <cp:revision>33</cp:revision>
  <dcterms:created xsi:type="dcterms:W3CDTF">2013-10-14T16:17:17Z</dcterms:created>
  <dcterms:modified xsi:type="dcterms:W3CDTF">2013-10-23T10:54:02Z</dcterms:modified>
</cp:coreProperties>
</file>